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680">
          <p15:clr>
            <a:srgbClr val="9AA0A6"/>
          </p15:clr>
        </p15:guide>
        <p15:guide id="2" orient="horz" pos="4320">
          <p15:clr>
            <a:srgbClr val="9AA0A6"/>
          </p15:clr>
        </p15:guide>
        <p15:guide id="3" orient="horz">
          <p15:clr>
            <a:srgbClr val="9AA0A6"/>
          </p15:clr>
        </p15:guide>
        <p15:guide id="4" orient="horz" pos="260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D66AB3-3F17-484A-91EA-874345355257}">
  <a:tblStyle styleId="{8DD66AB3-3F17-484A-91EA-8743453552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0"/>
        <p:guide pos="4320" orient="horz"/>
        <p:guide orient="horz"/>
        <p:guide pos="260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f3fd9164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f3fd916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196e11b3c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b196e11b3c_0_1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196e11b3c_0_1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b196e11b3c_0_1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913f481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a913f481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901fefc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a901fefc1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96e11b3c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96e11b3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196e11b3c_0_7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196e11b3c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196e11b3c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196e11b3c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196e11b3c_0_4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196e11b3c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196e11b3c_0_5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196e11b3c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196e11b3c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b196e11b3c_0_9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196e11b3c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b196e11b3c_0_10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196e11b3c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b196e11b3c_0_10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gradFill>
          <a:gsLst>
            <a:gs pos="0">
              <a:srgbClr val="C6C6C6"/>
            </a:gs>
            <a:gs pos="100000">
              <a:srgbClr val="858585"/>
            </a:gs>
          </a:gsLst>
          <a:lin ang="5400012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-10104"/>
            <a:ext cx="9246000" cy="6868103"/>
          </a:xfrm>
          <a:custGeom>
            <a:rect b="b" l="l" r="r" t="t"/>
            <a:pathLst>
              <a:path extrusionOk="0" h="6868103" w="9246000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100" y="5870725"/>
            <a:ext cx="1853900" cy="57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6000" y="1434563"/>
            <a:ext cx="1943100" cy="456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>
        <p15:guide id="1" pos="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■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146787" y="370235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146266" y="1309573"/>
            <a:ext cx="5625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gradFill>
          <a:gsLst>
            <a:gs pos="0">
              <a:srgbClr val="C6C6C6"/>
            </a:gs>
            <a:gs pos="100000">
              <a:srgbClr val="858585"/>
            </a:gs>
          </a:gsLst>
          <a:lin ang="5400012" scaled="0"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6874669" y="4686300"/>
            <a:ext cx="578644" cy="469106"/>
          </a:xfrm>
          <a:custGeom>
            <a:rect b="b" l="l" r="r" t="t"/>
            <a:pathLst>
              <a:path extrusionOk="0" h="469106" w="578644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8211000" y="1809000"/>
            <a:ext cx="405000" cy="34989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0" y="-10104"/>
            <a:ext cx="9246000" cy="6868103"/>
          </a:xfrm>
          <a:custGeom>
            <a:rect b="b" l="l" r="r" t="t"/>
            <a:pathLst>
              <a:path extrusionOk="0" h="6868103" w="9246000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835155" y="2158894"/>
            <a:ext cx="7780845" cy="2530106"/>
          </a:xfrm>
          <a:custGeom>
            <a:rect b="b" l="l" r="r" t="t"/>
            <a:pathLst>
              <a:path extrusionOk="0" h="2530106" w="7780845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150" y="5834625"/>
            <a:ext cx="1853900" cy="57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-911400" y="4132850"/>
            <a:ext cx="3069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39200" y="4972050"/>
            <a:ext cx="33477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6000" y="1346263"/>
            <a:ext cx="1943100" cy="456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>
        <p15:guide id="1" orient="horz" pos="2194">
          <p15:clr>
            <a:srgbClr val="FA7B17"/>
          </p15:clr>
        </p15:guide>
        <p15:guide id="2" pos="52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6088296" y="3429000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/>
          <p:nvPr>
            <p:ph idx="2" type="pic"/>
          </p:nvPr>
        </p:nvSpPr>
        <p:spPr>
          <a:xfrm>
            <a:off x="336000" y="549000"/>
            <a:ext cx="5445000" cy="572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6087775" y="4368338"/>
            <a:ext cx="5625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3"/>
          <p:cNvSpPr/>
          <p:nvPr>
            <p:ph idx="3" type="pic"/>
          </p:nvPr>
        </p:nvSpPr>
        <p:spPr>
          <a:xfrm>
            <a:off x="3530600" y="234001"/>
            <a:ext cx="8325400" cy="279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15600" y="186967"/>
            <a:ext cx="11198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ontserrat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4796" y="5860017"/>
            <a:ext cx="731600" cy="794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69935" y="375112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0" y="4149000"/>
            <a:ext cx="12192000" cy="271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69414" y="1314450"/>
            <a:ext cx="5625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libri"/>
              <a:buChar char="■"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69935" y="375112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69414" y="1314450"/>
            <a:ext cx="5625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libri"/>
              <a:buChar char="■"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33800" y="3524662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336000" y="504000"/>
            <a:ext cx="5758414" cy="577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33800" y="4374000"/>
            <a:ext cx="5625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/>
          <p:nvPr>
            <p:ph idx="3" type="pic"/>
          </p:nvPr>
        </p:nvSpPr>
        <p:spPr>
          <a:xfrm>
            <a:off x="8215125" y="145449"/>
            <a:ext cx="3640875" cy="2921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/>
          <p:nvPr>
            <p:ph idx="4" type="pic"/>
          </p:nvPr>
        </p:nvSpPr>
        <p:spPr>
          <a:xfrm>
            <a:off x="4480125" y="145450"/>
            <a:ext cx="3640875" cy="2921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69935" y="375112"/>
            <a:ext cx="4681065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69414" y="1314450"/>
            <a:ext cx="4681065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/>
          <p:nvPr>
            <p:ph idx="2" type="pic"/>
          </p:nvPr>
        </p:nvSpPr>
        <p:spPr>
          <a:xfrm>
            <a:off x="5556000" y="375112"/>
            <a:ext cx="6299999" cy="612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246000" y="323493"/>
            <a:ext cx="5625000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245479" y="1262831"/>
            <a:ext cx="5625000" cy="5271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342063" y="323850"/>
            <a:ext cx="5603875" cy="6389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469935" y="375112"/>
            <a:ext cx="6706065" cy="66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469414" y="1314450"/>
            <a:ext cx="6706065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/>
          <p:nvPr>
            <p:ph idx="2" type="pic"/>
          </p:nvPr>
        </p:nvSpPr>
        <p:spPr>
          <a:xfrm>
            <a:off x="7399958" y="365125"/>
            <a:ext cx="3961042" cy="612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0" y="6534000"/>
            <a:ext cx="3396000" cy="324000"/>
          </a:xfrm>
          <a:custGeom>
            <a:rect b="b" l="l" r="r" t="t"/>
            <a:pathLst>
              <a:path extrusionOk="0" h="324000" w="3396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838200" y="2168525"/>
            <a:ext cx="10515600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7400"/>
            <a:ext cx="10515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4294967295" type="body"/>
          </p:nvPr>
        </p:nvSpPr>
        <p:spPr>
          <a:xfrm>
            <a:off x="1050113" y="2605938"/>
            <a:ext cx="6442200" cy="164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</a:rPr>
              <a:t>Коммерческое предложение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</a:rPr>
              <a:t>по внедрению телеофисов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1050125" y="4886100"/>
            <a:ext cx="28656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6247225" y="3045100"/>
            <a:ext cx="5944800" cy="3813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4"/>
          <p:cNvSpPr txBox="1"/>
          <p:nvPr>
            <p:ph type="title"/>
          </p:nvPr>
        </p:nvSpPr>
        <p:spPr>
          <a:xfrm>
            <a:off x="469920" y="375100"/>
            <a:ext cx="10177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Пилотный </a:t>
            </a:r>
            <a:r>
              <a:rPr b="1" lang="en-US">
                <a:solidFill>
                  <a:srgbClr val="000000"/>
                </a:solidFill>
              </a:rPr>
              <a:t>запуск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469925" y="1257100"/>
            <a:ext cx="85290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Предлагаем вам протестировать ПО телеофиса с размещением на нашем сервере в течение 1 месяца и по итогу тестирования принять решение о масштабировании.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469925" y="2263300"/>
            <a:ext cx="39786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11 000 ₽/месяц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предоставим доступ к веб-интерфейсу и клиентскому приложению для терминала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поможем с установкой и настройкой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750" y="2191100"/>
            <a:ext cx="5174976" cy="3881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/>
          <p:nvPr/>
        </p:nvSpPr>
        <p:spPr>
          <a:xfrm>
            <a:off x="-14150" y="4128950"/>
            <a:ext cx="12206100" cy="2729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"/>
          <p:cNvSpPr txBox="1"/>
          <p:nvPr>
            <p:ph idx="4294967295" type="title"/>
          </p:nvPr>
        </p:nvSpPr>
        <p:spPr>
          <a:xfrm>
            <a:off x="469935" y="37511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/>
              <a:t>Компания </a:t>
            </a:r>
            <a:r>
              <a:rPr b="1" lang="en-US">
                <a:solidFill>
                  <a:schemeClr val="accent5"/>
                </a:solidFill>
              </a:rPr>
              <a:t>Интерсвязь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469928" y="4332192"/>
            <a:ext cx="334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Наша цель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486475" y="1249000"/>
            <a:ext cx="5625000" cy="2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протяжении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23 лет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мы обеспечиваем абонентов сверхскоростным Интернетом и в 2011 году получили статус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федерального провайдера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2017 году, имея в штате более 100 разработчиков, трансформировались в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IT-компанию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 b="0" l="14125" r="14282" t="0"/>
          <a:stretch/>
        </p:blipFill>
        <p:spPr>
          <a:xfrm>
            <a:off x="6278525" y="1315050"/>
            <a:ext cx="5625000" cy="47954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9" name="Google Shape;299;p35"/>
          <p:cNvSpPr txBox="1"/>
          <p:nvPr/>
        </p:nvSpPr>
        <p:spPr>
          <a:xfrm>
            <a:off x="469925" y="4805650"/>
            <a:ext cx="58086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Сделать современные IT-технологии доступными каждому жителю. Поэтому последние годы мы делаем упор на диджитализацию образа жизни людей.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idx="4294967295" type="title"/>
          </p:nvPr>
        </p:nvSpPr>
        <p:spPr>
          <a:xfrm>
            <a:off x="469935" y="37511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/>
              <a:t>Компания </a:t>
            </a:r>
            <a:r>
              <a:rPr b="1" lang="en-US">
                <a:solidFill>
                  <a:schemeClr val="accent5"/>
                </a:solidFill>
              </a:rPr>
              <a:t>Интерсвязь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850" y="319975"/>
            <a:ext cx="9498499" cy="64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idx="4294967295" type="body"/>
          </p:nvPr>
        </p:nvSpPr>
        <p:spPr>
          <a:xfrm>
            <a:off x="1011250" y="2297850"/>
            <a:ext cx="6442200" cy="226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Станислав Письменник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менеджер проекта Телеофисов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Моб./Telegram: +7 902 897 24 15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sales@domofon.io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4294967295" type="title"/>
          </p:nvPr>
        </p:nvSpPr>
        <p:spPr>
          <a:xfrm>
            <a:off x="7182610" y="38756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Что такое </a:t>
            </a:r>
            <a:r>
              <a:rPr b="1" lang="en-US">
                <a:solidFill>
                  <a:srgbClr val="000000"/>
                </a:solidFill>
              </a:rPr>
              <a:t>телеофис?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0" y="0"/>
            <a:ext cx="4432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182600" y="1228675"/>
            <a:ext cx="45708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Это компьютер или терминал, оборудованный экраном, web-камерой и принтером (при необходимости), предназначенный для консультации клиентов удаленным call-центром.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7182600" y="2889100"/>
            <a:ext cx="42396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Web-камера обеспечивает зрительный контакт, чтобы у абонента создавалось ощущение общения в формате «лицом к лицу».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принтер девушки-видеоконсультанты могут отправить нужное заявление или договор. Абонент заполняет его, подписывает и оставляет специальном отсеке для документов.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17911" r="0" t="0"/>
          <a:stretch/>
        </p:blipFill>
        <p:spPr>
          <a:xfrm>
            <a:off x="592650" y="658650"/>
            <a:ext cx="6227676" cy="4349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4294967295" type="title"/>
          </p:nvPr>
        </p:nvSpPr>
        <p:spPr>
          <a:xfrm>
            <a:off x="469935" y="37511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Какие задачи</a:t>
            </a:r>
            <a:r>
              <a:rPr b="1" lang="en-US"/>
              <a:t> решает телеофис?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6111600" y="0"/>
            <a:ext cx="6080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1120150" y="1582775"/>
            <a:ext cx="41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Сокращение расходов на персонал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1093597" y="2015825"/>
            <a:ext cx="409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40 терминалов обслуживает 5 операторов, в связи с чем увеличивается количество продуктивного времени оператора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419206" y="20158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120150" y="3070175"/>
            <a:ext cx="47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Сокращение расходов на аренду места в ТК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1093597" y="3503225"/>
            <a:ext cx="409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Установка и обслуживание терминала обходятся дешевле, чем полноценный пункт приема платежей / консультаций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19206" y="35032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989250" y="2023675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Охват большинства сегментов аудитории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6962700" y="2456725"/>
            <a:ext cx="4481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 терминалом взаимодействуют даже те, кто не доверяет технике. Ведь в прямом эфире - настоящий живой человек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6288306" y="24567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1120150" y="4373075"/>
            <a:ext cx="484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Повышение качества приема платежей через терминал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1093600" y="4990625"/>
            <a:ext cx="4742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В случае возникновения сложностей с оплатой абонент тут же получает помощь. Информация о типовых проблемах терминала поступает мгновенно. В случае зависания терминала оплаты оператор может произвести его удаленную перезагрузку.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19206" y="49906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6989250" y="3511075"/>
            <a:ext cx="49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Отстройка от конкурентов и PR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6962700" y="3944125"/>
            <a:ext cx="4564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Скорее всего, вы первыми в своем городе установите терминалы телеофиса. Это дополнительный информационный повод и уникальное преимущество перед конкурентами.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288306" y="39441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989250" y="5007175"/>
            <a:ext cx="40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узнаваемости вашего бренда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6962700" y="5440225"/>
            <a:ext cx="4481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Ротация динамических рекламных роликов в крупных ТРК дает постоянный охват, сравнимый с  размещением на рекламоносителях этого ТРК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88306" y="54402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6989250" y="536275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Упрощение контакта абонента с компанией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6962700" y="969325"/>
            <a:ext cx="4408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удобному расположению в крупных ТК абоненту нет необходимости ехать в офис компании, он может оплатить и подключить новую услугу “по пути”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6288306" y="96931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12" y="1275422"/>
            <a:ext cx="5624877" cy="3297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550" y="1044100"/>
            <a:ext cx="6092576" cy="5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>
            <p:ph idx="4294967295" type="title"/>
          </p:nvPr>
        </p:nvSpPr>
        <p:spPr>
          <a:xfrm>
            <a:off x="469935" y="37511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Как работает </a:t>
            </a:r>
            <a:r>
              <a:rPr b="1" lang="en-US"/>
              <a:t>телеофис?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144325" y="4551096"/>
            <a:ext cx="40977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Начинается диалог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Доступные оператору опции: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авторизация абонента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получение информации об абоненте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история обращений абонента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69931" y="4551052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1144325" y="1162200"/>
            <a:ext cx="4097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режиме ожидания монитор демонстрирует рекламные ролики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469931" y="1162189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1144322" y="1890900"/>
            <a:ext cx="409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 в реальном времени в веб-интерфейсе наблюдает за трансляцией с выбранных телеофисов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469931" y="1890889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1144323" y="5781838"/>
            <a:ext cx="409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По окончанию диалога сеанс связи завершается. Монитор возвращается в режим показа рекламы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469931" y="5781827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1144322" y="2820175"/>
            <a:ext cx="4097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 в случае возникновения вопроса или затруднений у клиента принимает решение о выходе в эфир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469931" y="2820164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1174350" y="3774175"/>
            <a:ext cx="40977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монитор выводится изображение оператора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469931" y="3749439"/>
            <a:ext cx="6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29"/>
          <p:cNvGraphicFramePr/>
          <p:nvPr/>
        </p:nvGraphicFramePr>
        <p:xfrm>
          <a:off x="381000" y="12513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{8DD66AB3-3F17-484A-91EA-874345355257}</a:tableStyleId>
              </a:tblPr>
              <a:tblGrid>
                <a:gridCol w="3071325"/>
                <a:gridCol w="1136300"/>
                <a:gridCol w="3109700"/>
                <a:gridCol w="1022000"/>
              </a:tblGrid>
              <a:tr h="4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 стороны абонента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 стороны оператора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Неттоп: INTEL BOXNUC6CAYH [boxnuc6cayh 950804]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11 890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Неттоп HP 260 G3 DM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28 490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SSD-накопитель 120 ГБ Crucial BX500 [CT120BX500SSD1]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1 800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Web-камера Logitech HD Pro Webcam C920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9 990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Оперативная память SODIMM Kingston ValueRAM [KVR24S17S6/4] 4 ГБ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1 800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 21.5” AOC 22B1HS(00/01) 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7 420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Web-камера Logitech HD Pro Webcam C920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9 990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Гарнитура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1 500</a:t>
                      </a:r>
                      <a:endParaRPr sz="12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 21.5” AOC 22B1HS(00/01) (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но на разных телеофисах могут быть разные, главное, чтобы был выход vga/hdmi/dvi)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7 420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Колонки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2,0 Defender SPK 33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Принтер МФУ (при необходимости)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15 000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48 270 ₽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47 400 ₽</a:t>
                      </a:r>
                      <a:endParaRPr b="1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9" name="Google Shape;209;p29"/>
          <p:cNvSpPr txBox="1"/>
          <p:nvPr>
            <p:ph idx="4294967295" type="title"/>
          </p:nvPr>
        </p:nvSpPr>
        <p:spPr>
          <a:xfrm>
            <a:off x="469919" y="375100"/>
            <a:ext cx="10801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>
                <a:solidFill>
                  <a:srgbClr val="000000"/>
                </a:solidFill>
              </a:rPr>
              <a:t>Для работы системы</a:t>
            </a:r>
            <a:r>
              <a:rPr b="1" lang="en-US">
                <a:solidFill>
                  <a:schemeClr val="accent5"/>
                </a:solidFill>
              </a:rPr>
              <a:t> требуется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10" name="Google Shape;210;p29"/>
          <p:cNvCxnSpPr/>
          <p:nvPr/>
        </p:nvCxnSpPr>
        <p:spPr>
          <a:xfrm>
            <a:off x="4588625" y="1276513"/>
            <a:ext cx="0" cy="5206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9"/>
          <p:cNvSpPr txBox="1"/>
          <p:nvPr/>
        </p:nvSpPr>
        <p:spPr>
          <a:xfrm>
            <a:off x="9011250" y="1277425"/>
            <a:ext cx="2937300" cy="4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Сервер (до 1000 телеофисов)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Intel(R) Xeon(R) Gold 6138 CPU 2.00GHz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RAM от 2 Гб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SSD любой, проект занимает 2Гб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Операционная система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Linux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Пропускная способность сети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Мбит/сек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Программное обеспечение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*Указаны ориентировочные розничные цены на используемое оборудование.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Вашему усмотрению можно использовать иное, но с близкими техническими характеристиками.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idx="4294967295" type="title"/>
          </p:nvPr>
        </p:nvSpPr>
        <p:spPr>
          <a:xfrm>
            <a:off x="469919" y="375100"/>
            <a:ext cx="10801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>
                <a:solidFill>
                  <a:srgbClr val="000000"/>
                </a:solidFill>
              </a:rPr>
              <a:t>Ежемесячные затраты</a:t>
            </a:r>
            <a:r>
              <a:rPr b="1" lang="en-US">
                <a:solidFill>
                  <a:schemeClr val="accent5"/>
                </a:solidFill>
              </a:rPr>
              <a:t> на телеофис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217" name="Google Shape;217;p30"/>
          <p:cNvGraphicFramePr/>
          <p:nvPr/>
        </p:nvGraphicFramePr>
        <p:xfrm>
          <a:off x="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{8DD66AB3-3F17-484A-91EA-874345355257}</a:tableStyleId>
              </a:tblPr>
              <a:tblGrid>
                <a:gridCol w="1067350"/>
                <a:gridCol w="4332200"/>
                <a:gridCol w="2251700"/>
                <a:gridCol w="3297200"/>
                <a:gridCol w="1243550"/>
              </a:tblGrid>
              <a:tr h="64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Аренда площади в ТРК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кв.м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000 ₽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Заработная плата персонала на 1 телеофис 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операторов на 40 телеофисов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25 000*5*1,49/40=4 656,25 ₽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Прочее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охрана, канал связи и т.д.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 ₽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Обслуживание 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сеть, оргтехника, мелкий ремонт стойки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000 ₽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4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 на 1 телеофис в месяц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656,25 ₽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46" y="1927439"/>
            <a:ext cx="224103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46" y="2652389"/>
            <a:ext cx="224103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46" y="3346214"/>
            <a:ext cx="224103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46" y="4040039"/>
            <a:ext cx="224103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-7050" y="5302200"/>
            <a:ext cx="12206100" cy="15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>
            <p:ph idx="4294967295" type="title"/>
          </p:nvPr>
        </p:nvSpPr>
        <p:spPr>
          <a:xfrm>
            <a:off x="469935" y="375112"/>
            <a:ext cx="562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/>
              <a:t>Опыт </a:t>
            </a:r>
            <a:r>
              <a:rPr b="1" lang="en-US">
                <a:solidFill>
                  <a:schemeClr val="accent5"/>
                </a:solidFill>
              </a:rPr>
              <a:t>внедрения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546125" y="1390500"/>
            <a:ext cx="88848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первой версии ПО заняла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 месяцев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 избежание негативных эффектов замена точек присутствия на Телеофис проходила постепенно -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1 точке в месяц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 время переходного периода менеджеры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знакомили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абонентов с системой и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обучали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ее использованию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Потенциальные негативные эффекты в виде оттока абонентов оказались на уровне ниже статистической погрешности,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жалоб составило менее 0,1%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Точка безубыточности была пройдена через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6,5 месяцев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ontserrat"/>
              <a:buChar char="■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Через 1,5 года код серверного и клиентского ПО был </a:t>
            </a:r>
            <a:r>
              <a:rPr b="1"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полностью переписан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 учетом опыта эксплуатации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6973" y="820925"/>
            <a:ext cx="2201376" cy="541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546125" y="5421250"/>
            <a:ext cx="73335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данный момент мы запустили 38 терминалов в городах присутствия и 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компьютера в головном офисе Интерсвязи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 rot="-5400000">
            <a:off x="630950" y="1741298"/>
            <a:ext cx="222600" cy="3780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2"/>
          <p:cNvSpPr/>
          <p:nvPr/>
        </p:nvSpPr>
        <p:spPr>
          <a:xfrm rot="10800000">
            <a:off x="553241" y="2877508"/>
            <a:ext cx="378000" cy="222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6372600" y="0"/>
            <a:ext cx="5824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>
            <a:off x="989100" y="1749950"/>
            <a:ext cx="4050900" cy="4188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/>
          <p:nvPr/>
        </p:nvSpPr>
        <p:spPr>
          <a:xfrm rot="5400000">
            <a:off x="2229670" y="365453"/>
            <a:ext cx="836100" cy="4188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1021725" y="3069000"/>
            <a:ext cx="37206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Покупать собственные сервера не нужно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1" name="Google Shape;241;p32"/>
          <p:cNvCxnSpPr/>
          <p:nvPr/>
        </p:nvCxnSpPr>
        <p:spPr>
          <a:xfrm>
            <a:off x="991650" y="4268250"/>
            <a:ext cx="39273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32"/>
          <p:cNvSpPr txBox="1"/>
          <p:nvPr/>
        </p:nvSpPr>
        <p:spPr>
          <a:xfrm>
            <a:off x="1097275" y="4496850"/>
            <a:ext cx="38688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5 500 ₽/месяц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1 терминал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5 500 ₽/месяц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1 рабочее место оператора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044125" y="2141800"/>
            <a:ext cx="3622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ПОДПИСКА НА ОБЛАЧНЫЙ СЕРВИС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2"/>
          <p:cNvSpPr txBox="1"/>
          <p:nvPr>
            <p:ph type="title"/>
          </p:nvPr>
        </p:nvSpPr>
        <p:spPr>
          <a:xfrm>
            <a:off x="469925" y="375100"/>
            <a:ext cx="5740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Стоимость</a:t>
            </a:r>
            <a:r>
              <a:rPr b="1" lang="en-US">
                <a:solidFill>
                  <a:srgbClr val="000000"/>
                </a:solidFill>
              </a:rPr>
              <a:t> программного обеспечения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5" name="Google Shape;245;p32"/>
          <p:cNvSpPr/>
          <p:nvPr/>
        </p:nvSpPr>
        <p:spPr>
          <a:xfrm rot="2689305">
            <a:off x="6074210" y="221781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6133216" y="229382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2"/>
          <p:cNvSpPr/>
          <p:nvPr/>
        </p:nvSpPr>
        <p:spPr>
          <a:xfrm rot="2689305">
            <a:off x="6074185" y="342556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6133191" y="350157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7223500" y="2190175"/>
            <a:ext cx="3927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Входит в стоимость: доступ к серверу, техподдержка и получение обновлений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7223500" y="3298450"/>
            <a:ext cx="39273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Все ПО на стороне разработчика, заказчик получает доступ к веб-интерфейсу и клиентское приложение для терминала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 rot="-5400000">
            <a:off x="609678" y="1741298"/>
            <a:ext cx="222600" cy="3780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/>
          <p:nvPr/>
        </p:nvSpPr>
        <p:spPr>
          <a:xfrm rot="10800000">
            <a:off x="531969" y="2877508"/>
            <a:ext cx="378000" cy="222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6372600" y="0"/>
            <a:ext cx="5824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>
            <p:ph type="title"/>
          </p:nvPr>
        </p:nvSpPr>
        <p:spPr>
          <a:xfrm>
            <a:off x="469925" y="375100"/>
            <a:ext cx="5740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>
                <a:solidFill>
                  <a:schemeClr val="accent5"/>
                </a:solidFill>
              </a:rPr>
              <a:t>Стоимость</a:t>
            </a:r>
            <a:r>
              <a:rPr b="1" lang="en-US">
                <a:solidFill>
                  <a:srgbClr val="000000"/>
                </a:solidFill>
              </a:rPr>
              <a:t> программного обеспечения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7223500" y="822400"/>
            <a:ext cx="453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Входит в стоимость: серверный и клиентский софт, а также доступ к исходным кодам в GIT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3"/>
          <p:cNvSpPr/>
          <p:nvPr/>
        </p:nvSpPr>
        <p:spPr>
          <a:xfrm rot="2689305">
            <a:off x="6074210" y="85766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6133216" y="93367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33"/>
          <p:cNvSpPr/>
          <p:nvPr/>
        </p:nvSpPr>
        <p:spPr>
          <a:xfrm rot="2689305">
            <a:off x="6074210" y="206541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6133216" y="214142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3"/>
          <p:cNvSpPr/>
          <p:nvPr/>
        </p:nvSpPr>
        <p:spPr>
          <a:xfrm rot="2689305">
            <a:off x="6074185" y="327316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6133191" y="334917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7223500" y="1868200"/>
            <a:ext cx="46752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с текущими системами заказчика (CRM, HelpDesk, мониторинг) в объеме 40 часов. При необходимости дополнительные доработки:  1000 рублей/час согласно ТЗ заказчика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7223500" y="3146050"/>
            <a:ext cx="4675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 технических специалистов развертыванию и устранению типовых неисправностей клиентского ПО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3"/>
          <p:cNvSpPr/>
          <p:nvPr/>
        </p:nvSpPr>
        <p:spPr>
          <a:xfrm rot="5400000">
            <a:off x="994425" y="1736700"/>
            <a:ext cx="4020000" cy="4188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1011600" y="3071200"/>
            <a:ext cx="36225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Развертывание ПО на сервере заказчика, предоставление доступа к исходному коду.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0" name="Google Shape;270;p33"/>
          <p:cNvCxnSpPr/>
          <p:nvPr/>
        </p:nvCxnSpPr>
        <p:spPr>
          <a:xfrm>
            <a:off x="1057725" y="4651450"/>
            <a:ext cx="39273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p33"/>
          <p:cNvSpPr/>
          <p:nvPr/>
        </p:nvSpPr>
        <p:spPr>
          <a:xfrm rot="5400000">
            <a:off x="2208399" y="365453"/>
            <a:ext cx="836100" cy="41889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1077325" y="2122750"/>
            <a:ext cx="3567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1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ЛИЦЕНЗИЯ НА ПО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233325" y="4758025"/>
            <a:ext cx="3407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1 450 000 ₽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единоразово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3"/>
          <p:cNvSpPr/>
          <p:nvPr/>
        </p:nvSpPr>
        <p:spPr>
          <a:xfrm rot="2689305">
            <a:off x="6074210" y="448091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6133216" y="455692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3"/>
          <p:cNvSpPr/>
          <p:nvPr/>
        </p:nvSpPr>
        <p:spPr>
          <a:xfrm rot="2689305">
            <a:off x="6074185" y="5688662"/>
            <a:ext cx="613701" cy="613701"/>
          </a:xfrm>
          <a:prstGeom prst="roundRect">
            <a:avLst>
              <a:gd fmla="val 16667" name="adj"/>
            </a:avLst>
          </a:prstGeom>
          <a:solidFill>
            <a:srgbClr val="F24C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133191" y="5764675"/>
            <a:ext cx="4956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7223500" y="4453275"/>
            <a:ext cx="4675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Документация по инсталляции, при необходимости - обучение монтажников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7223500" y="5561550"/>
            <a:ext cx="4675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Техническая поддержка: 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16 000 ₽/месяц вне зависимости от количества терминалов, первый год - бесплатно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1077325" y="6226375"/>
            <a:ext cx="40491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Возможность дистрибьюции ПО на территории для других компаний обсуждается отдельно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Глубокий оранжевый синий">
      <a:dk1>
        <a:srgbClr val="000000"/>
      </a:dk1>
      <a:lt1>
        <a:srgbClr val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669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