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2.jpeg" ContentType="image/jpeg"/>
  <Override PartName="/ppt/charts/chart1.xml" ContentType="application/vnd.openxmlformats-officedocument.drawingml.chart+xml"/>
  <Override PartName="/ppt/media/image3.jpeg" ContentType="image/jpeg"/>
  <Override PartName="/ppt/media/media1.mp4" ContentType="video/unknown"/>
  <Override PartName="/ppt/media/media2.mp4" ContentType="video/unknown"/>
  <Override PartName="/ppt/media/media3.mp4" ContentType="video/unknown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charts/_rels/chart1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1.xlsx"/></Relationships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114799"/>
          <c:y val="0.0820896"/>
          <c:w val="0.880201"/>
          <c:h val="0.7860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Область 1</c:v>
                </c:pt>
              </c:strCache>
            </c:strRef>
          </c:tx>
          <c:spPr>
            <a:solidFill>
              <a:schemeClr val="accent1"/>
            </a:solidFill>
            <a:ln w="9525" cap="flat">
              <a:solidFill>
                <a:srgbClr val="F9F9F9"/>
              </a:solidFill>
              <a:prstDash val="solid"/>
              <a:round/>
            </a:ln>
            <a:effectLst/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b="0" i="0" strike="noStrike" sz="1800" u="none">
                    <a:solidFill>
                      <a:srgbClr val="000000"/>
                    </a:solidFill>
                    <a:latin typeface="Helvetica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Sheet1!$B$1:$E$1</c:f>
              <c:strCache>
                <c:ptCount val="4"/>
                <c:pt idx="0">
                  <c:v>2022 г.</c:v>
                </c:pt>
                <c:pt idx="1">
                  <c:v>2024 г.</c:v>
                </c:pt>
                <c:pt idx="2">
                  <c:v>2026 г.</c:v>
                </c:pt>
                <c:pt idx="3">
                  <c:v>2030 г.</c:v>
                </c:pt>
              </c:strCache>
            </c:strRef>
          </c:cat>
          <c:val>
            <c:numRef>
              <c:f>Sheet1!$B$2:$E$2</c:f>
              <c:numCache>
                <c:ptCount val="4"/>
                <c:pt idx="0">
                  <c:v>17.000000</c:v>
                </c:pt>
                <c:pt idx="1">
                  <c:v>17.000000</c:v>
                </c:pt>
                <c:pt idx="2">
                  <c:v>23.000000</c:v>
                </c:pt>
                <c:pt idx="3">
                  <c:v>30.000000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Область 2</c:v>
                </c:pt>
              </c:strCache>
            </c:strRef>
          </c:tx>
          <c:spPr>
            <a:solidFill>
              <a:schemeClr val="accent2"/>
            </a:solidFill>
            <a:ln w="9525" cap="flat">
              <a:solidFill>
                <a:srgbClr val="F9F9F9"/>
              </a:solidFill>
              <a:prstDash val="solid"/>
              <a:round/>
            </a:ln>
            <a:effectLst/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b="0" i="0" strike="noStrike" sz="1800" u="none">
                    <a:solidFill>
                      <a:srgbClr val="000000"/>
                    </a:solidFill>
                    <a:latin typeface="Helvetica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Sheet1!$B$1:$E$1</c:f>
              <c:strCache>
                <c:ptCount val="4"/>
                <c:pt idx="0">
                  <c:v>2022 г.</c:v>
                </c:pt>
                <c:pt idx="1">
                  <c:v>2024 г.</c:v>
                </c:pt>
                <c:pt idx="2">
                  <c:v>2026 г.</c:v>
                </c:pt>
                <c:pt idx="3">
                  <c:v>2030 г.</c:v>
                </c:pt>
              </c:strCache>
            </c:strRef>
          </c:cat>
          <c:val>
            <c:numRef>
              <c:f>Sheet1!$B$3:$E$3</c:f>
              <c:numCache>
                <c:ptCount val="4"/>
                <c:pt idx="0">
                  <c:v>5.000000</c:v>
                </c:pt>
                <c:pt idx="1">
                  <c:v>7.000000</c:v>
                </c:pt>
                <c:pt idx="2">
                  <c:v>14.000000</c:v>
                </c:pt>
                <c:pt idx="3">
                  <c:v>30.000000</c:v>
                </c:pt>
              </c:numCache>
            </c:numRef>
          </c:val>
        </c:ser>
        <c:gapWidth val="150"/>
        <c:overlap val="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b="0" i="0" strike="noStrike" sz="1800" u="none">
                <a:solidFill>
                  <a:srgbClr val="000000"/>
                </a:solidFill>
                <a:latin typeface="Helvetica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888888"/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12700" cap="flat">
            <a:solidFill>
              <a:srgbClr val="888888"/>
            </a:solidFill>
            <a:prstDash val="solid"/>
            <a:round/>
          </a:ln>
        </c:spPr>
        <c:txPr>
          <a:bodyPr rot="0"/>
          <a:lstStyle/>
          <a:p>
            <a:pPr>
              <a:defRPr b="0" i="0" strike="noStrike" sz="1800" u="none">
                <a:solidFill>
                  <a:srgbClr val="000000"/>
                </a:solidFill>
                <a:latin typeface="Helvetica"/>
              </a:defRPr>
            </a:pPr>
          </a:p>
        </c:txPr>
        <c:crossAx val="2094734552"/>
        <c:crosses val="autoZero"/>
        <c:crossBetween val="between"/>
        <c:majorUnit val="7.5"/>
        <c:minorUnit val="3.7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/>
          <p:nvPr>
            <p:ph type="title"/>
          </p:nvPr>
        </p:nvSpPr>
        <p:spPr>
          <a:xfrm>
            <a:off x="1524003" y="1122361"/>
            <a:ext cx="9144001" cy="2387601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2" name="Уровень текста 1…"/>
          <p:cNvSpPr txBox="1"/>
          <p:nvPr>
            <p:ph type="body" sz="quarter" idx="1"/>
          </p:nvPr>
        </p:nvSpPr>
        <p:spPr>
          <a:xfrm>
            <a:off x="1524003" y="3602039"/>
            <a:ext cx="9144001" cy="1655761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1800"/>
            </a:lvl1pPr>
            <a:lvl2pPr marL="628650" indent="-171450" algn="ctr">
              <a:buFontTx/>
              <a:defRPr sz="1800"/>
            </a:lvl2pPr>
            <a:lvl3pPr marL="1120138" indent="-205738" algn="ctr">
              <a:buFontTx/>
              <a:defRPr sz="1800"/>
            </a:lvl3pPr>
            <a:lvl4pPr marL="1600200" indent="-228600" algn="ctr">
              <a:buFontTx/>
              <a:defRPr sz="1800"/>
            </a:lvl4pPr>
            <a:lvl5pPr marL="2057400" indent="-228600" algn="ctr">
              <a:buFontTx/>
              <a:defRPr sz="18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/>
          <p:nvPr>
            <p:ph type="sldNum" sz="quarter" idx="2"/>
          </p:nvPr>
        </p:nvSpPr>
        <p:spPr>
          <a:xfrm>
            <a:off x="11133805" y="6435960"/>
            <a:ext cx="220000" cy="20591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21" name="Уровень текста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/>
          <p:nvPr>
            <p:ph type="title"/>
          </p:nvPr>
        </p:nvSpPr>
        <p:spPr>
          <a:xfrm>
            <a:off x="831846" y="1709734"/>
            <a:ext cx="10515601" cy="2852736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30" name="Уровень текста 1…"/>
          <p:cNvSpPr txBox="1"/>
          <p:nvPr>
            <p:ph type="body" sz="quarter" idx="1"/>
          </p:nvPr>
        </p:nvSpPr>
        <p:spPr>
          <a:xfrm>
            <a:off x="831846" y="4589464"/>
            <a:ext cx="10515601" cy="1500185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800">
                <a:solidFill>
                  <a:srgbClr val="898989"/>
                </a:solidFill>
              </a:defRPr>
            </a:lvl1pPr>
            <a:lvl2pPr marL="628650" indent="-171450">
              <a:buFontTx/>
              <a:defRPr sz="1800">
                <a:solidFill>
                  <a:srgbClr val="898989"/>
                </a:solidFill>
              </a:defRPr>
            </a:lvl2pPr>
            <a:lvl3pPr marL="1120138" indent="-205738">
              <a:buFontTx/>
              <a:defRPr sz="1800">
                <a:solidFill>
                  <a:srgbClr val="898989"/>
                </a:solidFill>
              </a:defRPr>
            </a:lvl3pPr>
            <a:lvl4pPr marL="1600200" indent="-228600">
              <a:buFontTx/>
              <a:defRPr sz="1800">
                <a:solidFill>
                  <a:srgbClr val="898989"/>
                </a:solidFill>
              </a:defRPr>
            </a:lvl4pPr>
            <a:lvl5pPr marL="2057400" indent="-228600">
              <a:buFontTx/>
              <a:defRPr sz="1800">
                <a:solidFill>
                  <a:srgbClr val="898989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/>
          <p:nvPr>
            <p:ph type="sldNum" sz="quarter" idx="2"/>
          </p:nvPr>
        </p:nvSpPr>
        <p:spPr>
          <a:xfrm>
            <a:off x="11133805" y="6435960"/>
            <a:ext cx="220000" cy="20591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39" name="Уровень текста 1…"/>
          <p:cNvSpPr txBox="1"/>
          <p:nvPr>
            <p:ph type="body" sz="half" idx="1"/>
          </p:nvPr>
        </p:nvSpPr>
        <p:spPr>
          <a:xfrm>
            <a:off x="838203" y="1825625"/>
            <a:ext cx="5181604" cy="4351340"/>
          </a:xfrm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/>
          <p:nvPr>
            <p:ph type="sldNum" sz="quarter" idx="2"/>
          </p:nvPr>
        </p:nvSpPr>
        <p:spPr>
          <a:xfrm>
            <a:off x="11133805" y="6435960"/>
            <a:ext cx="220000" cy="20591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/>
          <p:nvPr>
            <p:ph type="title"/>
          </p:nvPr>
        </p:nvSpPr>
        <p:spPr>
          <a:xfrm>
            <a:off x="839784" y="365128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48" name="Уровень текста 1…"/>
          <p:cNvSpPr txBox="1"/>
          <p:nvPr>
            <p:ph type="body" sz="quarter" idx="1"/>
          </p:nvPr>
        </p:nvSpPr>
        <p:spPr>
          <a:xfrm>
            <a:off x="839784" y="1681159"/>
            <a:ext cx="5157783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1800"/>
            </a:lvl1pPr>
            <a:lvl2pPr marL="628650" indent="-171450">
              <a:buFontTx/>
              <a:defRPr b="1" sz="1800"/>
            </a:lvl2pPr>
            <a:lvl3pPr marL="1120138" indent="-205738">
              <a:buFontTx/>
              <a:defRPr b="1" sz="1800"/>
            </a:lvl3pPr>
            <a:lvl4pPr marL="1600200" indent="-228600">
              <a:buFontTx/>
              <a:defRPr b="1" sz="1800"/>
            </a:lvl4pPr>
            <a:lvl5pPr marL="2057400" indent="-228600">
              <a:buFontTx/>
              <a:defRPr b="1" sz="18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Текст 4"/>
          <p:cNvSpPr txBox="1"/>
          <p:nvPr>
            <p:ph type="body" sz="quarter" idx="21"/>
          </p:nvPr>
        </p:nvSpPr>
        <p:spPr>
          <a:xfrm>
            <a:off x="6172200" y="1681159"/>
            <a:ext cx="5183186" cy="823913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0" name="Номер слайда"/>
          <p:cNvSpPr txBox="1"/>
          <p:nvPr>
            <p:ph type="sldNum" sz="quarter" idx="2"/>
          </p:nvPr>
        </p:nvSpPr>
        <p:spPr>
          <a:xfrm>
            <a:off x="11133805" y="6435960"/>
            <a:ext cx="220000" cy="20591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58" name="Номер слайда"/>
          <p:cNvSpPr txBox="1"/>
          <p:nvPr>
            <p:ph type="sldNum" sz="quarter" idx="2"/>
          </p:nvPr>
        </p:nvSpPr>
        <p:spPr>
          <a:xfrm>
            <a:off x="11133805" y="6435960"/>
            <a:ext cx="220000" cy="20591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Номер слайда"/>
          <p:cNvSpPr txBox="1"/>
          <p:nvPr>
            <p:ph type="sldNum" sz="quarter" idx="2"/>
          </p:nvPr>
        </p:nvSpPr>
        <p:spPr>
          <a:xfrm>
            <a:off x="11133805" y="6435960"/>
            <a:ext cx="220000" cy="20591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/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73" name="Уровень текста 1…"/>
          <p:cNvSpPr txBox="1"/>
          <p:nvPr>
            <p:ph type="body" sz="half" idx="1"/>
          </p:nvPr>
        </p:nvSpPr>
        <p:spPr>
          <a:xfrm>
            <a:off x="5183184" y="987421"/>
            <a:ext cx="6172202" cy="487362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 marL="718457" indent="-261257">
              <a:defRPr sz="2400"/>
            </a:lvl2pPr>
            <a:lvl3pPr marL="1219200" indent="-304800">
              <a:defRPr sz="2400"/>
            </a:lvl3pPr>
            <a:lvl4pPr marL="1737360" indent="-365760">
              <a:defRPr sz="2400"/>
            </a:lvl4pPr>
            <a:lvl5pPr marL="2194560" indent="-365760">
              <a:defRPr sz="2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Текст 3"/>
          <p:cNvSpPr txBox="1"/>
          <p:nvPr>
            <p:ph type="body" sz="quarter" idx="21"/>
          </p:nvPr>
        </p:nvSpPr>
        <p:spPr>
          <a:xfrm>
            <a:off x="839783" y="2057400"/>
            <a:ext cx="3932241" cy="381158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Номер слайда"/>
          <p:cNvSpPr txBox="1"/>
          <p:nvPr>
            <p:ph type="sldNum" sz="quarter" idx="2"/>
          </p:nvPr>
        </p:nvSpPr>
        <p:spPr>
          <a:xfrm>
            <a:off x="11133805" y="6435960"/>
            <a:ext cx="220000" cy="20591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 заголовка"/>
          <p:cNvSpPr txBox="1"/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83" name="Рисунок 2"/>
          <p:cNvSpPr/>
          <p:nvPr>
            <p:ph type="pic" sz="half" idx="21"/>
          </p:nvPr>
        </p:nvSpPr>
        <p:spPr>
          <a:xfrm>
            <a:off x="5183184" y="987421"/>
            <a:ext cx="6172202" cy="487362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Уровень текста 1…"/>
          <p:cNvSpPr txBox="1"/>
          <p:nvPr>
            <p:ph type="body" sz="quarter" idx="1"/>
          </p:nvPr>
        </p:nvSpPr>
        <p:spPr>
          <a:xfrm>
            <a:off x="839784" y="2057400"/>
            <a:ext cx="3932240" cy="3811586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200"/>
            </a:lvl1pPr>
            <a:lvl2pPr marL="571500" indent="-114300">
              <a:buFontTx/>
              <a:defRPr sz="1200"/>
            </a:lvl2pPr>
            <a:lvl3pPr marL="1051560" indent="-137160">
              <a:buFontTx/>
              <a:defRPr sz="1200"/>
            </a:lvl3pPr>
            <a:lvl4pPr marL="1524000" indent="-152400">
              <a:buFontTx/>
              <a:defRPr sz="1200"/>
            </a:lvl4pPr>
            <a:lvl5pPr marL="1981200" indent="-152400">
              <a:buFontTx/>
              <a:defRPr sz="12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Номер слайда"/>
          <p:cNvSpPr txBox="1"/>
          <p:nvPr>
            <p:ph type="sldNum" sz="quarter" idx="2"/>
          </p:nvPr>
        </p:nvSpPr>
        <p:spPr>
          <a:xfrm>
            <a:off x="11133805" y="6435960"/>
            <a:ext cx="220000" cy="20591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/>
          <p:nvPr>
            <p:ph type="title"/>
          </p:nvPr>
        </p:nvSpPr>
        <p:spPr>
          <a:xfrm>
            <a:off x="838203" y="365128"/>
            <a:ext cx="10515601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3" name="Уровень текста 1…"/>
          <p:cNvSpPr txBox="1"/>
          <p:nvPr>
            <p:ph type="body" idx="1"/>
          </p:nvPr>
        </p:nvSpPr>
        <p:spPr>
          <a:xfrm>
            <a:off x="838203" y="1825625"/>
            <a:ext cx="10515601" cy="43513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/>
          <p:nvPr>
            <p:ph type="sldNum" sz="quarter" idx="2"/>
          </p:nvPr>
        </p:nvSpPr>
        <p:spPr>
          <a:xfrm>
            <a:off x="11133806" y="6435960"/>
            <a:ext cx="220000" cy="205911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900">
                <a:solidFill>
                  <a:srgbClr val="898989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9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2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4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chart" Target="../charts/chart1.xml"/><Relationship Id="rId4" Type="http://schemas.openxmlformats.org/officeDocument/2006/relationships/image" Target="../media/image10.png"/><Relationship Id="rId5" Type="http://schemas.openxmlformats.org/officeDocument/2006/relationships/image" Target="../media/image1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3.jpe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video" Target="../media/media1.mp4"/><Relationship Id="rId4" Type="http://schemas.microsoft.com/office/2007/relationships/media" Target="../media/media1.mp4"/><Relationship Id="rId5" Type="http://schemas.openxmlformats.org/officeDocument/2006/relationships/image" Target="../media/image18.png"/><Relationship Id="rId6" Type="http://schemas.openxmlformats.org/officeDocument/2006/relationships/image" Target="../media/image9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video" Target="../media/media2.mp4"/><Relationship Id="rId4" Type="http://schemas.microsoft.com/office/2007/relationships/media" Target="../media/media2.mp4"/><Relationship Id="rId5" Type="http://schemas.openxmlformats.org/officeDocument/2006/relationships/image" Target="../media/image23.png"/><Relationship Id="rId6" Type="http://schemas.openxmlformats.org/officeDocument/2006/relationships/image" Target="../media/image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video" Target="../media/media3.mp4"/><Relationship Id="rId4" Type="http://schemas.microsoft.com/office/2007/relationships/media" Target="../media/media3.mp4"/><Relationship Id="rId5" Type="http://schemas.openxmlformats.org/officeDocument/2006/relationships/image" Target="../media/image24.png"/><Relationship Id="rId6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Прямоугольник 6"/>
          <p:cNvSpPr txBox="1"/>
          <p:nvPr/>
        </p:nvSpPr>
        <p:spPr>
          <a:xfrm>
            <a:off x="8079323" y="4672631"/>
            <a:ext cx="3993725" cy="1275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ctr">
              <a:defRPr sz="26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Четвертной С.О.</a:t>
            </a:r>
          </a:p>
          <a:p>
            <a:pPr algn="ctr">
              <a:defRPr sz="2600">
                <a:solidFill>
                  <a:srgbClr val="FFFFFF"/>
                </a:solidFill>
                <a:latin typeface="+mj-lt"/>
                <a:ea typeface="+mj-ea"/>
                <a:cs typeface="+mj-cs"/>
                <a:sym typeface="Calibri"/>
              </a:defRPr>
            </a:pPr>
            <a:r>
              <a:t>Генеральный директор «CVS»</a:t>
            </a:r>
          </a:p>
        </p:txBody>
      </p:sp>
      <p:pic>
        <p:nvPicPr>
          <p:cNvPr id="95" name="Фото.png" descr="Фото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21560" y="1834224"/>
            <a:ext cx="2309251" cy="2532939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Прямоугольник 6"/>
          <p:cNvSpPr txBox="1"/>
          <p:nvPr/>
        </p:nvSpPr>
        <p:spPr>
          <a:xfrm>
            <a:off x="7129112" y="6045310"/>
            <a:ext cx="4674152" cy="57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r">
              <a:defRPr sz="1600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t>#</a:t>
            </a:r>
            <a:r>
              <a:t>УмныйГород</a:t>
            </a:r>
          </a:p>
          <a:p>
            <a:pPr algn="r">
              <a:defRPr sz="1600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t>#</a:t>
            </a:r>
            <a:r>
              <a:t>ГородаМеняютсяДляНас</a:t>
            </a:r>
          </a:p>
        </p:txBody>
      </p:sp>
      <p:pic>
        <p:nvPicPr>
          <p:cNvPr id="97" name="Рисунок 6" descr="Рисунок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47467" y="2498517"/>
            <a:ext cx="2661749" cy="1868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Рисунок 8" descr="Рисунок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3000" y="2495121"/>
            <a:ext cx="3973573" cy="1934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Рисунок 10" descr="Рисунок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88736" y="253110"/>
            <a:ext cx="7620480" cy="817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Рисунок 12" descr="Рисунок 12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656297" y="595396"/>
            <a:ext cx="3017577" cy="399795"/>
          </a:xfrm>
          <a:prstGeom prst="rect">
            <a:avLst/>
          </a:prstGeom>
          <a:ln w="12700">
            <a:miter lim="400000"/>
          </a:ln>
        </p:spPr>
      </p:pic>
      <p:sp>
        <p:nvSpPr>
          <p:cNvPr id="101" name="БПЛА в городском хозяйстве и в развитии региона. Технологии. Процессы"/>
          <p:cNvSpPr txBox="1"/>
          <p:nvPr/>
        </p:nvSpPr>
        <p:spPr>
          <a:xfrm>
            <a:off x="838412" y="4900810"/>
            <a:ext cx="6224029" cy="819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БПЛА в городском хозяйстве и в развитии региона. Технологии. Процессы</a:t>
            </a:r>
          </a:p>
        </p:txBody>
      </p:sp>
      <p:pic>
        <p:nvPicPr>
          <p:cNvPr id="102" name="2024-06-15 16.41.31.jpg" descr="2024-06-15 16.41.31.jpg"/>
          <p:cNvPicPr>
            <a:picLocks noChangeAspect="1"/>
          </p:cNvPicPr>
          <p:nvPr/>
        </p:nvPicPr>
        <p:blipFill>
          <a:blip r:embed="rId7">
            <a:extLst/>
          </a:blip>
          <a:srcRect l="31023" t="12153" r="27153" b="57374"/>
          <a:stretch>
            <a:fillRect/>
          </a:stretch>
        </p:blipFill>
        <p:spPr>
          <a:xfrm>
            <a:off x="8892459" y="1811436"/>
            <a:ext cx="2359639" cy="25799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91;p16"/>
          <p:cNvSpPr/>
          <p:nvPr/>
        </p:nvSpPr>
        <p:spPr>
          <a:xfrm>
            <a:off x="4443624" y="1127181"/>
            <a:ext cx="7226374" cy="18023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74" name="TextBox 7"/>
          <p:cNvSpPr txBox="1"/>
          <p:nvPr/>
        </p:nvSpPr>
        <p:spPr>
          <a:xfrm>
            <a:off x="4350134" y="238640"/>
            <a:ext cx="7108553" cy="878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2600">
                <a:solidFill>
                  <a:srgbClr val="FFFFFF"/>
                </a:solidFill>
              </a:defRPr>
            </a:lvl1pPr>
          </a:lstStyle>
          <a:p>
            <a:pPr/>
            <a:r>
              <a:t>Управление наземной беспилотной техникой </a:t>
            </a:r>
          </a:p>
        </p:txBody>
      </p:sp>
      <p:pic>
        <p:nvPicPr>
          <p:cNvPr id="275" name="Рисунок 17" descr="Рисунок 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2002" y="513726"/>
            <a:ext cx="3218172" cy="621424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Прямоугольник 6"/>
          <p:cNvSpPr txBox="1"/>
          <p:nvPr/>
        </p:nvSpPr>
        <p:spPr>
          <a:xfrm>
            <a:off x="7129112" y="6045310"/>
            <a:ext cx="4674152" cy="57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r">
              <a:defRPr sz="1600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t>#</a:t>
            </a:r>
            <a:r>
              <a:t>УмныйГород</a:t>
            </a:r>
          </a:p>
          <a:p>
            <a:pPr algn="r">
              <a:defRPr sz="1600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t>#</a:t>
            </a:r>
            <a:r>
              <a:t>ГородаМеняютсяДляНас</a:t>
            </a:r>
          </a:p>
        </p:txBody>
      </p:sp>
      <p:pic>
        <p:nvPicPr>
          <p:cNvPr id="277" name="IMAGE 2024-06-15 17:45:24.jpg" descr="IMAGE 2024-06-15 17:45:2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92702" y="2103006"/>
            <a:ext cx="5270501" cy="2997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0" name="Группа 18"/>
          <p:cNvGrpSpPr/>
          <p:nvPr/>
        </p:nvGrpSpPr>
        <p:grpSpPr>
          <a:xfrm>
            <a:off x="444161" y="2337530"/>
            <a:ext cx="4463119" cy="198106"/>
            <a:chOff x="0" y="0"/>
            <a:chExt cx="4463117" cy="198104"/>
          </a:xfrm>
        </p:grpSpPr>
        <p:sp>
          <p:nvSpPr>
            <p:cNvPr id="278" name="TextBox 23"/>
            <p:cNvSpPr/>
            <p:nvPr/>
          </p:nvSpPr>
          <p:spPr>
            <a:xfrm>
              <a:off x="225904" y="0"/>
              <a:ext cx="4237214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lnSpc>
                  <a:spcPct val="90000"/>
                </a:lnSpc>
                <a:defRPr>
                  <a:solidFill>
                    <a:srgbClr val="FFFFFF"/>
                  </a:solidFill>
                  <a:latin typeface="DIN Pro Regular"/>
                  <a:ea typeface="DIN Pro Regular"/>
                  <a:cs typeface="DIN Pro Regular"/>
                  <a:sym typeface="DIN Pro Regular"/>
                </a:defRPr>
              </a:lvl1pPr>
            </a:lstStyle>
            <a:p>
              <a:pPr/>
              <a:r>
                <a:t>Доставка тяжелых грузов</a:t>
              </a:r>
            </a:p>
          </p:txBody>
        </p:sp>
        <p:sp>
          <p:nvSpPr>
            <p:cNvPr id="279" name="Прямоугольник: скругленные углы 24"/>
            <p:cNvSpPr/>
            <p:nvPr/>
          </p:nvSpPr>
          <p:spPr>
            <a:xfrm>
              <a:off x="0" y="132442"/>
              <a:ext cx="65662" cy="65663"/>
            </a:xfrm>
            <a:prstGeom prst="roundRect">
              <a:avLst>
                <a:gd name="adj" fmla="val 16667"/>
              </a:avLst>
            </a:prstGeom>
            <a:solidFill>
              <a:srgbClr val="1A508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</p:grpSp>
      <p:grpSp>
        <p:nvGrpSpPr>
          <p:cNvPr id="283" name="Группа 25"/>
          <p:cNvGrpSpPr/>
          <p:nvPr/>
        </p:nvGrpSpPr>
        <p:grpSpPr>
          <a:xfrm>
            <a:off x="444162" y="3139734"/>
            <a:ext cx="4395074" cy="622301"/>
            <a:chOff x="0" y="0"/>
            <a:chExt cx="4395073" cy="622300"/>
          </a:xfrm>
        </p:grpSpPr>
        <p:sp>
          <p:nvSpPr>
            <p:cNvPr id="281" name="TextBox 26"/>
            <p:cNvSpPr txBox="1"/>
            <p:nvPr/>
          </p:nvSpPr>
          <p:spPr>
            <a:xfrm>
              <a:off x="223522" y="0"/>
              <a:ext cx="4171552" cy="622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lnSpc>
                  <a:spcPct val="90000"/>
                </a:lnSpc>
                <a:defRPr>
                  <a:solidFill>
                    <a:srgbClr val="FFFFFF"/>
                  </a:solidFill>
                  <a:latin typeface="DIN Pro Regular"/>
                  <a:ea typeface="DIN Pro Regular"/>
                  <a:cs typeface="DIN Pro Regular"/>
                  <a:sym typeface="DIN Pro Regular"/>
                </a:defRPr>
              </a:lvl1pPr>
            </a:lstStyle>
            <a:p>
              <a:pPr/>
              <a:r>
                <a:t>Дистанционное и автоматическое управление </a:t>
              </a:r>
            </a:p>
          </p:txBody>
        </p:sp>
        <p:sp>
          <p:nvSpPr>
            <p:cNvPr id="282" name="Прямоугольник: скругленные углы 27"/>
            <p:cNvSpPr/>
            <p:nvPr/>
          </p:nvSpPr>
          <p:spPr>
            <a:xfrm>
              <a:off x="0" y="133277"/>
              <a:ext cx="65662" cy="65663"/>
            </a:xfrm>
            <a:prstGeom prst="roundRect">
              <a:avLst>
                <a:gd name="adj" fmla="val 16667"/>
              </a:avLst>
            </a:prstGeom>
            <a:solidFill>
              <a:srgbClr val="1A508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</p:grpSp>
      <p:grpSp>
        <p:nvGrpSpPr>
          <p:cNvPr id="286" name="Группа 28"/>
          <p:cNvGrpSpPr/>
          <p:nvPr/>
        </p:nvGrpSpPr>
        <p:grpSpPr>
          <a:xfrm>
            <a:off x="444161" y="3941938"/>
            <a:ext cx="5165671" cy="370841"/>
            <a:chOff x="0" y="0"/>
            <a:chExt cx="5165669" cy="370840"/>
          </a:xfrm>
        </p:grpSpPr>
        <p:sp>
          <p:nvSpPr>
            <p:cNvPr id="284" name="TextBox 29"/>
            <p:cNvSpPr txBox="1"/>
            <p:nvPr/>
          </p:nvSpPr>
          <p:spPr>
            <a:xfrm>
              <a:off x="223523" y="0"/>
              <a:ext cx="4942147" cy="3708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lnSpc>
                  <a:spcPct val="90000"/>
                </a:lnSpc>
                <a:defRPr>
                  <a:solidFill>
                    <a:srgbClr val="FFFFFF"/>
                  </a:solidFill>
                  <a:latin typeface="DIN Pro Regular"/>
                  <a:ea typeface="DIN Pro Regular"/>
                  <a:cs typeface="DIN Pro Regular"/>
                  <a:sym typeface="DIN Pro Regular"/>
                </a:defRPr>
              </a:lvl1pPr>
            </a:lstStyle>
            <a:p>
              <a:pPr/>
              <a:r>
                <a:t>Автоматическое определение препятствий</a:t>
              </a:r>
            </a:p>
          </p:txBody>
        </p:sp>
        <p:sp>
          <p:nvSpPr>
            <p:cNvPr id="285" name="Прямоугольник: скругленные углы 30"/>
            <p:cNvSpPr/>
            <p:nvPr/>
          </p:nvSpPr>
          <p:spPr>
            <a:xfrm>
              <a:off x="0" y="132008"/>
              <a:ext cx="65662" cy="65663"/>
            </a:xfrm>
            <a:prstGeom prst="roundRect">
              <a:avLst>
                <a:gd name="adj" fmla="val 16667"/>
              </a:avLst>
            </a:prstGeom>
            <a:solidFill>
              <a:srgbClr val="1A508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</p:grpSp>
      <p:grpSp>
        <p:nvGrpSpPr>
          <p:cNvPr id="289" name="Группа 31"/>
          <p:cNvGrpSpPr/>
          <p:nvPr/>
        </p:nvGrpSpPr>
        <p:grpSpPr>
          <a:xfrm>
            <a:off x="444161" y="4748842"/>
            <a:ext cx="5165671" cy="370841"/>
            <a:chOff x="0" y="0"/>
            <a:chExt cx="5165669" cy="370840"/>
          </a:xfrm>
        </p:grpSpPr>
        <p:sp>
          <p:nvSpPr>
            <p:cNvPr id="287" name="TextBox 32"/>
            <p:cNvSpPr txBox="1"/>
            <p:nvPr/>
          </p:nvSpPr>
          <p:spPr>
            <a:xfrm>
              <a:off x="227491" y="0"/>
              <a:ext cx="4938179" cy="3708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lnSpc>
                  <a:spcPct val="90000"/>
                </a:lnSpc>
                <a:defRPr>
                  <a:solidFill>
                    <a:srgbClr val="FFFFFF"/>
                  </a:solidFill>
                  <a:latin typeface="DIN Pro Regular"/>
                  <a:ea typeface="DIN Pro Regular"/>
                  <a:cs typeface="DIN Pro Regular"/>
                  <a:sym typeface="DIN Pro Regular"/>
                </a:defRPr>
              </a:lvl1pPr>
            </a:lstStyle>
            <a:p>
              <a:pPr/>
              <a:r>
                <a:t>Установка дополнительного оборудования</a:t>
              </a:r>
            </a:p>
          </p:txBody>
        </p:sp>
        <p:sp>
          <p:nvSpPr>
            <p:cNvPr id="288" name="Прямоугольник: скругленные углы 33"/>
            <p:cNvSpPr/>
            <p:nvPr/>
          </p:nvSpPr>
          <p:spPr>
            <a:xfrm>
              <a:off x="0" y="132009"/>
              <a:ext cx="65662" cy="65663"/>
            </a:xfrm>
            <a:prstGeom prst="roundRect">
              <a:avLst>
                <a:gd name="adj" fmla="val 16667"/>
              </a:avLst>
            </a:prstGeom>
            <a:solidFill>
              <a:srgbClr val="1A508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Прямоугольник 6"/>
          <p:cNvSpPr txBox="1"/>
          <p:nvPr/>
        </p:nvSpPr>
        <p:spPr>
          <a:xfrm>
            <a:off x="8816916" y="1670724"/>
            <a:ext cx="3025441" cy="311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ctr">
              <a:defRPr sz="2800">
                <a:solidFill>
                  <a:srgbClr val="FFFFFF"/>
                </a:solidFill>
              </a:defRPr>
            </a:pPr>
            <a:r>
              <a:t>Четвертной С.О.</a:t>
            </a:r>
          </a:p>
          <a:p>
            <a:pPr algn="ctr">
              <a:defRPr sz="2800">
                <a:solidFill>
                  <a:srgbClr val="FFFFFF"/>
                </a:solidFill>
              </a:defRPr>
            </a:pPr>
          </a:p>
          <a:p>
            <a:pPr algn="ctr">
              <a:defRPr sz="2800">
                <a:solidFill>
                  <a:srgbClr val="FFFFFF"/>
                </a:solidFill>
              </a:defRPr>
            </a:pPr>
            <a:r>
              <a:t>Генеральный директор </a:t>
            </a:r>
          </a:p>
          <a:p>
            <a:pPr algn="ctr">
              <a:defRPr sz="2800">
                <a:solidFill>
                  <a:srgbClr val="FFFFFF"/>
                </a:solidFill>
              </a:defRPr>
            </a:pPr>
            <a:r>
              <a:t>«CVS»</a:t>
            </a:r>
          </a:p>
          <a:p>
            <a:pPr algn="ctr">
              <a:defRPr sz="2800">
                <a:solidFill>
                  <a:srgbClr val="FFFFFF"/>
                </a:solidFill>
              </a:defRPr>
            </a:pPr>
          </a:p>
          <a:p>
            <a:pPr algn="ctr">
              <a:defRPr sz="2800">
                <a:solidFill>
                  <a:srgbClr val="FFFFFF"/>
                </a:solidFill>
              </a:defRPr>
            </a:pPr>
            <a:r>
              <a:t>www.cvsoft.tech</a:t>
            </a:r>
          </a:p>
        </p:txBody>
      </p:sp>
      <p:sp>
        <p:nvSpPr>
          <p:cNvPr id="292" name="Прямоугольник 6"/>
          <p:cNvSpPr txBox="1"/>
          <p:nvPr/>
        </p:nvSpPr>
        <p:spPr>
          <a:xfrm>
            <a:off x="7129112" y="6045310"/>
            <a:ext cx="4674152" cy="57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r">
              <a:defRPr sz="1600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t>#</a:t>
            </a:r>
            <a:r>
              <a:t>УмныйГород</a:t>
            </a:r>
          </a:p>
          <a:p>
            <a:pPr algn="r">
              <a:defRPr sz="1600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t>#</a:t>
            </a:r>
            <a:r>
              <a:t>ГородаМеняютсяДляНас</a:t>
            </a:r>
          </a:p>
        </p:txBody>
      </p:sp>
      <p:pic>
        <p:nvPicPr>
          <p:cNvPr id="293" name="Рисунок 5" descr="Рисунок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47467" y="2498517"/>
            <a:ext cx="2661749" cy="18686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Рисунок 6" descr="Рисунок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3000" y="2495121"/>
            <a:ext cx="3973573" cy="1934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Рисунок 8" descr="Рисунок 8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8736" y="253110"/>
            <a:ext cx="7620480" cy="8170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Box 6"/>
          <p:cNvSpPr txBox="1"/>
          <p:nvPr/>
        </p:nvSpPr>
        <p:spPr>
          <a:xfrm>
            <a:off x="6973161" y="2468882"/>
            <a:ext cx="4334180" cy="2225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ctr">
              <a:defRPr sz="2000">
                <a:solidFill>
                  <a:srgbClr val="FFFFFF"/>
                </a:solidFill>
              </a:defRPr>
            </a:pPr>
            <a:r>
              <a:t>Экосистема продуктов, которая:</a:t>
            </a:r>
          </a:p>
          <a:p>
            <a:pPr algn="ctr">
              <a:defRPr sz="2000">
                <a:solidFill>
                  <a:srgbClr val="FFFFFF"/>
                </a:solidFill>
              </a:defRPr>
            </a:pPr>
          </a:p>
          <a:p>
            <a:pPr marL="200526" indent="-200526" algn="ctr">
              <a:buSzPct val="100000"/>
              <a:buChar char="-"/>
              <a:defRPr sz="2000">
                <a:solidFill>
                  <a:srgbClr val="FFFFFF"/>
                </a:solidFill>
              </a:defRPr>
            </a:pPr>
            <a:r>
              <a:t>Управляет</a:t>
            </a:r>
          </a:p>
          <a:p>
            <a:pPr marL="200526" indent="-200526" algn="ctr">
              <a:buSzPct val="100000"/>
              <a:buChar char="-"/>
              <a:defRPr sz="2000">
                <a:solidFill>
                  <a:srgbClr val="FFFFFF"/>
                </a:solidFill>
              </a:defRPr>
            </a:pPr>
            <a:r>
              <a:t>Распознает  </a:t>
            </a:r>
          </a:p>
          <a:p>
            <a:pPr marL="200526" indent="-200526" algn="ctr">
              <a:buSzPct val="100000"/>
              <a:buChar char="-"/>
              <a:defRPr sz="2000">
                <a:solidFill>
                  <a:srgbClr val="FFFFFF"/>
                </a:solidFill>
              </a:defRPr>
            </a:pPr>
            <a:r>
              <a:t>Анализирует </a:t>
            </a:r>
          </a:p>
          <a:p>
            <a:pPr marL="200526" indent="-200526" algn="ctr">
              <a:buSzPct val="100000"/>
              <a:buChar char="-"/>
              <a:defRPr sz="2000">
                <a:solidFill>
                  <a:srgbClr val="FFFFFF"/>
                </a:solidFill>
              </a:defRPr>
            </a:pPr>
            <a:r>
              <a:t>Хранит</a:t>
            </a:r>
          </a:p>
          <a:p>
            <a:pPr marL="200526" indent="-200526" algn="ctr">
              <a:buSzPct val="100000"/>
              <a:buChar char="-"/>
              <a:defRPr sz="2000">
                <a:solidFill>
                  <a:srgbClr val="FFFFFF"/>
                </a:solidFill>
              </a:defRPr>
            </a:pPr>
            <a:r>
              <a:t>Информацию.</a:t>
            </a:r>
          </a:p>
        </p:txBody>
      </p:sp>
      <p:sp>
        <p:nvSpPr>
          <p:cNvPr id="105" name="Google Shape;91;p16"/>
          <p:cNvSpPr/>
          <p:nvPr/>
        </p:nvSpPr>
        <p:spPr>
          <a:xfrm flipH="1">
            <a:off x="6096110" y="2117501"/>
            <a:ext cx="2" cy="3102913"/>
          </a:xfrm>
          <a:prstGeom prst="line">
            <a:avLst/>
          </a:prstGeom>
          <a:ln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6" name="TextBox 7"/>
          <p:cNvSpPr txBox="1"/>
          <p:nvPr/>
        </p:nvSpPr>
        <p:spPr>
          <a:xfrm>
            <a:off x="4423414" y="185550"/>
            <a:ext cx="7600286" cy="878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b="1" sz="2600">
                <a:solidFill>
                  <a:srgbClr val="FFFFFF"/>
                </a:solidFill>
              </a:defRPr>
            </a:pPr>
            <a:r>
              <a:rPr sz="2400"/>
              <a:t>Интеллектуальная</a:t>
            </a:r>
            <a:r>
              <a:t> экосистема </a:t>
            </a:r>
          </a:p>
          <a:p>
            <a:pPr>
              <a:defRPr b="1" sz="2600">
                <a:solidFill>
                  <a:srgbClr val="FFFFFF"/>
                </a:solidFill>
              </a:defRPr>
            </a:pPr>
            <a:r>
              <a:t>для управления </a:t>
            </a:r>
          </a:p>
        </p:txBody>
      </p:sp>
      <p:sp>
        <p:nvSpPr>
          <p:cNvPr id="107" name="Google Shape;91;p16"/>
          <p:cNvSpPr/>
          <p:nvPr/>
        </p:nvSpPr>
        <p:spPr>
          <a:xfrm>
            <a:off x="4443624" y="1127181"/>
            <a:ext cx="7226374" cy="18023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08" name="Прямоугольник 6"/>
          <p:cNvSpPr txBox="1"/>
          <p:nvPr/>
        </p:nvSpPr>
        <p:spPr>
          <a:xfrm>
            <a:off x="7129112" y="6045310"/>
            <a:ext cx="4674152" cy="57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r">
              <a:defRPr sz="1600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t>#</a:t>
            </a:r>
            <a:r>
              <a:t>УмныйГород</a:t>
            </a:r>
          </a:p>
          <a:p>
            <a:pPr algn="r">
              <a:defRPr sz="1600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t>#</a:t>
            </a:r>
            <a:r>
              <a:t>ГородаМеняютсяДляНас</a:t>
            </a:r>
          </a:p>
        </p:txBody>
      </p:sp>
      <p:pic>
        <p:nvPicPr>
          <p:cNvPr id="109" name="Рисунок 11" descr="Рисунок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2002" y="513726"/>
            <a:ext cx="3218172" cy="621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NPS-LOGO-2-white.png" descr="NPS-LOGO-2-whit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80009" y="1994856"/>
            <a:ext cx="3218173" cy="11399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FRS-LOGO-2-white.png" descr="FRS-LOGO-2-whit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4518" y="3551535"/>
            <a:ext cx="2982767" cy="11399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2" name="IDMS-LOGO-2-white.png" descr="IDMS-LOGO-2-whit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02903" y="5016644"/>
            <a:ext cx="3972385" cy="11399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extBox 7"/>
          <p:cNvSpPr txBox="1"/>
          <p:nvPr/>
        </p:nvSpPr>
        <p:spPr>
          <a:xfrm>
            <a:off x="485536" y="1831810"/>
            <a:ext cx="2870606" cy="1209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Общемировой рынок применения интеллектуальных беспилотных систем </a:t>
            </a:r>
          </a:p>
        </p:txBody>
      </p:sp>
      <p:sp>
        <p:nvSpPr>
          <p:cNvPr id="115" name="Google Shape;91;p16"/>
          <p:cNvSpPr/>
          <p:nvPr/>
        </p:nvSpPr>
        <p:spPr>
          <a:xfrm>
            <a:off x="4443624" y="1127181"/>
            <a:ext cx="7226374" cy="18023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16" name="Прямоугольник"/>
          <p:cNvSpPr/>
          <p:nvPr/>
        </p:nvSpPr>
        <p:spPr>
          <a:xfrm>
            <a:off x="4386126" y="1831394"/>
            <a:ext cx="7247954" cy="3923621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/>
            </a:solidFill>
          </a:ln>
        </p:spPr>
        <p:txBody>
          <a:bodyPr lIns="45718" tIns="45718" rIns="45718" bIns="45718" anchor="ctr"/>
          <a:lstStyle/>
          <a:p>
            <a:pPr/>
          </a:p>
        </p:txBody>
      </p:sp>
      <p:sp>
        <p:nvSpPr>
          <p:cNvPr id="117" name="TextBox 7"/>
          <p:cNvSpPr txBox="1"/>
          <p:nvPr/>
        </p:nvSpPr>
        <p:spPr>
          <a:xfrm>
            <a:off x="4423414" y="525671"/>
            <a:ext cx="3218173" cy="485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b="1" sz="2600">
                <a:solidFill>
                  <a:srgbClr val="FFFFFF"/>
                </a:solidFill>
              </a:defRPr>
            </a:lvl1pPr>
          </a:lstStyle>
          <a:p>
            <a:pPr/>
            <a:r>
              <a:t>Развитие рынка</a:t>
            </a:r>
          </a:p>
        </p:txBody>
      </p:sp>
      <p:sp>
        <p:nvSpPr>
          <p:cNvPr id="118" name="Прямоугольник 6"/>
          <p:cNvSpPr txBox="1"/>
          <p:nvPr/>
        </p:nvSpPr>
        <p:spPr>
          <a:xfrm>
            <a:off x="7129112" y="6045310"/>
            <a:ext cx="4674152" cy="57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r">
              <a:defRPr sz="1600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t>#</a:t>
            </a:r>
            <a:r>
              <a:t>УмныйГород</a:t>
            </a:r>
          </a:p>
          <a:p>
            <a:pPr algn="r">
              <a:defRPr sz="1600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t>#</a:t>
            </a:r>
            <a:r>
              <a:t>ГородаМеняютсяДляНас</a:t>
            </a:r>
          </a:p>
        </p:txBody>
      </p:sp>
      <p:pic>
        <p:nvPicPr>
          <p:cNvPr id="119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2002" y="513726"/>
            <a:ext cx="3218172" cy="621424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120" name="Двухмерная столбчатая диаграмма"/>
          <p:cNvGraphicFramePr/>
          <p:nvPr/>
        </p:nvGraphicFramePr>
        <p:xfrm>
          <a:off x="4876578" y="1963306"/>
          <a:ext cx="5866950" cy="3403601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3"/>
          </a:graphicData>
        </a:graphic>
      </p:graphicFrame>
      <p:pic>
        <p:nvPicPr>
          <p:cNvPr id="121" name="4023881-aerial-drone-uav-unmanned-vehicle_112869.png" descr="4023881-aerial-drone-uav-unmanned-vehicle_112869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61498" y="2981899"/>
            <a:ext cx="485140" cy="485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634938.png" descr="634938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287702" y="4095702"/>
            <a:ext cx="372491" cy="372491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TextBox 7"/>
          <p:cNvSpPr txBox="1"/>
          <p:nvPr/>
        </p:nvSpPr>
        <p:spPr>
          <a:xfrm>
            <a:off x="485536" y="3397780"/>
            <a:ext cx="2870606" cy="2606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Выравнивание рынков воздушных и наземных беспилотных систем связанны с повсеместной применимости для облегчения получения информации и физического труда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91;p16"/>
          <p:cNvSpPr/>
          <p:nvPr/>
        </p:nvSpPr>
        <p:spPr>
          <a:xfrm>
            <a:off x="4443624" y="1127181"/>
            <a:ext cx="7226374" cy="18023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126" name="Прямоугольник 6"/>
          <p:cNvSpPr txBox="1"/>
          <p:nvPr/>
        </p:nvSpPr>
        <p:spPr>
          <a:xfrm>
            <a:off x="7129112" y="6045310"/>
            <a:ext cx="4674152" cy="57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r">
              <a:defRPr sz="1600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t>#</a:t>
            </a:r>
            <a:r>
              <a:t>УмныйГород</a:t>
            </a:r>
          </a:p>
          <a:p>
            <a:pPr algn="r">
              <a:defRPr sz="1600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t>#</a:t>
            </a:r>
            <a:r>
              <a:t>ГородаМеняютсяДляНас</a:t>
            </a:r>
          </a:p>
        </p:txBody>
      </p:sp>
      <p:pic>
        <p:nvPicPr>
          <p:cNvPr id="127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2002" y="513726"/>
            <a:ext cx="3218172" cy="621424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TextBox 53"/>
          <p:cNvSpPr txBox="1"/>
          <p:nvPr/>
        </p:nvSpPr>
        <p:spPr>
          <a:xfrm>
            <a:off x="4443441" y="359315"/>
            <a:ext cx="9218125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b="1" sz="2200">
                <a:solidFill>
                  <a:srgbClr val="FFFFFF"/>
                </a:solidFill>
                <a:latin typeface="DIN Pro Bold"/>
                <a:ea typeface="DIN Pro Bold"/>
                <a:cs typeface="DIN Pro Bold"/>
                <a:sym typeface="DIN Pro Bold"/>
              </a:defRPr>
            </a:pPr>
            <a:r>
              <a:t>Обработка снимков с БПЛА</a:t>
            </a:r>
            <a:endParaRPr>
              <a:latin typeface="DIN Pro Black"/>
              <a:ea typeface="DIN Pro Black"/>
              <a:cs typeface="DIN Pro Black"/>
              <a:sym typeface="DIN Pro Black"/>
            </a:endParaRPr>
          </a:p>
          <a:p>
            <a:pPr>
              <a:lnSpc>
                <a:spcPct val="80000"/>
              </a:lnSpc>
              <a:defRPr b="1" sz="2200">
                <a:solidFill>
                  <a:srgbClr val="FFFFFF"/>
                </a:solidFill>
                <a:latin typeface="DIN Pro Bold"/>
                <a:ea typeface="DIN Pro Bold"/>
                <a:cs typeface="DIN Pro Bold"/>
                <a:sym typeface="DIN Pro Bold"/>
              </a:defRPr>
            </a:pPr>
            <a:r>
              <a:t>iDMS – intellectual Drone Monitoring Software</a:t>
            </a:r>
          </a:p>
        </p:txBody>
      </p:sp>
      <p:sp>
        <p:nvSpPr>
          <p:cNvPr id="129" name="TextBox 10"/>
          <p:cNvSpPr txBox="1"/>
          <p:nvPr/>
        </p:nvSpPr>
        <p:spPr>
          <a:xfrm>
            <a:off x="548470" y="2860410"/>
            <a:ext cx="404396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lvl1pPr>
          </a:lstStyle>
          <a:p>
            <a:pPr/>
            <a:r>
              <a:t>Обнаружение и распознавание дефектов линий электропередач</a:t>
            </a:r>
          </a:p>
        </p:txBody>
      </p:sp>
      <p:sp>
        <p:nvSpPr>
          <p:cNvPr id="130" name="TextBox 24"/>
          <p:cNvSpPr txBox="1"/>
          <p:nvPr/>
        </p:nvSpPr>
        <p:spPr>
          <a:xfrm>
            <a:off x="548470" y="3631837"/>
            <a:ext cx="347150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lvl1pPr>
          </a:lstStyle>
          <a:p>
            <a:pPr/>
            <a:r>
              <a:t>Мониторинг трубопроводов</a:t>
            </a:r>
          </a:p>
        </p:txBody>
      </p:sp>
      <p:sp>
        <p:nvSpPr>
          <p:cNvPr id="131" name="TextBox 29"/>
          <p:cNvSpPr txBox="1"/>
          <p:nvPr/>
        </p:nvSpPr>
        <p:spPr>
          <a:xfrm>
            <a:off x="548470" y="4882308"/>
            <a:ext cx="347150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lvl1pPr>
          </a:lstStyle>
          <a:p>
            <a:pPr/>
            <a:r>
              <a:t>Мониторинг свалок</a:t>
            </a:r>
          </a:p>
        </p:txBody>
      </p:sp>
      <p:sp>
        <p:nvSpPr>
          <p:cNvPr id="132" name="TextBox 34"/>
          <p:cNvSpPr txBox="1"/>
          <p:nvPr/>
        </p:nvSpPr>
        <p:spPr>
          <a:xfrm>
            <a:off x="573870" y="5410756"/>
            <a:ext cx="347150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lvl1pPr>
          </a:lstStyle>
          <a:p>
            <a:pPr/>
            <a:r>
              <a:t>Поиск людей </a:t>
            </a:r>
          </a:p>
        </p:txBody>
      </p:sp>
      <p:sp>
        <p:nvSpPr>
          <p:cNvPr id="133" name="TextBox 39"/>
          <p:cNvSpPr txBox="1"/>
          <p:nvPr/>
        </p:nvSpPr>
        <p:spPr>
          <a:xfrm>
            <a:off x="573870" y="2388573"/>
            <a:ext cx="347150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lvl1pPr>
          </a:lstStyle>
          <a:p>
            <a:pPr/>
            <a:r>
              <a:t>Таксация леса</a:t>
            </a:r>
          </a:p>
        </p:txBody>
      </p:sp>
      <p:sp>
        <p:nvSpPr>
          <p:cNvPr id="134" name="TextBox 44"/>
          <p:cNvSpPr txBox="1"/>
          <p:nvPr/>
        </p:nvSpPr>
        <p:spPr>
          <a:xfrm>
            <a:off x="573901" y="1909087"/>
            <a:ext cx="5272307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lvl1pPr>
          </a:lstStyle>
          <a:p>
            <a:pPr/>
            <a:r>
              <a:t>Мониторинг процесса строительства дорог</a:t>
            </a:r>
          </a:p>
        </p:txBody>
      </p:sp>
      <p:sp>
        <p:nvSpPr>
          <p:cNvPr id="135" name="TextBox 49"/>
          <p:cNvSpPr txBox="1"/>
          <p:nvPr/>
        </p:nvSpPr>
        <p:spPr>
          <a:xfrm>
            <a:off x="573901" y="4091133"/>
            <a:ext cx="5031007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lvl1pPr>
          </a:lstStyle>
          <a:p>
            <a:pPr/>
            <a:r>
              <a:t>Распознавание мелких объектов на снимках высокого разрешения</a:t>
            </a:r>
          </a:p>
        </p:txBody>
      </p:sp>
      <p:grpSp>
        <p:nvGrpSpPr>
          <p:cNvPr id="140" name="Группа 1"/>
          <p:cNvGrpSpPr/>
          <p:nvPr/>
        </p:nvGrpSpPr>
        <p:grpSpPr>
          <a:xfrm>
            <a:off x="7129112" y="1982433"/>
            <a:ext cx="4674206" cy="3751341"/>
            <a:chOff x="0" y="0"/>
            <a:chExt cx="4674204" cy="3751339"/>
          </a:xfrm>
        </p:grpSpPr>
        <p:pic>
          <p:nvPicPr>
            <p:cNvPr id="136" name="Рисунок 3" descr="Рисунок 3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86" b="4"/>
            <a:stretch>
              <a:fillRect/>
            </a:stretch>
          </p:blipFill>
          <p:spPr>
            <a:xfrm>
              <a:off x="2340182" y="0"/>
              <a:ext cx="2334023" cy="1875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2272"/>
                  </a:lnTo>
                  <a:cubicBezTo>
                    <a:pt x="21600" y="1307"/>
                    <a:pt x="21282" y="477"/>
                    <a:pt x="20829" y="123"/>
                  </a:cubicBezTo>
                  <a:lnTo>
                    <a:pt x="20608" y="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37" name="Рисунок 4" descr="Рисунок 4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270" b="16"/>
            <a:stretch>
              <a:fillRect/>
            </a:stretch>
          </p:blipFill>
          <p:spPr>
            <a:xfrm>
              <a:off x="2336040" y="1870722"/>
              <a:ext cx="2337991" cy="18803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0339" y="21600"/>
                  </a:lnTo>
                  <a:cubicBezTo>
                    <a:pt x="21035" y="21600"/>
                    <a:pt x="21600" y="20562"/>
                    <a:pt x="21600" y="19280"/>
                  </a:cubicBez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38" name="Рисунок 5" descr="Рисунок 5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1" b="4"/>
            <a:stretch>
              <a:fillRect/>
            </a:stretch>
          </p:blipFill>
          <p:spPr>
            <a:xfrm>
              <a:off x="4142" y="1875708"/>
              <a:ext cx="2336008" cy="1875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799"/>
                  </a:lnTo>
                  <a:lnTo>
                    <a:pt x="40" y="20179"/>
                  </a:lnTo>
                  <a:cubicBezTo>
                    <a:pt x="232" y="21014"/>
                    <a:pt x="681" y="21600"/>
                    <a:pt x="1204" y="21600"/>
                  </a:cubicBez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39" name="Рисунок 6" descr="Рисунок 6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0" r="0" b="4"/>
            <a:stretch>
              <a:fillRect/>
            </a:stretch>
          </p:blipFill>
          <p:spPr>
            <a:xfrm>
              <a:off x="0" y="-1"/>
              <a:ext cx="2340183" cy="1875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60" y="0"/>
                  </a:moveTo>
                  <a:cubicBezTo>
                    <a:pt x="564" y="0"/>
                    <a:pt x="0" y="1041"/>
                    <a:pt x="0" y="2326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26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pic>
        <p:nvPicPr>
          <p:cNvPr id="141" name="IDMS-LOGO-2-white.png" descr="IDMS-LOGO-2-whit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945152" y="1300157"/>
            <a:ext cx="1881835" cy="5400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91;p16"/>
          <p:cNvSpPr/>
          <p:nvPr/>
        </p:nvSpPr>
        <p:spPr>
          <a:xfrm>
            <a:off x="4443624" y="1127181"/>
            <a:ext cx="7226374" cy="18023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144" name="Рисунок 8" descr="Рисунок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2002" y="513726"/>
            <a:ext cx="3218172" cy="621424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Прямоугольник 6"/>
          <p:cNvSpPr txBox="1"/>
          <p:nvPr/>
        </p:nvSpPr>
        <p:spPr>
          <a:xfrm>
            <a:off x="7129112" y="6045310"/>
            <a:ext cx="4674152" cy="57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r">
              <a:defRPr sz="1600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t>#</a:t>
            </a:r>
            <a:r>
              <a:t>УмныйГород</a:t>
            </a:r>
          </a:p>
          <a:p>
            <a:pPr algn="r">
              <a:defRPr sz="1600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t>#</a:t>
            </a:r>
            <a:r>
              <a:t>ГородаМеняютсяДляНас</a:t>
            </a:r>
          </a:p>
        </p:txBody>
      </p:sp>
      <p:pic>
        <p:nvPicPr>
          <p:cNvPr id="146" name="Рисунок 1" descr="Рисунок 1"/>
          <p:cNvPicPr>
            <a:picLocks noChangeAspect="1"/>
          </p:cNvPicPr>
          <p:nvPr/>
        </p:nvPicPr>
        <p:blipFill>
          <a:blip r:embed="rId3">
            <a:extLst/>
          </a:blip>
          <a:srcRect l="32917" t="2603" r="32226" b="2236"/>
          <a:stretch>
            <a:fillRect/>
          </a:stretch>
        </p:blipFill>
        <p:spPr>
          <a:xfrm>
            <a:off x="5611982" y="2067520"/>
            <a:ext cx="3049986" cy="4702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166" y="0"/>
                </a:moveTo>
                <a:cubicBezTo>
                  <a:pt x="684" y="0"/>
                  <a:pt x="270" y="157"/>
                  <a:pt x="93" y="379"/>
                </a:cubicBezTo>
                <a:lnTo>
                  <a:pt x="3" y="614"/>
                </a:lnTo>
                <a:lnTo>
                  <a:pt x="0" y="634"/>
                </a:lnTo>
                <a:lnTo>
                  <a:pt x="0" y="20884"/>
                </a:lnTo>
                <a:lnTo>
                  <a:pt x="14" y="21018"/>
                </a:lnTo>
                <a:lnTo>
                  <a:pt x="93" y="21221"/>
                </a:lnTo>
                <a:cubicBezTo>
                  <a:pt x="270" y="21443"/>
                  <a:pt x="684" y="21600"/>
                  <a:pt x="1166" y="21600"/>
                </a:cubicBezTo>
                <a:lnTo>
                  <a:pt x="20436" y="21600"/>
                </a:lnTo>
                <a:cubicBezTo>
                  <a:pt x="20919" y="21600"/>
                  <a:pt x="21333" y="21443"/>
                  <a:pt x="21510" y="21221"/>
                </a:cubicBezTo>
                <a:lnTo>
                  <a:pt x="21586" y="21018"/>
                </a:lnTo>
                <a:lnTo>
                  <a:pt x="21600" y="20884"/>
                </a:lnTo>
                <a:lnTo>
                  <a:pt x="21600" y="634"/>
                </a:lnTo>
                <a:lnTo>
                  <a:pt x="21600" y="614"/>
                </a:lnTo>
                <a:lnTo>
                  <a:pt x="21510" y="379"/>
                </a:lnTo>
                <a:cubicBezTo>
                  <a:pt x="21333" y="157"/>
                  <a:pt x="20919" y="0"/>
                  <a:pt x="20436" y="0"/>
                </a:cubicBezTo>
                <a:lnTo>
                  <a:pt x="1166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49" name="Группа 3"/>
          <p:cNvGrpSpPr/>
          <p:nvPr/>
        </p:nvGrpSpPr>
        <p:grpSpPr>
          <a:xfrm>
            <a:off x="8891060" y="2060574"/>
            <a:ext cx="3133318" cy="4716464"/>
            <a:chOff x="0" y="0"/>
            <a:chExt cx="3133317" cy="4716462"/>
          </a:xfrm>
        </p:grpSpPr>
        <p:pic>
          <p:nvPicPr>
            <p:cNvPr id="147" name="Рисунок 4" descr="Рисунок 4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186" r="3" b="108"/>
            <a:stretch>
              <a:fillRect/>
            </a:stretch>
          </p:blipFill>
          <p:spPr>
            <a:xfrm>
              <a:off x="1333885" y="-1"/>
              <a:ext cx="1799433" cy="4716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8556" y="21600"/>
                  </a:lnTo>
                  <a:cubicBezTo>
                    <a:pt x="20236" y="21600"/>
                    <a:pt x="21600" y="21079"/>
                    <a:pt x="21600" y="20435"/>
                  </a:cubicBezTo>
                  <a:lnTo>
                    <a:pt x="21600" y="1165"/>
                  </a:lnTo>
                  <a:cubicBezTo>
                    <a:pt x="21600" y="521"/>
                    <a:pt x="20236" y="0"/>
                    <a:pt x="18556" y="0"/>
                  </a:cubicBezTo>
                  <a:lnTo>
                    <a:pt x="0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48" name="Рисунок 5" descr="Рисунок 5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0" b="31"/>
            <a:stretch>
              <a:fillRect/>
            </a:stretch>
          </p:blipFill>
          <p:spPr>
            <a:xfrm>
              <a:off x="0" y="5526"/>
              <a:ext cx="1333886" cy="4697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36" y="0"/>
                  </a:moveTo>
                  <a:lnTo>
                    <a:pt x="3278" y="22"/>
                  </a:lnTo>
                  <a:cubicBezTo>
                    <a:pt x="1407" y="131"/>
                    <a:pt x="0" y="601"/>
                    <a:pt x="0" y="1164"/>
                  </a:cubicBezTo>
                  <a:lnTo>
                    <a:pt x="0" y="20434"/>
                  </a:lnTo>
                  <a:cubicBezTo>
                    <a:pt x="0" y="21078"/>
                    <a:pt x="1840" y="21600"/>
                    <a:pt x="4107" y="21600"/>
                  </a:cubicBezTo>
                  <a:lnTo>
                    <a:pt x="21600" y="21600"/>
                  </a:lnTo>
                  <a:lnTo>
                    <a:pt x="21600" y="0"/>
                  </a:lnTo>
                  <a:lnTo>
                    <a:pt x="4036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  <p:sp>
        <p:nvSpPr>
          <p:cNvPr id="150" name="!!25 слайд заголовок"/>
          <p:cNvSpPr txBox="1"/>
          <p:nvPr/>
        </p:nvSpPr>
        <p:spPr>
          <a:xfrm>
            <a:off x="4377195" y="400086"/>
            <a:ext cx="837315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b="1" sz="2200">
                <a:solidFill>
                  <a:srgbClr val="FFFFFF"/>
                </a:solidFill>
                <a:latin typeface="DIN Pro Bold"/>
                <a:ea typeface="DIN Pro Bold"/>
                <a:cs typeface="DIN Pro Bold"/>
                <a:sym typeface="DIN Pro Bold"/>
              </a:defRPr>
            </a:pPr>
            <a:r>
              <a:t>Обнаружение и распознавание дефектов </a:t>
            </a:r>
            <a:br/>
            <a:r>
              <a:t>линий электропередач </a:t>
            </a:r>
          </a:p>
        </p:txBody>
      </p:sp>
      <p:grpSp>
        <p:nvGrpSpPr>
          <p:cNvPr id="153" name="Группа 10"/>
          <p:cNvGrpSpPr/>
          <p:nvPr/>
        </p:nvGrpSpPr>
        <p:grpSpPr>
          <a:xfrm>
            <a:off x="443491" y="2545525"/>
            <a:ext cx="4037672" cy="370841"/>
            <a:chOff x="0" y="0"/>
            <a:chExt cx="4037670" cy="370840"/>
          </a:xfrm>
        </p:grpSpPr>
        <p:sp>
          <p:nvSpPr>
            <p:cNvPr id="151" name="TextBox 15"/>
            <p:cNvSpPr txBox="1"/>
            <p:nvPr/>
          </p:nvSpPr>
          <p:spPr>
            <a:xfrm>
              <a:off x="224090" y="0"/>
              <a:ext cx="3813581" cy="3708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lnSpc>
                  <a:spcPct val="90000"/>
                </a:lnSpc>
                <a:defRPr>
                  <a:solidFill>
                    <a:srgbClr val="FFFFFF"/>
                  </a:solidFill>
                  <a:latin typeface="DIN Pro Regular"/>
                  <a:ea typeface="DIN Pro Regular"/>
                  <a:cs typeface="DIN Pro Regular"/>
                  <a:sym typeface="DIN Pro Regular"/>
                </a:defRPr>
              </a:lvl1pPr>
            </a:lstStyle>
            <a:p>
              <a:pPr/>
              <a:r>
                <a:t>Разрушение или скол изоляторов</a:t>
              </a:r>
            </a:p>
          </p:txBody>
        </p:sp>
        <p:sp>
          <p:nvSpPr>
            <p:cNvPr id="152" name="Прямоугольник: скругленные углы 16"/>
            <p:cNvSpPr/>
            <p:nvPr/>
          </p:nvSpPr>
          <p:spPr>
            <a:xfrm>
              <a:off x="0" y="133972"/>
              <a:ext cx="65662" cy="65663"/>
            </a:xfrm>
            <a:prstGeom prst="roundRect">
              <a:avLst>
                <a:gd name="adj" fmla="val 16667"/>
              </a:avLst>
            </a:prstGeom>
            <a:solidFill>
              <a:srgbClr val="1A508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</p:grpSp>
      <p:grpSp>
        <p:nvGrpSpPr>
          <p:cNvPr id="156" name="Группа 18"/>
          <p:cNvGrpSpPr/>
          <p:nvPr/>
        </p:nvGrpSpPr>
        <p:grpSpPr>
          <a:xfrm>
            <a:off x="443492" y="2940819"/>
            <a:ext cx="5509375" cy="622301"/>
            <a:chOff x="0" y="0"/>
            <a:chExt cx="5509374" cy="622300"/>
          </a:xfrm>
        </p:grpSpPr>
        <p:sp>
          <p:nvSpPr>
            <p:cNvPr id="154" name="TextBox 23"/>
            <p:cNvSpPr txBox="1"/>
            <p:nvPr/>
          </p:nvSpPr>
          <p:spPr>
            <a:xfrm>
              <a:off x="226472" y="0"/>
              <a:ext cx="5282903" cy="622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lnSpc>
                  <a:spcPct val="90000"/>
                </a:lnSpc>
                <a:defRPr>
                  <a:solidFill>
                    <a:srgbClr val="FFFFFF"/>
                  </a:solidFill>
                  <a:latin typeface="DIN Pro Regular"/>
                  <a:ea typeface="DIN Pro Regular"/>
                  <a:cs typeface="DIN Pro Regular"/>
                  <a:sym typeface="DIN Pro Regular"/>
                </a:defRPr>
              </a:lvl1pPr>
            </a:lstStyle>
            <a:p>
              <a:pPr/>
              <a:r>
                <a:t>Отклонение гирлянды изоляторов от проектного положения</a:t>
              </a:r>
            </a:p>
          </p:txBody>
        </p:sp>
        <p:sp>
          <p:nvSpPr>
            <p:cNvPr id="155" name="Прямоугольник: скругленные углы 24"/>
            <p:cNvSpPr/>
            <p:nvPr/>
          </p:nvSpPr>
          <p:spPr>
            <a:xfrm>
              <a:off x="0" y="131473"/>
              <a:ext cx="65662" cy="65663"/>
            </a:xfrm>
            <a:prstGeom prst="roundRect">
              <a:avLst>
                <a:gd name="adj" fmla="val 16667"/>
              </a:avLst>
            </a:prstGeom>
            <a:solidFill>
              <a:srgbClr val="1A508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</p:grpSp>
      <p:grpSp>
        <p:nvGrpSpPr>
          <p:cNvPr id="159" name="Группа 25"/>
          <p:cNvGrpSpPr/>
          <p:nvPr/>
        </p:nvGrpSpPr>
        <p:grpSpPr>
          <a:xfrm>
            <a:off x="443492" y="3585414"/>
            <a:ext cx="3776307" cy="622301"/>
            <a:chOff x="0" y="0"/>
            <a:chExt cx="3776306" cy="622300"/>
          </a:xfrm>
        </p:grpSpPr>
        <p:sp>
          <p:nvSpPr>
            <p:cNvPr id="157" name="TextBox 26"/>
            <p:cNvSpPr txBox="1"/>
            <p:nvPr/>
          </p:nvSpPr>
          <p:spPr>
            <a:xfrm>
              <a:off x="227263" y="0"/>
              <a:ext cx="3549044" cy="622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lnSpc>
                  <a:spcPct val="90000"/>
                </a:lnSpc>
                <a:defRPr>
                  <a:solidFill>
                    <a:srgbClr val="FFFFFF"/>
                  </a:solidFill>
                  <a:latin typeface="DIN Pro Regular"/>
                  <a:ea typeface="DIN Pro Regular"/>
                  <a:cs typeface="DIN Pro Regular"/>
                  <a:sym typeface="DIN Pro Regular"/>
                </a:defRPr>
              </a:lvl1pPr>
            </a:lstStyle>
            <a:p>
              <a:pPr/>
              <a:r>
                <a:t>Отсутствие гасителей вибрации</a:t>
              </a:r>
            </a:p>
          </p:txBody>
        </p:sp>
        <p:sp>
          <p:nvSpPr>
            <p:cNvPr id="158" name="Прямоугольник: скругленные углы 27"/>
            <p:cNvSpPr/>
            <p:nvPr/>
          </p:nvSpPr>
          <p:spPr>
            <a:xfrm>
              <a:off x="0" y="129723"/>
              <a:ext cx="65662" cy="65663"/>
            </a:xfrm>
            <a:prstGeom prst="roundRect">
              <a:avLst>
                <a:gd name="adj" fmla="val 16667"/>
              </a:avLst>
            </a:prstGeom>
            <a:solidFill>
              <a:srgbClr val="1A508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</p:grpSp>
      <p:grpSp>
        <p:nvGrpSpPr>
          <p:cNvPr id="162" name="Группа 31"/>
          <p:cNvGrpSpPr/>
          <p:nvPr/>
        </p:nvGrpSpPr>
        <p:grpSpPr>
          <a:xfrm>
            <a:off x="443491" y="4376003"/>
            <a:ext cx="3970930" cy="370841"/>
            <a:chOff x="0" y="0"/>
            <a:chExt cx="3970928" cy="370840"/>
          </a:xfrm>
        </p:grpSpPr>
        <p:sp>
          <p:nvSpPr>
            <p:cNvPr id="160" name="TextBox 32"/>
            <p:cNvSpPr txBox="1"/>
            <p:nvPr/>
          </p:nvSpPr>
          <p:spPr>
            <a:xfrm>
              <a:off x="225391" y="0"/>
              <a:ext cx="3745538" cy="3708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lnSpc>
                  <a:spcPct val="90000"/>
                </a:lnSpc>
                <a:defRPr>
                  <a:solidFill>
                    <a:srgbClr val="FFFFFF"/>
                  </a:solidFill>
                  <a:latin typeface="DIN Pro Regular"/>
                  <a:ea typeface="DIN Pro Regular"/>
                  <a:cs typeface="DIN Pro Regular"/>
                  <a:sym typeface="DIN Pro Regular"/>
                </a:defRPr>
              </a:lvl1pPr>
            </a:lstStyle>
            <a:p>
              <a:pPr/>
              <a:r>
                <a:t>Повреждение опоры у основания</a:t>
              </a:r>
            </a:p>
          </p:txBody>
        </p:sp>
        <p:sp>
          <p:nvSpPr>
            <p:cNvPr id="161" name="Прямоугольник: скругленные углы 33"/>
            <p:cNvSpPr/>
            <p:nvPr/>
          </p:nvSpPr>
          <p:spPr>
            <a:xfrm>
              <a:off x="0" y="135396"/>
              <a:ext cx="65662" cy="65663"/>
            </a:xfrm>
            <a:prstGeom prst="roundRect">
              <a:avLst>
                <a:gd name="adj" fmla="val 16667"/>
              </a:avLst>
            </a:prstGeom>
            <a:solidFill>
              <a:srgbClr val="1A508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</p:grpSp>
      <p:grpSp>
        <p:nvGrpSpPr>
          <p:cNvPr id="165" name="Группа 34"/>
          <p:cNvGrpSpPr/>
          <p:nvPr/>
        </p:nvGrpSpPr>
        <p:grpSpPr>
          <a:xfrm>
            <a:off x="443491" y="4771299"/>
            <a:ext cx="5597868" cy="622301"/>
            <a:chOff x="0" y="0"/>
            <a:chExt cx="5597865" cy="622300"/>
          </a:xfrm>
        </p:grpSpPr>
        <p:sp>
          <p:nvSpPr>
            <p:cNvPr id="163" name="TextBox 35"/>
            <p:cNvSpPr txBox="1"/>
            <p:nvPr/>
          </p:nvSpPr>
          <p:spPr>
            <a:xfrm>
              <a:off x="225593" y="0"/>
              <a:ext cx="5372273" cy="622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lnSpc>
                  <a:spcPct val="90000"/>
                </a:lnSpc>
                <a:defRPr>
                  <a:solidFill>
                    <a:srgbClr val="FFFFFF"/>
                  </a:solidFill>
                  <a:latin typeface="DIN Pro Regular"/>
                  <a:ea typeface="DIN Pro Regular"/>
                  <a:cs typeface="DIN Pro Regular"/>
                  <a:sym typeface="DIN Pro Regular"/>
                </a:defRPr>
              </a:lvl1pPr>
            </a:lstStyle>
            <a:p>
              <a:pPr/>
              <a:r>
                <a:t>Разрушение/потеря несущей способности опоры</a:t>
              </a:r>
            </a:p>
          </p:txBody>
        </p:sp>
        <p:sp>
          <p:nvSpPr>
            <p:cNvPr id="164" name="Прямоугольник: скругленные углы 36"/>
            <p:cNvSpPr/>
            <p:nvPr/>
          </p:nvSpPr>
          <p:spPr>
            <a:xfrm>
              <a:off x="0" y="132221"/>
              <a:ext cx="65662" cy="65663"/>
            </a:xfrm>
            <a:prstGeom prst="roundRect">
              <a:avLst>
                <a:gd name="adj" fmla="val 16667"/>
              </a:avLst>
            </a:prstGeom>
            <a:solidFill>
              <a:srgbClr val="1A508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</p:grpSp>
      <p:pic>
        <p:nvPicPr>
          <p:cNvPr id="166" name="IDMS-LOGO-2-white.png" descr="IDMS-LOGO-2-whit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945152" y="1300157"/>
            <a:ext cx="1881835" cy="5400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91;p16"/>
          <p:cNvSpPr/>
          <p:nvPr/>
        </p:nvSpPr>
        <p:spPr>
          <a:xfrm>
            <a:off x="4443624" y="1127181"/>
            <a:ext cx="7226374" cy="18023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169" name="Рисунок 11" descr="Рисунок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2002" y="513726"/>
            <a:ext cx="3218172" cy="621424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Прямоугольник 6"/>
          <p:cNvSpPr txBox="1"/>
          <p:nvPr/>
        </p:nvSpPr>
        <p:spPr>
          <a:xfrm>
            <a:off x="7129112" y="6045310"/>
            <a:ext cx="4674152" cy="57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r">
              <a:defRPr sz="1600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t>#</a:t>
            </a:r>
            <a:r>
              <a:t>УмныйГород</a:t>
            </a:r>
          </a:p>
          <a:p>
            <a:pPr algn="r">
              <a:defRPr sz="1600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t>#</a:t>
            </a:r>
            <a:r>
              <a:t>ГородаМеняютсяДляНас</a:t>
            </a:r>
          </a:p>
        </p:txBody>
      </p:sp>
      <p:pic>
        <p:nvPicPr>
          <p:cNvPr id="171" name="video-objects" descr="video-objects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5317210" y="2074294"/>
            <a:ext cx="6818568" cy="3595729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TextBox 3"/>
          <p:cNvSpPr txBox="1"/>
          <p:nvPr/>
        </p:nvSpPr>
        <p:spPr>
          <a:xfrm>
            <a:off x="4420681" y="442521"/>
            <a:ext cx="11802340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80000"/>
              </a:lnSpc>
              <a:defRPr b="1" sz="3200">
                <a:solidFill>
                  <a:srgbClr val="FFFFFF"/>
                </a:solidFill>
                <a:latin typeface="DIN Pro Bold"/>
                <a:ea typeface="DIN Pro Bold"/>
                <a:cs typeface="DIN Pro Bold"/>
                <a:sym typeface="DIN Pro Bold"/>
              </a:defRPr>
            </a:lvl1pPr>
          </a:lstStyle>
          <a:p>
            <a:pPr/>
            <a:r>
              <a:t>Определение нарушений на свалках</a:t>
            </a:r>
          </a:p>
        </p:txBody>
      </p:sp>
      <p:sp>
        <p:nvSpPr>
          <p:cNvPr id="173" name="TextBox 4"/>
          <p:cNvSpPr txBox="1"/>
          <p:nvPr/>
        </p:nvSpPr>
        <p:spPr>
          <a:xfrm>
            <a:off x="373119" y="1627627"/>
            <a:ext cx="436097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lvl1pPr>
          </a:lstStyle>
          <a:p>
            <a:pPr/>
            <a:r>
              <a:t>Распознавание различных нарушений на свалках с использованием БПЛА</a:t>
            </a:r>
          </a:p>
        </p:txBody>
      </p:sp>
      <p:grpSp>
        <p:nvGrpSpPr>
          <p:cNvPr id="176" name="Группа 5"/>
          <p:cNvGrpSpPr/>
          <p:nvPr/>
        </p:nvGrpSpPr>
        <p:grpSpPr>
          <a:xfrm>
            <a:off x="225250" y="2719652"/>
            <a:ext cx="5301008" cy="622301"/>
            <a:chOff x="0" y="0"/>
            <a:chExt cx="5301006" cy="622300"/>
          </a:xfrm>
        </p:grpSpPr>
        <p:sp>
          <p:nvSpPr>
            <p:cNvPr id="174" name="TextBox 6"/>
            <p:cNvSpPr txBox="1"/>
            <p:nvPr/>
          </p:nvSpPr>
          <p:spPr>
            <a:xfrm>
              <a:off x="228090" y="0"/>
              <a:ext cx="5072917" cy="622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lnSpc>
                  <a:spcPct val="90000"/>
                </a:lnSpc>
                <a:defRPr>
                  <a:solidFill>
                    <a:srgbClr val="FFFFFF"/>
                  </a:solidFill>
                  <a:latin typeface="DIN Pro Regular"/>
                  <a:ea typeface="DIN Pro Regular"/>
                  <a:cs typeface="DIN Pro Regular"/>
                  <a:sym typeface="DIN Pro Regular"/>
                </a:defRPr>
              </a:lvl1pPr>
            </a:lstStyle>
            <a:p>
              <a:pPr/>
              <a:r>
                <a:t>Отсутствие КПП, ворот, отсутствие ограждения по периметру полигона </a:t>
              </a:r>
            </a:p>
          </p:txBody>
        </p:sp>
        <p:sp>
          <p:nvSpPr>
            <p:cNvPr id="175" name="Прямоугольник: скругленные углы 7"/>
            <p:cNvSpPr/>
            <p:nvPr/>
          </p:nvSpPr>
          <p:spPr>
            <a:xfrm>
              <a:off x="0" y="130486"/>
              <a:ext cx="65662" cy="65663"/>
            </a:xfrm>
            <a:prstGeom prst="roundRect">
              <a:avLst>
                <a:gd name="adj" fmla="val 16667"/>
              </a:avLst>
            </a:prstGeom>
            <a:solidFill>
              <a:srgbClr val="1A508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</p:grpSp>
      <p:grpSp>
        <p:nvGrpSpPr>
          <p:cNvPr id="179" name="Группа 8"/>
          <p:cNvGrpSpPr/>
          <p:nvPr/>
        </p:nvGrpSpPr>
        <p:grpSpPr>
          <a:xfrm>
            <a:off x="225250" y="3471742"/>
            <a:ext cx="4299540" cy="370841"/>
            <a:chOff x="0" y="0"/>
            <a:chExt cx="4299538" cy="370840"/>
          </a:xfrm>
        </p:grpSpPr>
        <p:sp>
          <p:nvSpPr>
            <p:cNvPr id="177" name="TextBox 9"/>
            <p:cNvSpPr txBox="1"/>
            <p:nvPr/>
          </p:nvSpPr>
          <p:spPr>
            <a:xfrm>
              <a:off x="227626" y="0"/>
              <a:ext cx="4071913" cy="3708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lnSpc>
                  <a:spcPct val="90000"/>
                </a:lnSpc>
                <a:defRPr>
                  <a:solidFill>
                    <a:srgbClr val="FFFFFF"/>
                  </a:solidFill>
                  <a:latin typeface="DIN Pro Regular"/>
                  <a:ea typeface="DIN Pro Regular"/>
                  <a:cs typeface="DIN Pro Regular"/>
                  <a:sym typeface="DIN Pro Regular"/>
                </a:defRPr>
              </a:lvl1pPr>
            </a:lstStyle>
            <a:p>
              <a:pPr/>
              <a:r>
                <a:t>Обнаружение фракций (мусора)</a:t>
              </a:r>
            </a:p>
          </p:txBody>
        </p:sp>
        <p:sp>
          <p:nvSpPr>
            <p:cNvPr id="178" name="Прямоугольник: скругленные углы 10"/>
            <p:cNvSpPr/>
            <p:nvPr/>
          </p:nvSpPr>
          <p:spPr>
            <a:xfrm>
              <a:off x="0" y="135908"/>
              <a:ext cx="65662" cy="65663"/>
            </a:xfrm>
            <a:prstGeom prst="roundRect">
              <a:avLst>
                <a:gd name="adj" fmla="val 16667"/>
              </a:avLst>
            </a:prstGeom>
            <a:solidFill>
              <a:srgbClr val="1A508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</p:grpSp>
      <p:grpSp>
        <p:nvGrpSpPr>
          <p:cNvPr id="182" name="Группа 15"/>
          <p:cNvGrpSpPr/>
          <p:nvPr/>
        </p:nvGrpSpPr>
        <p:grpSpPr>
          <a:xfrm>
            <a:off x="225250" y="3974532"/>
            <a:ext cx="5366670" cy="370841"/>
            <a:chOff x="0" y="0"/>
            <a:chExt cx="5366668" cy="370840"/>
          </a:xfrm>
        </p:grpSpPr>
        <p:sp>
          <p:nvSpPr>
            <p:cNvPr id="180" name="TextBox 16"/>
            <p:cNvSpPr txBox="1"/>
            <p:nvPr/>
          </p:nvSpPr>
          <p:spPr>
            <a:xfrm>
              <a:off x="223659" y="0"/>
              <a:ext cx="5143010" cy="3708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lnSpc>
                  <a:spcPct val="90000"/>
                </a:lnSpc>
                <a:defRPr>
                  <a:solidFill>
                    <a:srgbClr val="FFFFFF"/>
                  </a:solidFill>
                  <a:latin typeface="DIN Pro Regular"/>
                  <a:ea typeface="DIN Pro Regular"/>
                  <a:cs typeface="DIN Pro Regular"/>
                  <a:sym typeface="DIN Pro Regular"/>
                </a:defRPr>
              </a:lvl1pPr>
            </a:lstStyle>
            <a:p>
              <a:pPr/>
              <a:r>
                <a:t>Наличие тлений и возгораний на полигоне</a:t>
              </a:r>
            </a:p>
          </p:txBody>
        </p:sp>
        <p:sp>
          <p:nvSpPr>
            <p:cNvPr id="181" name="Прямоугольник: скругленные углы 18"/>
            <p:cNvSpPr/>
            <p:nvPr/>
          </p:nvSpPr>
          <p:spPr>
            <a:xfrm>
              <a:off x="0" y="131821"/>
              <a:ext cx="65662" cy="65663"/>
            </a:xfrm>
            <a:prstGeom prst="roundRect">
              <a:avLst>
                <a:gd name="adj" fmla="val 16667"/>
              </a:avLst>
            </a:prstGeom>
            <a:solidFill>
              <a:srgbClr val="1A508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</p:grpSp>
      <p:grpSp>
        <p:nvGrpSpPr>
          <p:cNvPr id="185" name="Группа 23"/>
          <p:cNvGrpSpPr/>
          <p:nvPr/>
        </p:nvGrpSpPr>
        <p:grpSpPr>
          <a:xfrm>
            <a:off x="225250" y="4477323"/>
            <a:ext cx="5217110" cy="622301"/>
            <a:chOff x="0" y="0"/>
            <a:chExt cx="5217108" cy="622300"/>
          </a:xfrm>
        </p:grpSpPr>
        <p:sp>
          <p:nvSpPr>
            <p:cNvPr id="183" name="TextBox 24"/>
            <p:cNvSpPr txBox="1"/>
            <p:nvPr/>
          </p:nvSpPr>
          <p:spPr>
            <a:xfrm>
              <a:off x="223657" y="0"/>
              <a:ext cx="4993452" cy="622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lnSpc>
                  <a:spcPct val="90000"/>
                </a:lnSpc>
                <a:defRPr>
                  <a:solidFill>
                    <a:srgbClr val="FFFFFF"/>
                  </a:solidFill>
                  <a:latin typeface="DIN Pro Regular"/>
                  <a:ea typeface="DIN Pro Regular"/>
                  <a:cs typeface="DIN Pro Regular"/>
                  <a:sym typeface="DIN Pro Regular"/>
                </a:defRPr>
              </a:lvl1pPr>
            </a:lstStyle>
            <a:p>
              <a:pPr/>
              <a:r>
                <a:t>Разлет фракций на прилегающие территории </a:t>
              </a:r>
            </a:p>
          </p:txBody>
        </p:sp>
        <p:sp>
          <p:nvSpPr>
            <p:cNvPr id="184" name="Прямоугольник: скругленные углы 25"/>
            <p:cNvSpPr/>
            <p:nvPr/>
          </p:nvSpPr>
          <p:spPr>
            <a:xfrm>
              <a:off x="0" y="130499"/>
              <a:ext cx="65662" cy="65663"/>
            </a:xfrm>
            <a:prstGeom prst="roundRect">
              <a:avLst>
                <a:gd name="adj" fmla="val 16667"/>
              </a:avLst>
            </a:prstGeom>
            <a:solidFill>
              <a:srgbClr val="1A508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</p:grpSp>
      <p:grpSp>
        <p:nvGrpSpPr>
          <p:cNvPr id="188" name="Группа 26"/>
          <p:cNvGrpSpPr/>
          <p:nvPr/>
        </p:nvGrpSpPr>
        <p:grpSpPr>
          <a:xfrm>
            <a:off x="225250" y="4980114"/>
            <a:ext cx="3346196" cy="370841"/>
            <a:chOff x="0" y="0"/>
            <a:chExt cx="3346195" cy="370840"/>
          </a:xfrm>
        </p:grpSpPr>
        <p:sp>
          <p:nvSpPr>
            <p:cNvPr id="186" name="TextBox 27"/>
            <p:cNvSpPr txBox="1"/>
            <p:nvPr/>
          </p:nvSpPr>
          <p:spPr>
            <a:xfrm>
              <a:off x="223661" y="0"/>
              <a:ext cx="3122535" cy="3708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lnSpc>
                  <a:spcPct val="90000"/>
                </a:lnSpc>
                <a:defRPr>
                  <a:solidFill>
                    <a:srgbClr val="FFFFFF"/>
                  </a:solidFill>
                  <a:latin typeface="DIN Pro Regular"/>
                  <a:ea typeface="DIN Pro Regular"/>
                  <a:cs typeface="DIN Pro Regular"/>
                  <a:sym typeface="DIN Pro Regular"/>
                </a:defRPr>
              </a:lvl1pPr>
            </a:lstStyle>
            <a:p>
              <a:pPr/>
              <a:r>
                <a:t>Наличие птиц на полигонах</a:t>
              </a:r>
            </a:p>
          </p:txBody>
        </p:sp>
        <p:sp>
          <p:nvSpPr>
            <p:cNvPr id="187" name="Прямоугольник: скругленные углы 28"/>
            <p:cNvSpPr/>
            <p:nvPr/>
          </p:nvSpPr>
          <p:spPr>
            <a:xfrm>
              <a:off x="0" y="135668"/>
              <a:ext cx="65662" cy="65663"/>
            </a:xfrm>
            <a:prstGeom prst="roundRect">
              <a:avLst>
                <a:gd name="adj" fmla="val 16667"/>
              </a:avLst>
            </a:prstGeom>
            <a:solidFill>
              <a:srgbClr val="1A508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</p:grpSp>
      <p:pic>
        <p:nvPicPr>
          <p:cNvPr id="189" name="IDMS-LOGO-2-white.png" descr="IDMS-LOGO-2-whit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945152" y="1300157"/>
            <a:ext cx="1881835" cy="5400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99" fill="hold"/>
                                        <p:tgtEl>
                                          <p:spTgt spid="1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171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17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7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91;p16"/>
          <p:cNvSpPr/>
          <p:nvPr/>
        </p:nvSpPr>
        <p:spPr>
          <a:xfrm>
            <a:off x="4443624" y="1127181"/>
            <a:ext cx="7226374" cy="18023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192" name="Рисунок 11" descr="Рисунок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2002" y="513726"/>
            <a:ext cx="3218172" cy="621424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Прямоугольник 6"/>
          <p:cNvSpPr txBox="1"/>
          <p:nvPr/>
        </p:nvSpPr>
        <p:spPr>
          <a:xfrm>
            <a:off x="7129112" y="6045310"/>
            <a:ext cx="4674152" cy="57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r">
              <a:defRPr sz="1600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t>#</a:t>
            </a:r>
            <a:r>
              <a:t>УмныйГород</a:t>
            </a:r>
          </a:p>
          <a:p>
            <a:pPr algn="r">
              <a:defRPr sz="1600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t>#</a:t>
            </a:r>
            <a:r>
              <a:t>ГородаМеняютсяДляНас</a:t>
            </a:r>
          </a:p>
        </p:txBody>
      </p:sp>
      <p:grpSp>
        <p:nvGrpSpPr>
          <p:cNvPr id="206" name="Группа 46"/>
          <p:cNvGrpSpPr/>
          <p:nvPr/>
        </p:nvGrpSpPr>
        <p:grpSpPr>
          <a:xfrm>
            <a:off x="6441527" y="2155678"/>
            <a:ext cx="5272511" cy="3808641"/>
            <a:chOff x="0" y="0"/>
            <a:chExt cx="5272510" cy="3808640"/>
          </a:xfrm>
        </p:grpSpPr>
        <p:grpSp>
          <p:nvGrpSpPr>
            <p:cNvPr id="196" name="Рисунок 1"/>
            <p:cNvGrpSpPr/>
            <p:nvPr/>
          </p:nvGrpSpPr>
          <p:grpSpPr>
            <a:xfrm>
              <a:off x="2693301" y="1972037"/>
              <a:ext cx="2579210" cy="1836603"/>
              <a:chOff x="0" y="0"/>
              <a:chExt cx="2579209" cy="1836602"/>
            </a:xfrm>
          </p:grpSpPr>
          <p:sp>
            <p:nvSpPr>
              <p:cNvPr id="194" name="Фигура"/>
              <p:cNvSpPr/>
              <p:nvPr/>
            </p:nvSpPr>
            <p:spPr>
              <a:xfrm>
                <a:off x="-1" y="0"/>
                <a:ext cx="2579211" cy="18366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47" y="0"/>
                    </a:moveTo>
                    <a:lnTo>
                      <a:pt x="20653" y="0"/>
                    </a:lnTo>
                    <a:cubicBezTo>
                      <a:pt x="21176" y="0"/>
                      <a:pt x="21600" y="605"/>
                      <a:pt x="21600" y="1350"/>
                    </a:cubicBezTo>
                    <a:lnTo>
                      <a:pt x="21600" y="20250"/>
                    </a:lnTo>
                    <a:cubicBezTo>
                      <a:pt x="21600" y="20995"/>
                      <a:pt x="21176" y="21600"/>
                      <a:pt x="20653" y="21600"/>
                    </a:cubicBezTo>
                    <a:lnTo>
                      <a:pt x="947" y="21600"/>
                    </a:lnTo>
                    <a:cubicBezTo>
                      <a:pt x="555" y="21600"/>
                      <a:pt x="218" y="21260"/>
                      <a:pt x="74" y="20775"/>
                    </a:cubicBezTo>
                    <a:lnTo>
                      <a:pt x="0" y="20250"/>
                    </a:lnTo>
                    <a:lnTo>
                      <a:pt x="0" y="1350"/>
                    </a:lnTo>
                    <a:lnTo>
                      <a:pt x="74" y="825"/>
                    </a:lnTo>
                    <a:cubicBezTo>
                      <a:pt x="218" y="340"/>
                      <a:pt x="555" y="0"/>
                      <a:pt x="9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</a:p>
            </p:txBody>
          </p:sp>
          <p:pic>
            <p:nvPicPr>
              <p:cNvPr id="195" name="image19.png" descr="image19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44" r="0" b="0"/>
              <a:stretch>
                <a:fillRect/>
              </a:stretch>
            </p:blipFill>
            <p:spPr>
              <a:xfrm>
                <a:off x="0" y="0"/>
                <a:ext cx="2579210" cy="18366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47" y="0"/>
                    </a:moveTo>
                    <a:cubicBezTo>
                      <a:pt x="555" y="0"/>
                      <a:pt x="217" y="341"/>
                      <a:pt x="73" y="826"/>
                    </a:cubicBezTo>
                    <a:lnTo>
                      <a:pt x="0" y="1349"/>
                    </a:lnTo>
                    <a:lnTo>
                      <a:pt x="0" y="20246"/>
                    </a:lnTo>
                    <a:lnTo>
                      <a:pt x="73" y="20774"/>
                    </a:lnTo>
                    <a:cubicBezTo>
                      <a:pt x="217" y="21259"/>
                      <a:pt x="555" y="21600"/>
                      <a:pt x="947" y="21600"/>
                    </a:cubicBezTo>
                    <a:lnTo>
                      <a:pt x="20653" y="21600"/>
                    </a:lnTo>
                    <a:cubicBezTo>
                      <a:pt x="21176" y="21600"/>
                      <a:pt x="21600" y="20992"/>
                      <a:pt x="21600" y="20246"/>
                    </a:cubicBezTo>
                    <a:lnTo>
                      <a:pt x="21600" y="1349"/>
                    </a:lnTo>
                    <a:cubicBezTo>
                      <a:pt x="21600" y="603"/>
                      <a:pt x="21176" y="0"/>
                      <a:pt x="20653" y="0"/>
                    </a:cubicBezTo>
                    <a:lnTo>
                      <a:pt x="947" y="0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>
                <a:outerShdw sx="100000" sy="100000" kx="0" ky="0" algn="b" rotWithShape="0" blurRad="355600" dist="0" dir="0">
                  <a:srgbClr val="518BC9">
                    <a:alpha val="36000"/>
                  </a:srgbClr>
                </a:outerShdw>
              </a:effectLst>
            </p:spPr>
          </p:pic>
        </p:grpSp>
        <p:grpSp>
          <p:nvGrpSpPr>
            <p:cNvPr id="199" name="Рисунок 3"/>
            <p:cNvGrpSpPr/>
            <p:nvPr/>
          </p:nvGrpSpPr>
          <p:grpSpPr>
            <a:xfrm>
              <a:off x="0" y="1972037"/>
              <a:ext cx="2579210" cy="1835799"/>
              <a:chOff x="0" y="0"/>
              <a:chExt cx="2579208" cy="1835798"/>
            </a:xfrm>
          </p:grpSpPr>
          <p:sp>
            <p:nvSpPr>
              <p:cNvPr id="197" name="Фигура"/>
              <p:cNvSpPr/>
              <p:nvPr/>
            </p:nvSpPr>
            <p:spPr>
              <a:xfrm>
                <a:off x="0" y="0"/>
                <a:ext cx="2579209" cy="18357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47" y="0"/>
                    </a:moveTo>
                    <a:lnTo>
                      <a:pt x="20653" y="0"/>
                    </a:lnTo>
                    <a:cubicBezTo>
                      <a:pt x="21176" y="0"/>
                      <a:pt x="21600" y="605"/>
                      <a:pt x="21600" y="1350"/>
                    </a:cubicBezTo>
                    <a:lnTo>
                      <a:pt x="21600" y="20250"/>
                    </a:lnTo>
                    <a:cubicBezTo>
                      <a:pt x="21600" y="20995"/>
                      <a:pt x="21176" y="21600"/>
                      <a:pt x="20653" y="21600"/>
                    </a:cubicBezTo>
                    <a:lnTo>
                      <a:pt x="947" y="21600"/>
                    </a:lnTo>
                    <a:cubicBezTo>
                      <a:pt x="555" y="21600"/>
                      <a:pt x="218" y="21260"/>
                      <a:pt x="74" y="20775"/>
                    </a:cubicBezTo>
                    <a:lnTo>
                      <a:pt x="0" y="20250"/>
                    </a:lnTo>
                    <a:lnTo>
                      <a:pt x="0" y="1350"/>
                    </a:lnTo>
                    <a:lnTo>
                      <a:pt x="74" y="825"/>
                    </a:lnTo>
                    <a:cubicBezTo>
                      <a:pt x="218" y="340"/>
                      <a:pt x="555" y="0"/>
                      <a:pt x="9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</a:p>
            </p:txBody>
          </p:sp>
          <p:pic>
            <p:nvPicPr>
              <p:cNvPr id="198" name="image20.png" descr="image20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2579209" cy="18357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47" y="0"/>
                    </a:moveTo>
                    <a:cubicBezTo>
                      <a:pt x="555" y="0"/>
                      <a:pt x="217" y="342"/>
                      <a:pt x="73" y="826"/>
                    </a:cubicBezTo>
                    <a:lnTo>
                      <a:pt x="0" y="1349"/>
                    </a:lnTo>
                    <a:lnTo>
                      <a:pt x="0" y="20246"/>
                    </a:lnTo>
                    <a:lnTo>
                      <a:pt x="73" y="20774"/>
                    </a:lnTo>
                    <a:cubicBezTo>
                      <a:pt x="217" y="21258"/>
                      <a:pt x="555" y="21600"/>
                      <a:pt x="947" y="21600"/>
                    </a:cubicBezTo>
                    <a:lnTo>
                      <a:pt x="20653" y="21600"/>
                    </a:lnTo>
                    <a:cubicBezTo>
                      <a:pt x="21176" y="21600"/>
                      <a:pt x="21600" y="20992"/>
                      <a:pt x="21600" y="20246"/>
                    </a:cubicBezTo>
                    <a:lnTo>
                      <a:pt x="21600" y="1349"/>
                    </a:lnTo>
                    <a:cubicBezTo>
                      <a:pt x="21600" y="604"/>
                      <a:pt x="21176" y="0"/>
                      <a:pt x="20653" y="0"/>
                    </a:cubicBezTo>
                    <a:lnTo>
                      <a:pt x="947" y="0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>
                <a:outerShdw sx="100000" sy="100000" kx="0" ky="0" algn="b" rotWithShape="0" blurRad="355600" dist="0" dir="0">
                  <a:srgbClr val="518BC9">
                    <a:alpha val="36000"/>
                  </a:srgbClr>
                </a:outerShdw>
              </a:effectLst>
            </p:spPr>
          </p:pic>
        </p:grpSp>
        <p:grpSp>
          <p:nvGrpSpPr>
            <p:cNvPr id="202" name="Рисунок 4"/>
            <p:cNvGrpSpPr/>
            <p:nvPr/>
          </p:nvGrpSpPr>
          <p:grpSpPr>
            <a:xfrm>
              <a:off x="2693300" y="-1"/>
              <a:ext cx="2579211" cy="1836025"/>
              <a:chOff x="0" y="0"/>
              <a:chExt cx="2579210" cy="1836023"/>
            </a:xfrm>
          </p:grpSpPr>
          <p:sp>
            <p:nvSpPr>
              <p:cNvPr id="200" name="Фигура"/>
              <p:cNvSpPr/>
              <p:nvPr/>
            </p:nvSpPr>
            <p:spPr>
              <a:xfrm>
                <a:off x="-1" y="-1"/>
                <a:ext cx="2579212" cy="1836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47" y="0"/>
                    </a:moveTo>
                    <a:lnTo>
                      <a:pt x="20653" y="0"/>
                    </a:lnTo>
                    <a:cubicBezTo>
                      <a:pt x="21176" y="0"/>
                      <a:pt x="21600" y="605"/>
                      <a:pt x="21600" y="1350"/>
                    </a:cubicBezTo>
                    <a:lnTo>
                      <a:pt x="21600" y="20250"/>
                    </a:lnTo>
                    <a:cubicBezTo>
                      <a:pt x="21600" y="20995"/>
                      <a:pt x="21176" y="21600"/>
                      <a:pt x="20653" y="21600"/>
                    </a:cubicBezTo>
                    <a:lnTo>
                      <a:pt x="947" y="21600"/>
                    </a:lnTo>
                    <a:cubicBezTo>
                      <a:pt x="555" y="21600"/>
                      <a:pt x="218" y="21260"/>
                      <a:pt x="74" y="20775"/>
                    </a:cubicBezTo>
                    <a:lnTo>
                      <a:pt x="0" y="20250"/>
                    </a:lnTo>
                    <a:lnTo>
                      <a:pt x="0" y="1350"/>
                    </a:lnTo>
                    <a:lnTo>
                      <a:pt x="74" y="825"/>
                    </a:lnTo>
                    <a:cubicBezTo>
                      <a:pt x="218" y="340"/>
                      <a:pt x="555" y="0"/>
                      <a:pt x="9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</a:p>
            </p:txBody>
          </p:sp>
          <p:pic>
            <p:nvPicPr>
              <p:cNvPr id="201" name="image21.png" descr="image21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0" t="0" r="0" b="79"/>
              <a:stretch>
                <a:fillRect/>
              </a:stretch>
            </p:blipFill>
            <p:spPr>
              <a:xfrm>
                <a:off x="0" y="-1"/>
                <a:ext cx="2579211" cy="18359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47" y="0"/>
                    </a:moveTo>
                    <a:cubicBezTo>
                      <a:pt x="555" y="0"/>
                      <a:pt x="217" y="342"/>
                      <a:pt x="73" y="826"/>
                    </a:cubicBezTo>
                    <a:lnTo>
                      <a:pt x="0" y="1349"/>
                    </a:lnTo>
                    <a:lnTo>
                      <a:pt x="0" y="20251"/>
                    </a:lnTo>
                    <a:lnTo>
                      <a:pt x="73" y="20778"/>
                    </a:lnTo>
                    <a:cubicBezTo>
                      <a:pt x="217" y="21263"/>
                      <a:pt x="555" y="21600"/>
                      <a:pt x="947" y="21600"/>
                    </a:cubicBezTo>
                    <a:lnTo>
                      <a:pt x="20653" y="21600"/>
                    </a:lnTo>
                    <a:cubicBezTo>
                      <a:pt x="21176" y="21600"/>
                      <a:pt x="21600" y="20996"/>
                      <a:pt x="21600" y="20251"/>
                    </a:cubicBezTo>
                    <a:lnTo>
                      <a:pt x="21600" y="1349"/>
                    </a:lnTo>
                    <a:cubicBezTo>
                      <a:pt x="21600" y="604"/>
                      <a:pt x="21176" y="0"/>
                      <a:pt x="20653" y="0"/>
                    </a:cubicBezTo>
                    <a:lnTo>
                      <a:pt x="947" y="0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>
                <a:outerShdw sx="100000" sy="100000" kx="0" ky="0" algn="b" rotWithShape="0" blurRad="355600" dist="0" dir="0">
                  <a:srgbClr val="518BC9">
                    <a:alpha val="36000"/>
                  </a:srgbClr>
                </a:outerShdw>
              </a:effectLst>
            </p:spPr>
          </p:pic>
        </p:grpSp>
        <p:grpSp>
          <p:nvGrpSpPr>
            <p:cNvPr id="205" name="Рисунок 5"/>
            <p:cNvGrpSpPr/>
            <p:nvPr/>
          </p:nvGrpSpPr>
          <p:grpSpPr>
            <a:xfrm>
              <a:off x="-1" y="1382"/>
              <a:ext cx="2579212" cy="1834642"/>
              <a:chOff x="0" y="0"/>
              <a:chExt cx="2579210" cy="1834640"/>
            </a:xfrm>
          </p:grpSpPr>
          <p:sp>
            <p:nvSpPr>
              <p:cNvPr id="203" name="Фигура"/>
              <p:cNvSpPr/>
              <p:nvPr/>
            </p:nvSpPr>
            <p:spPr>
              <a:xfrm>
                <a:off x="-1" y="-1"/>
                <a:ext cx="2579212" cy="18346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47" y="0"/>
                    </a:moveTo>
                    <a:lnTo>
                      <a:pt x="20653" y="0"/>
                    </a:lnTo>
                    <a:cubicBezTo>
                      <a:pt x="21176" y="0"/>
                      <a:pt x="21600" y="605"/>
                      <a:pt x="21600" y="1350"/>
                    </a:cubicBezTo>
                    <a:lnTo>
                      <a:pt x="21600" y="20250"/>
                    </a:lnTo>
                    <a:cubicBezTo>
                      <a:pt x="21600" y="20995"/>
                      <a:pt x="21176" y="21600"/>
                      <a:pt x="20653" y="21600"/>
                    </a:cubicBezTo>
                    <a:lnTo>
                      <a:pt x="947" y="21600"/>
                    </a:lnTo>
                    <a:cubicBezTo>
                      <a:pt x="555" y="21600"/>
                      <a:pt x="218" y="21260"/>
                      <a:pt x="74" y="20775"/>
                    </a:cubicBezTo>
                    <a:lnTo>
                      <a:pt x="0" y="20250"/>
                    </a:lnTo>
                    <a:lnTo>
                      <a:pt x="0" y="1350"/>
                    </a:lnTo>
                    <a:lnTo>
                      <a:pt x="74" y="825"/>
                    </a:lnTo>
                    <a:cubicBezTo>
                      <a:pt x="218" y="340"/>
                      <a:pt x="555" y="0"/>
                      <a:pt x="9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latin typeface="+mj-lt"/>
                    <a:ea typeface="+mj-ea"/>
                    <a:cs typeface="+mj-cs"/>
                    <a:sym typeface="Calibri"/>
                  </a:defRPr>
                </a:pPr>
              </a:p>
            </p:txBody>
          </p:sp>
          <p:pic>
            <p:nvPicPr>
              <p:cNvPr id="204" name="image22.png" descr="image22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2579211" cy="18346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47" y="0"/>
                    </a:moveTo>
                    <a:cubicBezTo>
                      <a:pt x="555" y="0"/>
                      <a:pt x="217" y="342"/>
                      <a:pt x="73" y="827"/>
                    </a:cubicBezTo>
                    <a:lnTo>
                      <a:pt x="0" y="1350"/>
                    </a:lnTo>
                    <a:lnTo>
                      <a:pt x="0" y="20250"/>
                    </a:lnTo>
                    <a:lnTo>
                      <a:pt x="73" y="20773"/>
                    </a:lnTo>
                    <a:cubicBezTo>
                      <a:pt x="217" y="21258"/>
                      <a:pt x="555" y="21600"/>
                      <a:pt x="947" y="21600"/>
                    </a:cubicBezTo>
                    <a:lnTo>
                      <a:pt x="20653" y="21600"/>
                    </a:lnTo>
                    <a:cubicBezTo>
                      <a:pt x="21176" y="21600"/>
                      <a:pt x="21600" y="20995"/>
                      <a:pt x="21600" y="20250"/>
                    </a:cubicBezTo>
                    <a:lnTo>
                      <a:pt x="21600" y="1350"/>
                    </a:lnTo>
                    <a:cubicBezTo>
                      <a:pt x="21600" y="605"/>
                      <a:pt x="21176" y="0"/>
                      <a:pt x="20653" y="0"/>
                    </a:cubicBezTo>
                    <a:lnTo>
                      <a:pt x="947" y="0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>
                <a:outerShdw sx="100000" sy="100000" kx="0" ky="0" algn="b" rotWithShape="0" blurRad="355600" dist="0" dir="0">
                  <a:srgbClr val="518BC9">
                    <a:alpha val="36000"/>
                  </a:srgbClr>
                </a:outerShdw>
              </a:effectLst>
            </p:spPr>
          </p:pic>
        </p:grpSp>
      </p:grpSp>
      <p:sp>
        <p:nvSpPr>
          <p:cNvPr id="207" name="TextBox 6"/>
          <p:cNvSpPr txBox="1"/>
          <p:nvPr/>
        </p:nvSpPr>
        <p:spPr>
          <a:xfrm>
            <a:off x="4420413" y="537418"/>
            <a:ext cx="5845925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80000"/>
              </a:lnSpc>
              <a:defRPr b="1" sz="3200">
                <a:solidFill>
                  <a:srgbClr val="FFFFFF"/>
                </a:solidFill>
                <a:latin typeface="DIN Pro Bold"/>
                <a:ea typeface="DIN Pro Bold"/>
                <a:cs typeface="DIN Pro Bold"/>
                <a:sym typeface="DIN Pro Bold"/>
              </a:defRPr>
            </a:lvl1pPr>
          </a:lstStyle>
          <a:p>
            <a:pPr/>
            <a:r>
              <a:t>Поиск людей с БПЛА</a:t>
            </a:r>
          </a:p>
        </p:txBody>
      </p:sp>
      <p:sp>
        <p:nvSpPr>
          <p:cNvPr id="208" name="TextBox 7"/>
          <p:cNvSpPr txBox="1"/>
          <p:nvPr/>
        </p:nvSpPr>
        <p:spPr>
          <a:xfrm>
            <a:off x="446091" y="1461035"/>
            <a:ext cx="363016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lvl1pPr>
          </a:lstStyle>
          <a:p>
            <a:pPr/>
            <a:r>
              <a:t>Планирование маршрута и облет</a:t>
            </a:r>
          </a:p>
        </p:txBody>
      </p:sp>
      <p:grpSp>
        <p:nvGrpSpPr>
          <p:cNvPr id="211" name="Группа 8"/>
          <p:cNvGrpSpPr/>
          <p:nvPr/>
        </p:nvGrpSpPr>
        <p:grpSpPr>
          <a:xfrm>
            <a:off x="421781" y="2176972"/>
            <a:ext cx="3224531" cy="501651"/>
            <a:chOff x="0" y="0"/>
            <a:chExt cx="3224530" cy="501650"/>
          </a:xfrm>
        </p:grpSpPr>
        <p:sp>
          <p:nvSpPr>
            <p:cNvPr id="209" name="TextBox 9"/>
            <p:cNvSpPr txBox="1"/>
            <p:nvPr/>
          </p:nvSpPr>
          <p:spPr>
            <a:xfrm>
              <a:off x="235428" y="0"/>
              <a:ext cx="2989103" cy="501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lnSpc>
                  <a:spcPct val="90000"/>
                </a:lnSpc>
                <a:defRPr sz="1400">
                  <a:solidFill>
                    <a:srgbClr val="FFFFFF"/>
                  </a:solidFill>
                  <a:latin typeface="DIN Pro Regular"/>
                  <a:ea typeface="DIN Pro Regular"/>
                  <a:cs typeface="DIN Pro Regular"/>
                  <a:sym typeface="DIN Pro Regular"/>
                </a:defRPr>
              </a:lvl1pPr>
            </a:lstStyle>
            <a:p>
              <a:pPr/>
              <a:r>
                <a:t>Формирование полетного задания и загрузка на БПЛА</a:t>
              </a:r>
            </a:p>
          </p:txBody>
        </p:sp>
        <p:sp>
          <p:nvSpPr>
            <p:cNvPr id="210" name="Прямоугольник: скругленные углы 10"/>
            <p:cNvSpPr/>
            <p:nvPr/>
          </p:nvSpPr>
          <p:spPr>
            <a:xfrm>
              <a:off x="0" y="115629"/>
              <a:ext cx="65662" cy="65663"/>
            </a:xfrm>
            <a:prstGeom prst="roundRect">
              <a:avLst>
                <a:gd name="adj" fmla="val 16667"/>
              </a:avLst>
            </a:prstGeom>
            <a:solidFill>
              <a:srgbClr val="1A508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</p:grpSp>
      <p:grpSp>
        <p:nvGrpSpPr>
          <p:cNvPr id="214" name="Группа 15"/>
          <p:cNvGrpSpPr/>
          <p:nvPr/>
        </p:nvGrpSpPr>
        <p:grpSpPr>
          <a:xfrm>
            <a:off x="442913" y="2629087"/>
            <a:ext cx="2104131" cy="501651"/>
            <a:chOff x="0" y="0"/>
            <a:chExt cx="2104130" cy="501650"/>
          </a:xfrm>
        </p:grpSpPr>
        <p:sp>
          <p:nvSpPr>
            <p:cNvPr id="212" name="TextBox 16"/>
            <p:cNvSpPr txBox="1"/>
            <p:nvPr/>
          </p:nvSpPr>
          <p:spPr>
            <a:xfrm>
              <a:off x="235652" y="0"/>
              <a:ext cx="1868479" cy="501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lnSpc>
                  <a:spcPct val="90000"/>
                </a:lnSpc>
                <a:defRPr sz="1400">
                  <a:solidFill>
                    <a:srgbClr val="FFFFFF"/>
                  </a:solidFill>
                  <a:latin typeface="DIN Pro Regular"/>
                  <a:ea typeface="DIN Pro Regular"/>
                  <a:cs typeface="DIN Pro Regular"/>
                  <a:sym typeface="DIN Pro Regular"/>
                </a:defRPr>
              </a:lvl1pPr>
            </a:lstStyle>
            <a:p>
              <a:pPr/>
              <a:r>
                <a:t>Запуск БПЛА и облет</a:t>
              </a:r>
            </a:p>
          </p:txBody>
        </p:sp>
        <p:sp>
          <p:nvSpPr>
            <p:cNvPr id="213" name="Прямоугольник: скругленные углы 18"/>
            <p:cNvSpPr/>
            <p:nvPr/>
          </p:nvSpPr>
          <p:spPr>
            <a:xfrm>
              <a:off x="0" y="121577"/>
              <a:ext cx="65662" cy="65663"/>
            </a:xfrm>
            <a:prstGeom prst="roundRect">
              <a:avLst>
                <a:gd name="adj" fmla="val 16667"/>
              </a:avLst>
            </a:prstGeom>
            <a:solidFill>
              <a:srgbClr val="1A508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</p:grpSp>
      <p:sp>
        <p:nvSpPr>
          <p:cNvPr id="215" name="TextBox 23"/>
          <p:cNvSpPr txBox="1"/>
          <p:nvPr/>
        </p:nvSpPr>
        <p:spPr>
          <a:xfrm>
            <a:off x="378216" y="3163882"/>
            <a:ext cx="3022601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lvl1pPr>
          </a:lstStyle>
          <a:p>
            <a:pPr/>
            <a:r>
              <a:t>Выгрузка и распознавание</a:t>
            </a:r>
          </a:p>
        </p:txBody>
      </p:sp>
      <p:grpSp>
        <p:nvGrpSpPr>
          <p:cNvPr id="218" name="Группа 24"/>
          <p:cNvGrpSpPr/>
          <p:nvPr/>
        </p:nvGrpSpPr>
        <p:grpSpPr>
          <a:xfrm>
            <a:off x="440445" y="3678577"/>
            <a:ext cx="2554418" cy="501651"/>
            <a:chOff x="0" y="0"/>
            <a:chExt cx="2554417" cy="501650"/>
          </a:xfrm>
        </p:grpSpPr>
        <p:sp>
          <p:nvSpPr>
            <p:cNvPr id="216" name="TextBox 25"/>
            <p:cNvSpPr txBox="1"/>
            <p:nvPr/>
          </p:nvSpPr>
          <p:spPr>
            <a:xfrm>
              <a:off x="230745" y="0"/>
              <a:ext cx="2323673" cy="501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lnSpc>
                  <a:spcPct val="90000"/>
                </a:lnSpc>
                <a:defRPr sz="1400">
                  <a:solidFill>
                    <a:srgbClr val="FFFFFF"/>
                  </a:solidFill>
                  <a:latin typeface="DIN Pro Regular"/>
                  <a:ea typeface="DIN Pro Regular"/>
                  <a:cs typeface="DIN Pro Regular"/>
                  <a:sym typeface="DIN Pro Regular"/>
                </a:defRPr>
              </a:lvl1pPr>
            </a:lstStyle>
            <a:p>
              <a:pPr/>
              <a:r>
                <a:t>Выгрузка данных из БПЛА</a:t>
              </a:r>
            </a:p>
          </p:txBody>
        </p:sp>
        <p:sp>
          <p:nvSpPr>
            <p:cNvPr id="217" name="Прямоугольник: скругленные углы 26"/>
            <p:cNvSpPr/>
            <p:nvPr/>
          </p:nvSpPr>
          <p:spPr>
            <a:xfrm>
              <a:off x="0" y="127716"/>
              <a:ext cx="65662" cy="65663"/>
            </a:xfrm>
            <a:prstGeom prst="roundRect">
              <a:avLst>
                <a:gd name="adj" fmla="val 16667"/>
              </a:avLst>
            </a:prstGeom>
            <a:solidFill>
              <a:srgbClr val="1A508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</p:grpSp>
      <p:grpSp>
        <p:nvGrpSpPr>
          <p:cNvPr id="221" name="Группа 30"/>
          <p:cNvGrpSpPr/>
          <p:nvPr/>
        </p:nvGrpSpPr>
        <p:grpSpPr>
          <a:xfrm>
            <a:off x="440445" y="4251273"/>
            <a:ext cx="2737962" cy="501651"/>
            <a:chOff x="0" y="0"/>
            <a:chExt cx="2737961" cy="501650"/>
          </a:xfrm>
        </p:grpSpPr>
        <p:sp>
          <p:nvSpPr>
            <p:cNvPr id="219" name="TextBox 31"/>
            <p:cNvSpPr txBox="1"/>
            <p:nvPr/>
          </p:nvSpPr>
          <p:spPr>
            <a:xfrm>
              <a:off x="228364" y="0"/>
              <a:ext cx="2509598" cy="501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lnSpc>
                  <a:spcPct val="90000"/>
                </a:lnSpc>
                <a:defRPr sz="1400">
                  <a:solidFill>
                    <a:srgbClr val="FFFFFF"/>
                  </a:solidFill>
                  <a:latin typeface="DIN Pro Regular"/>
                  <a:ea typeface="DIN Pro Regular"/>
                  <a:cs typeface="DIN Pro Regular"/>
                  <a:sym typeface="DIN Pro Regular"/>
                </a:defRPr>
              </a:lvl1pPr>
            </a:lstStyle>
            <a:p>
              <a:pPr/>
              <a:r>
                <a:t>Расчет геопозиций объектов</a:t>
              </a:r>
            </a:p>
          </p:txBody>
        </p:sp>
        <p:sp>
          <p:nvSpPr>
            <p:cNvPr id="220" name="Прямоугольник: скругленные углы 32"/>
            <p:cNvSpPr/>
            <p:nvPr/>
          </p:nvSpPr>
          <p:spPr>
            <a:xfrm>
              <a:off x="0" y="125336"/>
              <a:ext cx="65662" cy="65663"/>
            </a:xfrm>
            <a:prstGeom prst="roundRect">
              <a:avLst>
                <a:gd name="adj" fmla="val 16667"/>
              </a:avLst>
            </a:prstGeom>
            <a:solidFill>
              <a:srgbClr val="1A508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</p:grpSp>
      <p:grpSp>
        <p:nvGrpSpPr>
          <p:cNvPr id="224" name="Группа 36"/>
          <p:cNvGrpSpPr/>
          <p:nvPr/>
        </p:nvGrpSpPr>
        <p:grpSpPr>
          <a:xfrm>
            <a:off x="440444" y="4824581"/>
            <a:ext cx="3187205" cy="307341"/>
            <a:chOff x="0" y="0"/>
            <a:chExt cx="3187203" cy="307340"/>
          </a:xfrm>
        </p:grpSpPr>
        <p:sp>
          <p:nvSpPr>
            <p:cNvPr id="222" name="TextBox 37"/>
            <p:cNvSpPr txBox="1"/>
            <p:nvPr/>
          </p:nvSpPr>
          <p:spPr>
            <a:xfrm>
              <a:off x="230743" y="0"/>
              <a:ext cx="2956461" cy="3073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lnSpc>
                  <a:spcPct val="90000"/>
                </a:lnSpc>
                <a:defRPr sz="1400">
                  <a:solidFill>
                    <a:srgbClr val="FFFFFF"/>
                  </a:solidFill>
                  <a:latin typeface="DIN Pro Regular"/>
                  <a:ea typeface="DIN Pro Regular"/>
                  <a:cs typeface="DIN Pro Regular"/>
                  <a:sym typeface="DIN Pro Regular"/>
                </a:defRPr>
              </a:lvl1pPr>
            </a:lstStyle>
            <a:p>
              <a:pPr/>
              <a:r>
                <a:t>Отрисовка геопозиций объектов</a:t>
              </a:r>
            </a:p>
          </p:txBody>
        </p:sp>
        <p:sp>
          <p:nvSpPr>
            <p:cNvPr id="223" name="Прямоугольник: скругленные углы 38"/>
            <p:cNvSpPr/>
            <p:nvPr/>
          </p:nvSpPr>
          <p:spPr>
            <a:xfrm>
              <a:off x="0" y="126207"/>
              <a:ext cx="65662" cy="65663"/>
            </a:xfrm>
            <a:prstGeom prst="roundRect">
              <a:avLst>
                <a:gd name="adj" fmla="val 16667"/>
              </a:avLst>
            </a:prstGeom>
            <a:solidFill>
              <a:srgbClr val="1A508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</p:grpSp>
      <p:grpSp>
        <p:nvGrpSpPr>
          <p:cNvPr id="227" name="Группа 40"/>
          <p:cNvGrpSpPr/>
          <p:nvPr/>
        </p:nvGrpSpPr>
        <p:grpSpPr>
          <a:xfrm>
            <a:off x="449968" y="5187572"/>
            <a:ext cx="4089650" cy="501651"/>
            <a:chOff x="0" y="0"/>
            <a:chExt cx="4089647" cy="501650"/>
          </a:xfrm>
        </p:grpSpPr>
        <p:sp>
          <p:nvSpPr>
            <p:cNvPr id="225" name="Прямоугольник: скругленные углы 41"/>
            <p:cNvSpPr/>
            <p:nvPr/>
          </p:nvSpPr>
          <p:spPr>
            <a:xfrm>
              <a:off x="0" y="131896"/>
              <a:ext cx="65662" cy="65663"/>
            </a:xfrm>
            <a:prstGeom prst="roundRect">
              <a:avLst>
                <a:gd name="adj" fmla="val 16667"/>
              </a:avLst>
            </a:prstGeom>
            <a:solidFill>
              <a:srgbClr val="1A508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  <p:sp>
          <p:nvSpPr>
            <p:cNvPr id="226" name="TextBox 42"/>
            <p:cNvSpPr txBox="1"/>
            <p:nvPr/>
          </p:nvSpPr>
          <p:spPr>
            <a:xfrm>
              <a:off x="230743" y="0"/>
              <a:ext cx="3858905" cy="501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lnSpc>
                  <a:spcPct val="90000"/>
                </a:lnSpc>
                <a:defRPr sz="1400">
                  <a:solidFill>
                    <a:srgbClr val="FFFFFF"/>
                  </a:solidFill>
                  <a:latin typeface="DIN Pro Regular"/>
                  <a:ea typeface="DIN Pro Regular"/>
                  <a:cs typeface="DIN Pro Regular"/>
                  <a:sym typeface="DIN Pro Regular"/>
                </a:defRPr>
              </a:lvl1pPr>
            </a:lstStyle>
            <a:p>
              <a:pPr/>
              <a:r>
                <a:t>Список уникальных объектов с координатами и привязанными снимками</a:t>
              </a:r>
            </a:p>
          </p:txBody>
        </p:sp>
      </p:grpSp>
      <p:grpSp>
        <p:nvGrpSpPr>
          <p:cNvPr id="230" name="Группа 43"/>
          <p:cNvGrpSpPr/>
          <p:nvPr/>
        </p:nvGrpSpPr>
        <p:grpSpPr>
          <a:xfrm>
            <a:off x="449968" y="5691897"/>
            <a:ext cx="4164331" cy="501651"/>
            <a:chOff x="0" y="0"/>
            <a:chExt cx="4164329" cy="501650"/>
          </a:xfrm>
        </p:grpSpPr>
        <p:sp>
          <p:nvSpPr>
            <p:cNvPr id="228" name="TextBox 44"/>
            <p:cNvSpPr txBox="1"/>
            <p:nvPr/>
          </p:nvSpPr>
          <p:spPr>
            <a:xfrm>
              <a:off x="230744" y="0"/>
              <a:ext cx="3933586" cy="5016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lnSpc>
                  <a:spcPct val="90000"/>
                </a:lnSpc>
                <a:defRPr sz="1400">
                  <a:solidFill>
                    <a:srgbClr val="FFFFFF"/>
                  </a:solidFill>
                  <a:latin typeface="DIN Pro Regular"/>
                  <a:ea typeface="DIN Pro Regular"/>
                  <a:cs typeface="DIN Pro Regular"/>
                  <a:sym typeface="DIN Pro Regular"/>
                </a:defRPr>
              </a:lvl1pPr>
            </a:lstStyle>
            <a:p>
              <a:pPr/>
              <a:r>
                <a:t>Изображения с отрисованными координатами</a:t>
              </a:r>
            </a:p>
          </p:txBody>
        </p:sp>
        <p:sp>
          <p:nvSpPr>
            <p:cNvPr id="229" name="Прямоугольник: скругленные углы 45"/>
            <p:cNvSpPr/>
            <p:nvPr/>
          </p:nvSpPr>
          <p:spPr>
            <a:xfrm>
              <a:off x="0" y="128268"/>
              <a:ext cx="65662" cy="65663"/>
            </a:xfrm>
            <a:prstGeom prst="roundRect">
              <a:avLst>
                <a:gd name="adj" fmla="val 16667"/>
              </a:avLst>
            </a:prstGeom>
            <a:solidFill>
              <a:srgbClr val="1A508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</p:grpSp>
      <p:pic>
        <p:nvPicPr>
          <p:cNvPr id="231" name="IDMS-LOGO-2-white.png" descr="IDMS-LOGO-2-whit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918989" y="1386779"/>
            <a:ext cx="1881835" cy="5400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91;p16"/>
          <p:cNvSpPr/>
          <p:nvPr/>
        </p:nvSpPr>
        <p:spPr>
          <a:xfrm>
            <a:off x="4443624" y="1127181"/>
            <a:ext cx="7226374" cy="18023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234" name="Рисунок 10" descr="Рисунок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2002" y="513726"/>
            <a:ext cx="3218172" cy="621424"/>
          </a:xfrm>
          <a:prstGeom prst="rect">
            <a:avLst/>
          </a:prstGeom>
          <a:ln w="12700">
            <a:miter lim="400000"/>
          </a:ln>
        </p:spPr>
      </p:pic>
      <p:sp>
        <p:nvSpPr>
          <p:cNvPr id="235" name="Прямоугольник 6"/>
          <p:cNvSpPr txBox="1"/>
          <p:nvPr/>
        </p:nvSpPr>
        <p:spPr>
          <a:xfrm>
            <a:off x="7129112" y="6045310"/>
            <a:ext cx="4674152" cy="57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r">
              <a:defRPr sz="1600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t>#</a:t>
            </a:r>
            <a:r>
              <a:t>УмныйГород</a:t>
            </a:r>
          </a:p>
          <a:p>
            <a:pPr algn="r">
              <a:defRPr sz="1600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t>#</a:t>
            </a:r>
            <a:r>
              <a:t>ГородаМеняютсяДляНас</a:t>
            </a:r>
          </a:p>
        </p:txBody>
      </p:sp>
      <p:pic>
        <p:nvPicPr>
          <p:cNvPr id="236" name="detected_video_20231220_145753" descr="detected_video_20231220_145753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5941458" y="2166183"/>
            <a:ext cx="6080482" cy="3420272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TextBox 1"/>
          <p:cNvSpPr txBox="1"/>
          <p:nvPr/>
        </p:nvSpPr>
        <p:spPr>
          <a:xfrm>
            <a:off x="4338114" y="479660"/>
            <a:ext cx="9785963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80000"/>
              </a:lnSpc>
              <a:defRPr b="1" sz="2200">
                <a:solidFill>
                  <a:srgbClr val="FFFFFF"/>
                </a:solidFill>
                <a:latin typeface="DIN Pro Bold"/>
                <a:ea typeface="DIN Pro Bold"/>
                <a:cs typeface="DIN Pro Bold"/>
                <a:sym typeface="DIN Pro Bold"/>
              </a:defRPr>
            </a:lvl1pPr>
          </a:lstStyle>
          <a:p>
            <a:pPr/>
            <a:r>
              <a:t>Детектирование дефектов в бетонных конструкциях</a:t>
            </a:r>
          </a:p>
        </p:txBody>
      </p:sp>
      <p:sp>
        <p:nvSpPr>
          <p:cNvPr id="238" name="TextBox 15"/>
          <p:cNvSpPr txBox="1"/>
          <p:nvPr/>
        </p:nvSpPr>
        <p:spPr>
          <a:xfrm>
            <a:off x="415824" y="1715984"/>
            <a:ext cx="5222345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lvl1pPr>
          </a:lstStyle>
          <a:p>
            <a:pPr/>
            <a:r>
              <a:t>Контроль качества строительства</a:t>
            </a:r>
          </a:p>
        </p:txBody>
      </p:sp>
      <p:grpSp>
        <p:nvGrpSpPr>
          <p:cNvPr id="241" name="Группа 18"/>
          <p:cNvGrpSpPr/>
          <p:nvPr/>
        </p:nvGrpSpPr>
        <p:grpSpPr>
          <a:xfrm>
            <a:off x="444161" y="2901508"/>
            <a:ext cx="4463119" cy="622301"/>
            <a:chOff x="0" y="0"/>
            <a:chExt cx="4463117" cy="622300"/>
          </a:xfrm>
        </p:grpSpPr>
        <p:sp>
          <p:nvSpPr>
            <p:cNvPr id="239" name="TextBox 23"/>
            <p:cNvSpPr txBox="1"/>
            <p:nvPr/>
          </p:nvSpPr>
          <p:spPr>
            <a:xfrm>
              <a:off x="225904" y="0"/>
              <a:ext cx="4237214" cy="622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lnSpc>
                  <a:spcPct val="90000"/>
                </a:lnSpc>
                <a:defRPr>
                  <a:solidFill>
                    <a:srgbClr val="FFFFFF"/>
                  </a:solidFill>
                  <a:latin typeface="DIN Pro Regular"/>
                  <a:ea typeface="DIN Pro Regular"/>
                  <a:cs typeface="DIN Pro Regular"/>
                  <a:sym typeface="DIN Pro Regular"/>
                </a:defRPr>
              </a:lvl1pPr>
            </a:lstStyle>
            <a:p>
              <a:pPr/>
              <a:r>
                <a:t>Определение факта наличия дефекта на изображении</a:t>
              </a:r>
            </a:p>
          </p:txBody>
        </p:sp>
        <p:sp>
          <p:nvSpPr>
            <p:cNvPr id="240" name="Прямоугольник: скругленные углы 24"/>
            <p:cNvSpPr/>
            <p:nvPr/>
          </p:nvSpPr>
          <p:spPr>
            <a:xfrm>
              <a:off x="0" y="132442"/>
              <a:ext cx="65662" cy="65663"/>
            </a:xfrm>
            <a:prstGeom prst="roundRect">
              <a:avLst>
                <a:gd name="adj" fmla="val 16667"/>
              </a:avLst>
            </a:prstGeom>
            <a:solidFill>
              <a:srgbClr val="1A508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</p:grpSp>
      <p:grpSp>
        <p:nvGrpSpPr>
          <p:cNvPr id="244" name="Группа 25"/>
          <p:cNvGrpSpPr/>
          <p:nvPr/>
        </p:nvGrpSpPr>
        <p:grpSpPr>
          <a:xfrm>
            <a:off x="444162" y="3703713"/>
            <a:ext cx="4395074" cy="622301"/>
            <a:chOff x="0" y="0"/>
            <a:chExt cx="4395073" cy="622300"/>
          </a:xfrm>
        </p:grpSpPr>
        <p:sp>
          <p:nvSpPr>
            <p:cNvPr id="242" name="TextBox 26"/>
            <p:cNvSpPr txBox="1"/>
            <p:nvPr/>
          </p:nvSpPr>
          <p:spPr>
            <a:xfrm>
              <a:off x="223522" y="0"/>
              <a:ext cx="4171552" cy="622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lnSpc>
                  <a:spcPct val="90000"/>
                </a:lnSpc>
                <a:defRPr>
                  <a:solidFill>
                    <a:srgbClr val="FFFFFF"/>
                  </a:solidFill>
                  <a:latin typeface="DIN Pro Regular"/>
                  <a:ea typeface="DIN Pro Regular"/>
                  <a:cs typeface="DIN Pro Regular"/>
                  <a:sym typeface="DIN Pro Regular"/>
                </a:defRPr>
              </a:lvl1pPr>
            </a:lstStyle>
            <a:p>
              <a:pPr/>
              <a:r>
                <a:t> Выделение области, занимаемой дефектом</a:t>
              </a:r>
            </a:p>
          </p:txBody>
        </p:sp>
        <p:sp>
          <p:nvSpPr>
            <p:cNvPr id="243" name="Прямоугольник: скругленные углы 27"/>
            <p:cNvSpPr/>
            <p:nvPr/>
          </p:nvSpPr>
          <p:spPr>
            <a:xfrm>
              <a:off x="0" y="133277"/>
              <a:ext cx="65662" cy="65663"/>
            </a:xfrm>
            <a:prstGeom prst="roundRect">
              <a:avLst>
                <a:gd name="adj" fmla="val 16667"/>
              </a:avLst>
            </a:prstGeom>
            <a:solidFill>
              <a:srgbClr val="1A508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</p:grpSp>
      <p:grpSp>
        <p:nvGrpSpPr>
          <p:cNvPr id="247" name="Группа 28"/>
          <p:cNvGrpSpPr/>
          <p:nvPr/>
        </p:nvGrpSpPr>
        <p:grpSpPr>
          <a:xfrm>
            <a:off x="444161" y="4505916"/>
            <a:ext cx="5165671" cy="370841"/>
            <a:chOff x="0" y="0"/>
            <a:chExt cx="5165669" cy="370840"/>
          </a:xfrm>
        </p:grpSpPr>
        <p:sp>
          <p:nvSpPr>
            <p:cNvPr id="245" name="TextBox 29"/>
            <p:cNvSpPr txBox="1"/>
            <p:nvPr/>
          </p:nvSpPr>
          <p:spPr>
            <a:xfrm>
              <a:off x="223523" y="0"/>
              <a:ext cx="4942147" cy="3708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lnSpc>
                  <a:spcPct val="90000"/>
                </a:lnSpc>
                <a:defRPr>
                  <a:solidFill>
                    <a:srgbClr val="FFFFFF"/>
                  </a:solidFill>
                  <a:latin typeface="DIN Pro Regular"/>
                  <a:ea typeface="DIN Pro Regular"/>
                  <a:cs typeface="DIN Pro Regular"/>
                  <a:sym typeface="DIN Pro Regular"/>
                </a:defRPr>
              </a:lvl1pPr>
            </a:lstStyle>
            <a:p>
              <a:pPr/>
              <a:r>
                <a:t>Подсчет занимаемой дефектом площади</a:t>
              </a:r>
            </a:p>
          </p:txBody>
        </p:sp>
        <p:sp>
          <p:nvSpPr>
            <p:cNvPr id="246" name="Прямоугольник: скругленные углы 30"/>
            <p:cNvSpPr/>
            <p:nvPr/>
          </p:nvSpPr>
          <p:spPr>
            <a:xfrm>
              <a:off x="0" y="132008"/>
              <a:ext cx="65662" cy="65663"/>
            </a:xfrm>
            <a:prstGeom prst="roundRect">
              <a:avLst>
                <a:gd name="adj" fmla="val 16667"/>
              </a:avLst>
            </a:prstGeom>
            <a:solidFill>
              <a:srgbClr val="1A508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</p:grpSp>
      <p:grpSp>
        <p:nvGrpSpPr>
          <p:cNvPr id="250" name="Группа 31"/>
          <p:cNvGrpSpPr/>
          <p:nvPr/>
        </p:nvGrpSpPr>
        <p:grpSpPr>
          <a:xfrm>
            <a:off x="444161" y="5058821"/>
            <a:ext cx="5165671" cy="370841"/>
            <a:chOff x="0" y="0"/>
            <a:chExt cx="5165669" cy="370840"/>
          </a:xfrm>
        </p:grpSpPr>
        <p:sp>
          <p:nvSpPr>
            <p:cNvPr id="248" name="TextBox 32"/>
            <p:cNvSpPr txBox="1"/>
            <p:nvPr/>
          </p:nvSpPr>
          <p:spPr>
            <a:xfrm>
              <a:off x="227491" y="0"/>
              <a:ext cx="4938179" cy="3708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lnSpc>
                  <a:spcPct val="90000"/>
                </a:lnSpc>
                <a:defRPr>
                  <a:solidFill>
                    <a:srgbClr val="FFFFFF"/>
                  </a:solidFill>
                  <a:latin typeface="DIN Pro Regular"/>
                  <a:ea typeface="DIN Pro Regular"/>
                  <a:cs typeface="DIN Pro Regular"/>
                  <a:sym typeface="DIN Pro Regular"/>
                </a:defRPr>
              </a:lvl1pPr>
            </a:lstStyle>
            <a:p>
              <a:pPr/>
              <a:r>
                <a:t>Классификация обнаруженного дефекта</a:t>
              </a:r>
            </a:p>
          </p:txBody>
        </p:sp>
        <p:sp>
          <p:nvSpPr>
            <p:cNvPr id="249" name="Прямоугольник: скругленные углы 33"/>
            <p:cNvSpPr/>
            <p:nvPr/>
          </p:nvSpPr>
          <p:spPr>
            <a:xfrm>
              <a:off x="0" y="132009"/>
              <a:ext cx="65662" cy="65663"/>
            </a:xfrm>
            <a:prstGeom prst="roundRect">
              <a:avLst>
                <a:gd name="adj" fmla="val 16667"/>
              </a:avLst>
            </a:prstGeom>
            <a:solidFill>
              <a:srgbClr val="1A508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</p:grpSp>
      <p:pic>
        <p:nvPicPr>
          <p:cNvPr id="251" name="IDMS-LOGO-2-white.png" descr="IDMS-LOGO-2-whit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945152" y="1300157"/>
            <a:ext cx="1881835" cy="5400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58" fill="hold"/>
                                        <p:tgtEl>
                                          <p:spTgt spid="2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236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23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3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91;p16"/>
          <p:cNvSpPr/>
          <p:nvPr/>
        </p:nvSpPr>
        <p:spPr>
          <a:xfrm>
            <a:off x="4443624" y="1127181"/>
            <a:ext cx="7226374" cy="18023"/>
          </a:xfrm>
          <a:prstGeom prst="line">
            <a:avLst/>
          </a:prstGeom>
          <a:ln w="25400">
            <a:solidFill>
              <a:srgbClr val="FFFFFF"/>
            </a:solidFill>
          </a:ln>
        </p:spPr>
        <p:txBody>
          <a:bodyPr lIns="45718" tIns="45718" rIns="45718" bIns="45718"/>
          <a:lstStyle/>
          <a:p>
            <a:pPr/>
          </a:p>
        </p:txBody>
      </p:sp>
      <p:pic>
        <p:nvPicPr>
          <p:cNvPr id="254" name="Рисунок 16" descr="Рисунок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2002" y="513726"/>
            <a:ext cx="3218172" cy="621424"/>
          </a:xfrm>
          <a:prstGeom prst="rect">
            <a:avLst/>
          </a:prstGeom>
          <a:ln w="12700">
            <a:miter lim="400000"/>
          </a:ln>
        </p:spPr>
      </p:pic>
      <p:sp>
        <p:nvSpPr>
          <p:cNvPr id="255" name="Прямоугольник 6"/>
          <p:cNvSpPr txBox="1"/>
          <p:nvPr/>
        </p:nvSpPr>
        <p:spPr>
          <a:xfrm>
            <a:off x="7129112" y="6045310"/>
            <a:ext cx="4674152" cy="574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r">
              <a:defRPr sz="1600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t>#</a:t>
            </a:r>
            <a:r>
              <a:t>УмныйГород</a:t>
            </a:r>
          </a:p>
          <a:p>
            <a:pPr algn="r">
              <a:defRPr sz="1600"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pPr>
            <a:r>
              <a:t>#</a:t>
            </a:r>
            <a:r>
              <a:t>ГородаМеняютсяДляНас</a:t>
            </a:r>
          </a:p>
        </p:txBody>
      </p:sp>
      <p:pic>
        <p:nvPicPr>
          <p:cNvPr id="256" name="Процентовка_постройки_дорог_Тверь_C_метрикой_ВНИЗУ_v2" descr="Процентовка_постройки_дорог_Тверь_C_метрикой_ВНИЗУ_v2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5660891" y="1926992"/>
            <a:ext cx="6159063" cy="3464474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TextBox 3"/>
          <p:cNvSpPr txBox="1"/>
          <p:nvPr/>
        </p:nvSpPr>
        <p:spPr>
          <a:xfrm>
            <a:off x="4432683" y="613618"/>
            <a:ext cx="11802341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80000"/>
              </a:lnSpc>
              <a:defRPr b="1" sz="2200">
                <a:solidFill>
                  <a:srgbClr val="FFFFFF"/>
                </a:solidFill>
                <a:latin typeface="DIN Pro Bold"/>
                <a:ea typeface="DIN Pro Bold"/>
                <a:cs typeface="DIN Pro Bold"/>
                <a:sym typeface="DIN Pro Bold"/>
              </a:defRPr>
            </a:lvl1pPr>
          </a:lstStyle>
          <a:p>
            <a:pPr/>
            <a:r>
              <a:t>Мониторинг процесса строительства дорог</a:t>
            </a:r>
          </a:p>
        </p:txBody>
      </p:sp>
      <p:sp>
        <p:nvSpPr>
          <p:cNvPr id="258" name="TextBox 4"/>
          <p:cNvSpPr txBox="1"/>
          <p:nvPr/>
        </p:nvSpPr>
        <p:spPr>
          <a:xfrm>
            <a:off x="455615" y="1412109"/>
            <a:ext cx="4219724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>
                <a:solidFill>
                  <a:srgbClr val="FFFFFF"/>
                </a:solidFill>
                <a:latin typeface="DIN Pro Regular"/>
                <a:ea typeface="DIN Pro Regular"/>
                <a:cs typeface="DIN Pro Regular"/>
                <a:sym typeface="DIN Pro Regular"/>
              </a:defRPr>
            </a:lvl1pPr>
          </a:lstStyle>
          <a:p>
            <a:pPr/>
            <a:r>
              <a:t>Мониторинг и контроль строительства дорог с БПЛА</a:t>
            </a:r>
          </a:p>
        </p:txBody>
      </p:sp>
      <p:grpSp>
        <p:nvGrpSpPr>
          <p:cNvPr id="261" name="Группа 5"/>
          <p:cNvGrpSpPr/>
          <p:nvPr/>
        </p:nvGrpSpPr>
        <p:grpSpPr>
          <a:xfrm>
            <a:off x="454024" y="2870395"/>
            <a:ext cx="4885988" cy="370841"/>
            <a:chOff x="0" y="0"/>
            <a:chExt cx="4885986" cy="370840"/>
          </a:xfrm>
        </p:grpSpPr>
        <p:sp>
          <p:nvSpPr>
            <p:cNvPr id="259" name="TextBox 6"/>
            <p:cNvSpPr txBox="1"/>
            <p:nvPr/>
          </p:nvSpPr>
          <p:spPr>
            <a:xfrm>
              <a:off x="227337" y="0"/>
              <a:ext cx="4658650" cy="3708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lnSpc>
                  <a:spcPct val="90000"/>
                </a:lnSpc>
                <a:defRPr>
                  <a:solidFill>
                    <a:srgbClr val="FFFFFF"/>
                  </a:solidFill>
                  <a:latin typeface="DIN Pro Regular"/>
                  <a:ea typeface="DIN Pro Regular"/>
                  <a:cs typeface="DIN Pro Regular"/>
                  <a:sym typeface="DIN Pro Regular"/>
                </a:defRPr>
              </a:lvl1pPr>
            </a:lstStyle>
            <a:p>
              <a:pPr/>
              <a:r>
                <a:t>Определение этапа строительства дорог</a:t>
              </a:r>
            </a:p>
          </p:txBody>
        </p:sp>
        <p:sp>
          <p:nvSpPr>
            <p:cNvPr id="260" name="Прямоугольник: скругленные углы 7"/>
            <p:cNvSpPr/>
            <p:nvPr/>
          </p:nvSpPr>
          <p:spPr>
            <a:xfrm>
              <a:off x="0" y="133197"/>
              <a:ext cx="65662" cy="65663"/>
            </a:xfrm>
            <a:prstGeom prst="roundRect">
              <a:avLst>
                <a:gd name="adj" fmla="val 16667"/>
              </a:avLst>
            </a:prstGeom>
            <a:solidFill>
              <a:srgbClr val="0E29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</p:grpSp>
      <p:grpSp>
        <p:nvGrpSpPr>
          <p:cNvPr id="264" name="Группа 8"/>
          <p:cNvGrpSpPr/>
          <p:nvPr/>
        </p:nvGrpSpPr>
        <p:grpSpPr>
          <a:xfrm>
            <a:off x="454024" y="3473808"/>
            <a:ext cx="5242294" cy="370841"/>
            <a:chOff x="0" y="0"/>
            <a:chExt cx="5242292" cy="370840"/>
          </a:xfrm>
        </p:grpSpPr>
        <p:sp>
          <p:nvSpPr>
            <p:cNvPr id="262" name="TextBox 9"/>
            <p:cNvSpPr txBox="1"/>
            <p:nvPr/>
          </p:nvSpPr>
          <p:spPr>
            <a:xfrm>
              <a:off x="227338" y="0"/>
              <a:ext cx="5014955" cy="3708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lnSpc>
                  <a:spcPct val="90000"/>
                </a:lnSpc>
                <a:defRPr>
                  <a:solidFill>
                    <a:srgbClr val="FFFFFF"/>
                  </a:solidFill>
                  <a:latin typeface="DIN Pro Regular"/>
                  <a:ea typeface="DIN Pro Regular"/>
                  <a:cs typeface="DIN Pro Regular"/>
                  <a:sym typeface="DIN Pro Regular"/>
                </a:defRPr>
              </a:lvl1pPr>
            </a:lstStyle>
            <a:p>
              <a:pPr/>
              <a:r>
                <a:t>Определение этапа строительства мостов</a:t>
              </a:r>
            </a:p>
          </p:txBody>
        </p:sp>
        <p:sp>
          <p:nvSpPr>
            <p:cNvPr id="263" name="Прямоугольник: скругленные углы 10"/>
            <p:cNvSpPr/>
            <p:nvPr/>
          </p:nvSpPr>
          <p:spPr>
            <a:xfrm>
              <a:off x="0" y="132692"/>
              <a:ext cx="65662" cy="65663"/>
            </a:xfrm>
            <a:prstGeom prst="roundRect">
              <a:avLst>
                <a:gd name="adj" fmla="val 16667"/>
              </a:avLst>
            </a:prstGeom>
            <a:solidFill>
              <a:srgbClr val="0E29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</p:grpSp>
      <p:grpSp>
        <p:nvGrpSpPr>
          <p:cNvPr id="267" name="Группа 15"/>
          <p:cNvGrpSpPr/>
          <p:nvPr/>
        </p:nvGrpSpPr>
        <p:grpSpPr>
          <a:xfrm>
            <a:off x="454024" y="4077222"/>
            <a:ext cx="4721185" cy="370841"/>
            <a:chOff x="0" y="0"/>
            <a:chExt cx="4721183" cy="370840"/>
          </a:xfrm>
        </p:grpSpPr>
        <p:sp>
          <p:nvSpPr>
            <p:cNvPr id="265" name="TextBox 16"/>
            <p:cNvSpPr txBox="1"/>
            <p:nvPr/>
          </p:nvSpPr>
          <p:spPr>
            <a:xfrm>
              <a:off x="224957" y="0"/>
              <a:ext cx="4496227" cy="3708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lnSpc>
                  <a:spcPct val="90000"/>
                </a:lnSpc>
                <a:defRPr>
                  <a:solidFill>
                    <a:srgbClr val="FFFFFF"/>
                  </a:solidFill>
                  <a:latin typeface="DIN Pro Regular"/>
                  <a:ea typeface="DIN Pro Regular"/>
                  <a:cs typeface="DIN Pro Regular"/>
                  <a:sym typeface="DIN Pro Regular"/>
                </a:defRPr>
              </a:lvl1pPr>
            </a:lstStyle>
            <a:p>
              <a:pPr/>
              <a:r>
                <a:t>Мониторинг строительства развязок</a:t>
              </a:r>
            </a:p>
          </p:txBody>
        </p:sp>
        <p:sp>
          <p:nvSpPr>
            <p:cNvPr id="266" name="Прямоугольник: скругленные углы 18"/>
            <p:cNvSpPr/>
            <p:nvPr/>
          </p:nvSpPr>
          <p:spPr>
            <a:xfrm>
              <a:off x="0" y="130166"/>
              <a:ext cx="65662" cy="65662"/>
            </a:xfrm>
            <a:prstGeom prst="roundRect">
              <a:avLst>
                <a:gd name="adj" fmla="val 16667"/>
              </a:avLst>
            </a:prstGeom>
            <a:solidFill>
              <a:srgbClr val="0E29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</p:grpSp>
      <p:grpSp>
        <p:nvGrpSpPr>
          <p:cNvPr id="270" name="Группа 23"/>
          <p:cNvGrpSpPr/>
          <p:nvPr/>
        </p:nvGrpSpPr>
        <p:grpSpPr>
          <a:xfrm>
            <a:off x="454024" y="4680636"/>
            <a:ext cx="4977733" cy="622301"/>
            <a:chOff x="0" y="0"/>
            <a:chExt cx="4977731" cy="622300"/>
          </a:xfrm>
        </p:grpSpPr>
        <p:sp>
          <p:nvSpPr>
            <p:cNvPr id="268" name="TextBox 24"/>
            <p:cNvSpPr txBox="1"/>
            <p:nvPr/>
          </p:nvSpPr>
          <p:spPr>
            <a:xfrm>
              <a:off x="225425" y="0"/>
              <a:ext cx="4752307" cy="6223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lnSpc>
                  <a:spcPct val="90000"/>
                </a:lnSpc>
                <a:defRPr>
                  <a:solidFill>
                    <a:srgbClr val="FFFFFF"/>
                  </a:solidFill>
                  <a:latin typeface="DIN Pro Regular"/>
                  <a:ea typeface="DIN Pro Regular"/>
                  <a:cs typeface="DIN Pro Regular"/>
                  <a:sym typeface="DIN Pro Regular"/>
                </a:defRPr>
              </a:lvl1pPr>
            </a:lstStyle>
            <a:p>
              <a:pPr/>
              <a:r>
                <a:t>Расчет процента завершенности строительства участка</a:t>
              </a:r>
            </a:p>
          </p:txBody>
        </p:sp>
        <p:sp>
          <p:nvSpPr>
            <p:cNvPr id="269" name="Прямоугольник: скругленные углы 25"/>
            <p:cNvSpPr/>
            <p:nvPr/>
          </p:nvSpPr>
          <p:spPr>
            <a:xfrm>
              <a:off x="0" y="133444"/>
              <a:ext cx="65662" cy="65663"/>
            </a:xfrm>
            <a:prstGeom prst="roundRect">
              <a:avLst>
                <a:gd name="adj" fmla="val 16667"/>
              </a:avLst>
            </a:prstGeom>
            <a:solidFill>
              <a:srgbClr val="0E296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</a:p>
          </p:txBody>
        </p:sp>
      </p:grpSp>
      <p:pic>
        <p:nvPicPr>
          <p:cNvPr id="271" name="IDMS-LOGO-2-white.png" descr="IDMS-LOGO-2-whit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945152" y="1300157"/>
            <a:ext cx="1881835" cy="5400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91" fill="hold"/>
                                        <p:tgtEl>
                                          <p:spTgt spid="2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2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256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25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5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