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1" r:id="rId2"/>
    <p:sldMasterId id="2147483668" r:id="rId3"/>
    <p:sldMasterId id="2147483675" r:id="rId4"/>
    <p:sldMasterId id="2147483687" r:id="rId5"/>
  </p:sldMasterIdLst>
  <p:notesMasterIdLst>
    <p:notesMasterId r:id="rId21"/>
  </p:notesMasterIdLst>
  <p:handoutMasterIdLst>
    <p:handoutMasterId r:id="rId22"/>
  </p:handoutMasterIdLst>
  <p:sldIdLst>
    <p:sldId id="287" r:id="rId6"/>
    <p:sldId id="257" r:id="rId7"/>
    <p:sldId id="275" r:id="rId8"/>
    <p:sldId id="276" r:id="rId9"/>
    <p:sldId id="277" r:id="rId10"/>
    <p:sldId id="278" r:id="rId11"/>
    <p:sldId id="279" r:id="rId12"/>
    <p:sldId id="280" r:id="rId13"/>
    <p:sldId id="288" r:id="rId14"/>
    <p:sldId id="282" r:id="rId15"/>
    <p:sldId id="283" r:id="rId16"/>
    <p:sldId id="284" r:id="rId17"/>
    <p:sldId id="285" r:id="rId18"/>
    <p:sldId id="286" r:id="rId19"/>
    <p:sldId id="28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3115"/>
  </p:normalViewPr>
  <p:slideViewPr>
    <p:cSldViewPr snapToGrid="0" showGuides="1">
      <p:cViewPr>
        <p:scale>
          <a:sx n="60" d="100"/>
          <a:sy n="60" d="100"/>
        </p:scale>
        <p:origin x="-990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683EE-DDBC-4CE1-A513-CC38E08CC730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878A-794E-4C34-86AA-8EEBE1B0F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72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39738-9FE6-9A47-AAE1-13AFCF0480BB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8D1DE-FE63-EF46-96E1-3DE65CF8EA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4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D1DE-FE63-EF46-96E1-3DE65CF8EA3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25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8D1DE-FE63-EF46-96E1-3DE65CF8EA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2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8D1DE-FE63-EF46-96E1-3DE65CF8EA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035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8D1DE-FE63-EF46-96E1-3DE65CF8EA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40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8D1DE-FE63-EF46-96E1-3DE65CF8EA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70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8D1DE-FE63-EF46-96E1-3DE65CF8EA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748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Название слайда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ru-RU" dirty="0"/>
              <a:t>Текст…</a:t>
            </a:r>
          </a:p>
          <a:p>
            <a:pPr lvl="0"/>
            <a:r>
              <a:rPr lang="ru-RU" dirty="0"/>
              <a:t>Текст…</a:t>
            </a:r>
          </a:p>
          <a:p>
            <a:pPr lvl="0"/>
            <a:r>
              <a:rPr lang="ru-RU" dirty="0"/>
              <a:t>Текст…</a:t>
            </a:r>
          </a:p>
        </p:txBody>
      </p:sp>
    </p:spTree>
    <p:extLst>
      <p:ext uri="{BB962C8B-B14F-4D97-AF65-F5344CB8AC3E}">
        <p14:creationId xmlns:p14="http://schemas.microsoft.com/office/powerpoint/2010/main" val="2875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3C7517-FEE2-264E-83AF-74A63EA3C42B}" type="datetimeFigureOut">
              <a:rPr lang="ru-RU"/>
              <a:t>17.06.2024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E5AE6B-3AE6-1442-86B1-5BD23AFBC06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0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40317" y="457200"/>
            <a:ext cx="3931709" cy="1600200"/>
          </a:xfrm>
          <a:prstGeom prst="rect">
            <a:avLst/>
          </a:prstGeom>
        </p:spPr>
        <p:txBody>
          <a:bodyPr anchor="b"/>
          <a:lstStyle>
            <a:lvl1pPr>
              <a:defRPr sz="215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150"/>
            </a:lvl1pPr>
            <a:lvl2pPr>
              <a:defRPr sz="1850"/>
            </a:lvl2pPr>
            <a:lvl3pPr>
              <a:defRPr sz="16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40317" y="2057400"/>
            <a:ext cx="3931709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04815" indent="0">
              <a:buNone/>
              <a:defRPr sz="950"/>
            </a:lvl2pPr>
            <a:lvl3pPr marL="609630" indent="0">
              <a:buNone/>
              <a:defRPr sz="800"/>
            </a:lvl3pPr>
            <a:lvl4pPr marL="914446" indent="0">
              <a:buNone/>
              <a:defRPr sz="650"/>
            </a:lvl4pPr>
            <a:lvl5pPr marL="1219261" indent="0">
              <a:buNone/>
              <a:defRPr sz="650"/>
            </a:lvl5pPr>
            <a:lvl6pPr marL="1524075" indent="0">
              <a:buNone/>
              <a:defRPr sz="650"/>
            </a:lvl6pPr>
            <a:lvl7pPr marL="1828891" indent="0">
              <a:buNone/>
              <a:defRPr sz="650"/>
            </a:lvl7pPr>
            <a:lvl8pPr marL="2133707" indent="0">
              <a:buNone/>
              <a:defRPr sz="650"/>
            </a:lvl8pPr>
            <a:lvl9pPr marL="2438522" indent="0">
              <a:buNone/>
              <a:defRPr sz="6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3C7517-FEE2-264E-83AF-74A63EA3C42B}" type="datetimeFigureOut">
              <a:rPr lang="ru-RU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E5AE6B-3AE6-1442-86B1-5BD23AFBC06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70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40317" y="457200"/>
            <a:ext cx="3931709" cy="1600200"/>
          </a:xfrm>
          <a:prstGeom prst="rect">
            <a:avLst/>
          </a:prstGeom>
        </p:spPr>
        <p:txBody>
          <a:bodyPr anchor="b"/>
          <a:lstStyle>
            <a:lvl1pPr>
              <a:defRPr sz="215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/>
            </a:lvl1pPr>
            <a:lvl2pPr marL="304815" indent="0">
              <a:buNone/>
              <a:defRPr sz="1850"/>
            </a:lvl2pPr>
            <a:lvl3pPr marL="609630" indent="0">
              <a:buNone/>
              <a:defRPr sz="1600"/>
            </a:lvl3pPr>
            <a:lvl4pPr marL="914446" indent="0">
              <a:buNone/>
              <a:defRPr sz="1350"/>
            </a:lvl4pPr>
            <a:lvl5pPr marL="1219261" indent="0">
              <a:buNone/>
              <a:defRPr sz="1350"/>
            </a:lvl5pPr>
            <a:lvl6pPr marL="1524075" indent="0">
              <a:buNone/>
              <a:defRPr sz="1350"/>
            </a:lvl6pPr>
            <a:lvl7pPr marL="1828891" indent="0">
              <a:buNone/>
              <a:defRPr sz="1350"/>
            </a:lvl7pPr>
            <a:lvl8pPr marL="2133707" indent="0">
              <a:buNone/>
              <a:defRPr sz="1350"/>
            </a:lvl8pPr>
            <a:lvl9pPr marL="2438522" indent="0">
              <a:buNone/>
              <a:defRPr sz="135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40317" y="2057400"/>
            <a:ext cx="3931709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04815" indent="0">
              <a:buNone/>
              <a:defRPr sz="950"/>
            </a:lvl2pPr>
            <a:lvl3pPr marL="609630" indent="0">
              <a:buNone/>
              <a:defRPr sz="800"/>
            </a:lvl3pPr>
            <a:lvl4pPr marL="914446" indent="0">
              <a:buNone/>
              <a:defRPr sz="650"/>
            </a:lvl4pPr>
            <a:lvl5pPr marL="1219261" indent="0">
              <a:buNone/>
              <a:defRPr sz="650"/>
            </a:lvl5pPr>
            <a:lvl6pPr marL="1524075" indent="0">
              <a:buNone/>
              <a:defRPr sz="650"/>
            </a:lvl6pPr>
            <a:lvl7pPr marL="1828891" indent="0">
              <a:buNone/>
              <a:defRPr sz="650"/>
            </a:lvl7pPr>
            <a:lvl8pPr marL="2133707" indent="0">
              <a:buNone/>
              <a:defRPr sz="650"/>
            </a:lvl8pPr>
            <a:lvl9pPr marL="2438522" indent="0">
              <a:buNone/>
              <a:defRPr sz="6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3C7517-FEE2-264E-83AF-74A63EA3C42B}" type="datetimeFigureOut">
              <a:rPr lang="ru-RU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E5AE6B-3AE6-1442-86B1-5BD23AFBC06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507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1825625"/>
            <a:ext cx="10515600" cy="4351867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3C7517-FEE2-264E-83AF-74A63EA3C42B}" type="datetimeFigureOut">
              <a:rPr lang="ru-RU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E5AE6B-3AE6-1442-86B1-5BD23AFBC06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860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2367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85100" cy="5812367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3C7517-FEE2-264E-83AF-74A63EA3C42B}" type="datetimeFigureOut">
              <a:rPr lang="ru-RU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E5AE6B-3AE6-1442-86B1-5BD23AFBC06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10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3" y="1122361"/>
            <a:ext cx="9144001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3" y="3602039"/>
            <a:ext cx="9144001" cy="16557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628650" indent="-171450" algn="ctr">
              <a:buFontTx/>
              <a:defRPr sz="1800"/>
            </a:lvl2pPr>
            <a:lvl3pPr marL="1120138" indent="-205738" algn="ctr">
              <a:buFontTx/>
              <a:defRPr sz="1800"/>
            </a:lvl3pPr>
            <a:lvl4pPr marL="1600200" indent="-228600" algn="ctr">
              <a:buFontTx/>
              <a:defRPr sz="1800"/>
            </a:lvl4pPr>
            <a:lvl5pPr marL="2057400" indent="-228600" algn="ctr">
              <a:buFontTx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33803" y="6435959"/>
            <a:ext cx="220001" cy="2059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78253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35570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46" y="1709734"/>
            <a:ext cx="10515601" cy="2852736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46" y="4589464"/>
            <a:ext cx="10515601" cy="150018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98989"/>
                </a:solidFill>
              </a:defRPr>
            </a:lvl1pPr>
            <a:lvl2pPr marL="628650" indent="-171450">
              <a:buFontTx/>
              <a:defRPr sz="1800">
                <a:solidFill>
                  <a:srgbClr val="898989"/>
                </a:solidFill>
              </a:defRPr>
            </a:lvl2pPr>
            <a:lvl3pPr marL="1120138" indent="-205738">
              <a:buFontTx/>
              <a:defRPr sz="1800">
                <a:solidFill>
                  <a:srgbClr val="898989"/>
                </a:solidFill>
              </a:defRPr>
            </a:lvl3pPr>
            <a:lvl4pPr marL="1600200" indent="-228600">
              <a:buFontTx/>
              <a:defRPr sz="1800">
                <a:solidFill>
                  <a:srgbClr val="898989"/>
                </a:solidFill>
              </a:defRPr>
            </a:lvl4pPr>
            <a:lvl5pPr marL="2057400" indent="-228600">
              <a:buFontTx/>
              <a:defRPr sz="1800">
                <a:solidFill>
                  <a:srgbClr val="898989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33803" y="6435959"/>
            <a:ext cx="220001" cy="2059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95843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3" y="1825625"/>
            <a:ext cx="5181604" cy="435133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33803" y="6435959"/>
            <a:ext cx="220001" cy="2059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6186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4" y="365128"/>
            <a:ext cx="10515601" cy="1325562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4" y="1681159"/>
            <a:ext cx="5157783" cy="82391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628650" indent="-171450">
              <a:buFontTx/>
              <a:defRPr sz="1800" b="1"/>
            </a:lvl2pPr>
            <a:lvl3pPr marL="1120138" indent="-205738">
              <a:buFontTx/>
              <a:defRPr sz="1800" b="1"/>
            </a:lvl3pPr>
            <a:lvl4pPr marL="1600200" indent="-228600">
              <a:buFontTx/>
              <a:defRPr sz="1800" b="1"/>
            </a:lvl4pPr>
            <a:lvl5pPr marL="2057400" indent="-228600">
              <a:buFontTx/>
              <a:defRPr sz="18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 txBox="1">
            <a:spLocks noGrp="1"/>
          </p:cNvSpPr>
          <p:nvPr>
            <p:ph type="body" sz="quarter" idx="21"/>
          </p:nvPr>
        </p:nvSpPr>
        <p:spPr>
          <a:xfrm>
            <a:off x="6172200" y="1681159"/>
            <a:ext cx="5183186" cy="823912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33803" y="6435959"/>
            <a:ext cx="220001" cy="2059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0313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911444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33803" y="6435959"/>
            <a:ext cx="220001" cy="2059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34839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33803" y="6435959"/>
            <a:ext cx="220001" cy="2059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298227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4" y="987421"/>
            <a:ext cx="6172202" cy="48736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718457" indent="-261257">
              <a:defRPr sz="2400"/>
            </a:lvl2pPr>
            <a:lvl3pPr marL="1219200" indent="-304800">
              <a:defRPr sz="2400"/>
            </a:lvl3pPr>
            <a:lvl4pPr marL="1737360" indent="-365760">
              <a:defRPr sz="2400"/>
            </a:lvl4pPr>
            <a:lvl5pPr marL="2194560" indent="-365760"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 txBox="1">
            <a:spLocks noGrp="1"/>
          </p:cNvSpPr>
          <p:nvPr>
            <p:ph type="body" sz="quarter" idx="21"/>
          </p:nvPr>
        </p:nvSpPr>
        <p:spPr>
          <a:xfrm>
            <a:off x="839784" y="2057400"/>
            <a:ext cx="3932240" cy="381158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33803" y="6435959"/>
            <a:ext cx="220001" cy="2059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49939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4" y="987421"/>
            <a:ext cx="6172202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4" y="2057400"/>
            <a:ext cx="3932240" cy="381158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571500" indent="-114300">
              <a:buFontTx/>
              <a:defRPr sz="1200"/>
            </a:lvl2pPr>
            <a:lvl3pPr marL="1051560" indent="-137160">
              <a:buFontTx/>
              <a:defRPr sz="1200"/>
            </a:lvl3pPr>
            <a:lvl4pPr marL="1524000" indent="-152400">
              <a:buFontTx/>
              <a:defRPr sz="1200"/>
            </a:lvl4pPr>
            <a:lvl5pPr marL="1981200" indent="-152400">
              <a:buFontTx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33803" y="6435959"/>
            <a:ext cx="220001" cy="2059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9191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193751"/>
            <a:ext cx="12191999" cy="1325563"/>
          </a:xfrm>
        </p:spPr>
        <p:txBody>
          <a:bodyPr>
            <a:normAutofit/>
          </a:bodyPr>
          <a:lstStyle>
            <a:lvl1pPr algn="ctr">
              <a:defRPr sz="540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ru-RU" dirty="0"/>
              <a:t>Финальный слайд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3621938"/>
            <a:ext cx="4751985" cy="33607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43" y="-813377"/>
            <a:ext cx="3795857" cy="2684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614" y="-322543"/>
            <a:ext cx="3363809" cy="2379022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640578" y="420692"/>
            <a:ext cx="211468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18-20</a:t>
            </a:r>
          </a:p>
          <a:p>
            <a:r>
              <a:rPr lang="en-US" sz="2400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JUNE/</a:t>
            </a:r>
            <a:r>
              <a:rPr lang="ru-RU" sz="2400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ИЮНЯ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318" y="3621938"/>
            <a:ext cx="4661792" cy="32970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43" y="-92047"/>
            <a:ext cx="4101303" cy="290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7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89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567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50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50"/>
            </a:lvl4pPr>
            <a:lvl5pPr marL="1219261" indent="0" algn="ctr">
              <a:buNone/>
              <a:defRPr sz="1050"/>
            </a:lvl5pPr>
            <a:lvl6pPr marL="1524075" indent="0" algn="ctr">
              <a:buNone/>
              <a:defRPr sz="1050"/>
            </a:lvl6pPr>
            <a:lvl7pPr marL="1828891" indent="0" algn="ctr">
              <a:buNone/>
              <a:defRPr sz="1050"/>
            </a:lvl7pPr>
            <a:lvl8pPr marL="2133707" indent="0" algn="ctr">
              <a:buNone/>
              <a:defRPr sz="1050"/>
            </a:lvl8pPr>
            <a:lvl9pPr marL="2438522" indent="0" algn="ctr">
              <a:buNone/>
              <a:defRPr sz="105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3C7517-FEE2-264E-83AF-74A63EA3C42B}" type="datetimeFigureOut">
              <a:rPr lang="ru-RU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E5AE6B-3AE6-1442-86B1-5BD23AFBC06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0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4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10267"/>
            <a:ext cx="10515600" cy="2852209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992"/>
            <a:ext cx="10515600" cy="149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5240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3C7517-FEE2-264E-83AF-74A63EA3C42B}" type="datetimeFigureOut">
              <a:rPr lang="ru-RU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E5AE6B-3AE6-1442-86B1-5BD23AFBC06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93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207000" cy="4351867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46800" y="1825625"/>
            <a:ext cx="5207000" cy="4351867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3C7517-FEE2-264E-83AF-74A63EA3C42B}" type="datetimeFigureOut">
              <a:rPr lang="ru-RU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E5AE6B-3AE6-1442-86B1-5BD23AFBC06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39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40317" y="365126"/>
            <a:ext cx="10515600" cy="13260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40317" y="1681692"/>
            <a:ext cx="5157259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50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50" b="1"/>
            </a:lvl4pPr>
            <a:lvl5pPr marL="1219261" indent="0">
              <a:buNone/>
              <a:defRPr sz="1050" b="1"/>
            </a:lvl5pPr>
            <a:lvl6pPr marL="1524075" indent="0">
              <a:buNone/>
              <a:defRPr sz="1050" b="1"/>
            </a:lvl6pPr>
            <a:lvl7pPr marL="1828891" indent="0">
              <a:buNone/>
              <a:defRPr sz="1050" b="1"/>
            </a:lvl7pPr>
            <a:lvl8pPr marL="2133707" indent="0">
              <a:buNone/>
              <a:defRPr sz="1050" b="1"/>
            </a:lvl8pPr>
            <a:lvl9pPr marL="2438522" indent="0">
              <a:buNone/>
              <a:defRPr sz="105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40317" y="2505076"/>
            <a:ext cx="5157259" cy="3685117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692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50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50" b="1"/>
            </a:lvl4pPr>
            <a:lvl5pPr marL="1219261" indent="0">
              <a:buNone/>
              <a:defRPr sz="1050" b="1"/>
            </a:lvl5pPr>
            <a:lvl6pPr marL="1524075" indent="0">
              <a:buNone/>
              <a:defRPr sz="1050" b="1"/>
            </a:lvl6pPr>
            <a:lvl7pPr marL="1828891" indent="0">
              <a:buNone/>
              <a:defRPr sz="1050" b="1"/>
            </a:lvl7pPr>
            <a:lvl8pPr marL="2133707" indent="0">
              <a:buNone/>
              <a:defRPr sz="1050" b="1"/>
            </a:lvl8pPr>
            <a:lvl9pPr marL="2438522" indent="0">
              <a:buNone/>
              <a:defRPr sz="105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6"/>
            <a:ext cx="5183717" cy="3685117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3C7517-FEE2-264E-83AF-74A63EA3C42B}" type="datetimeFigureOut">
              <a:rPr lang="ru-RU"/>
              <a:t>17.06.2024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E5AE6B-3AE6-1442-86B1-5BD23AFBC06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50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3C7517-FEE2-264E-83AF-74A63EA3C42B}" type="datetimeFigureOut">
              <a:rPr lang="ru-RU"/>
              <a:t>17.06.2024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E5AE6B-3AE6-1442-86B1-5BD23AFBC06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33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6960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Название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833263"/>
            <a:ext cx="10515600" cy="277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Текст…</a:t>
            </a:r>
          </a:p>
          <a:p>
            <a:pPr lvl="0"/>
            <a:r>
              <a:rPr lang="ru-RU" dirty="0"/>
              <a:t>Текст…</a:t>
            </a:r>
          </a:p>
          <a:p>
            <a:pPr lvl="0"/>
            <a:r>
              <a:rPr lang="ru-RU" dirty="0"/>
              <a:t>Текст…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705" y="-383855"/>
            <a:ext cx="3363809" cy="2379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85" y="-769834"/>
            <a:ext cx="3795857" cy="268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2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ontserra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43" y="-92047"/>
            <a:ext cx="4101303" cy="29006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43" y="-813377"/>
            <a:ext cx="3795857" cy="26845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614" y="-322543"/>
            <a:ext cx="3363809" cy="2379022"/>
          </a:xfrm>
          <a:prstGeom prst="rect">
            <a:avLst/>
          </a:prstGeom>
        </p:spPr>
      </p:pic>
      <p:sp>
        <p:nvSpPr>
          <p:cNvPr id="17" name="Прямоугольник 16"/>
          <p:cNvSpPr/>
          <p:nvPr userDrawn="1"/>
        </p:nvSpPr>
        <p:spPr>
          <a:xfrm>
            <a:off x="1640578" y="420692"/>
            <a:ext cx="211468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18-20</a:t>
            </a:r>
          </a:p>
          <a:p>
            <a:r>
              <a:rPr lang="en-US" sz="2400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JUNE/</a:t>
            </a:r>
            <a:r>
              <a:rPr lang="ru-RU" sz="2400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ИЮНЯ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743" y="26478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Название раздела</a:t>
            </a: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31" b="42951"/>
          <a:stretch/>
        </p:blipFill>
        <p:spPr>
          <a:xfrm>
            <a:off x="-856344" y="3268472"/>
            <a:ext cx="9140371" cy="10419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49" y="2401086"/>
            <a:ext cx="6021674" cy="42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2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6E92A-BEE4-4893-8EC9-4E959FECDA0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328F8-14DF-48FC-A946-E7026E52D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51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79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09630">
        <a:lnSpc>
          <a:spcPct val="90000"/>
        </a:lnSpc>
        <a:spcBef>
          <a:spcPts val="0"/>
        </a:spcBef>
        <a:buNone/>
        <a:defRPr sz="29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>
        <a:lnSpc>
          <a:spcPct val="90000"/>
        </a:lnSpc>
        <a:spcBef>
          <a:spcPts val="667"/>
        </a:spcBef>
        <a:buFont typeface="Arial"/>
        <a:buChar char="•"/>
        <a:defRPr sz="185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>
        <a:lnSpc>
          <a:spcPct val="90000"/>
        </a:lnSpc>
        <a:spcBef>
          <a:spcPts val="333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762037" indent="-152408" algn="l" defTabSz="609630">
        <a:lnSpc>
          <a:spcPct val="90000"/>
        </a:lnSpc>
        <a:spcBef>
          <a:spcPts val="333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>
        <a:lnSpc>
          <a:spcPct val="90000"/>
        </a:lnSpc>
        <a:spcBef>
          <a:spcPts val="333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>
        <a:lnSpc>
          <a:spcPct val="90000"/>
        </a:lnSpc>
        <a:spcBef>
          <a:spcPts val="333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>
        <a:lnSpc>
          <a:spcPct val="90000"/>
        </a:lnSpc>
        <a:spcBef>
          <a:spcPts val="333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>
        <a:lnSpc>
          <a:spcPct val="90000"/>
        </a:lnSpc>
        <a:spcBef>
          <a:spcPts val="333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>
        <a:lnSpc>
          <a:spcPct val="90000"/>
        </a:lnSpc>
        <a:spcBef>
          <a:spcPts val="333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>
        <a:lnSpc>
          <a:spcPct val="90000"/>
        </a:lnSpc>
        <a:spcBef>
          <a:spcPts val="333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630"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>
        <a:defRPr sz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524075" algn="l" defTabSz="609630"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>
        <a:defRPr sz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3" y="365128"/>
            <a:ext cx="10515601" cy="132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3" y="1825625"/>
            <a:ext cx="10515601" cy="435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33803" y="6435959"/>
            <a:ext cx="220002" cy="20591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solidFill>
                  <a:srgbClr val="898989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12436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l@softlogicrus.r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6"/>
          <p:cNvSpPr txBox="1"/>
          <p:nvPr/>
        </p:nvSpPr>
        <p:spPr>
          <a:xfrm>
            <a:off x="8079323" y="4867682"/>
            <a:ext cx="3993725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 defTabSz="609630">
              <a:lnSpc>
                <a:spcPts val="2400"/>
              </a:lnSpc>
              <a:spcAft>
                <a:spcPts val="1200"/>
              </a:spcAft>
              <a:defRPr/>
            </a:pPr>
            <a:r>
              <a:rPr lang="ru-RU" sz="2800" b="1" kern="0" dirty="0">
                <a:solidFill>
                  <a:srgbClr val="FFFFFF"/>
                </a:solidFill>
                <a:latin typeface="Arial"/>
                <a:ea typeface="Lato"/>
                <a:cs typeface="Arial"/>
                <a:sym typeface="Helvetica"/>
              </a:rPr>
              <a:t>Андрей Лаптев</a:t>
            </a:r>
            <a:endParaRPr lang="ru-RU" sz="2400" kern="0" dirty="0">
              <a:solidFill>
                <a:srgbClr val="1D1E2C"/>
              </a:solidFill>
              <a:latin typeface="Calibri"/>
              <a:cs typeface="Arial"/>
              <a:sym typeface="Helvetica"/>
            </a:endParaRPr>
          </a:p>
          <a:p>
            <a:pPr algn="ctr" defTabSz="609630">
              <a:lnSpc>
                <a:spcPts val="2400"/>
              </a:lnSpc>
              <a:defRPr/>
            </a:pPr>
            <a:r>
              <a:rPr lang="ru-RU" sz="2400" b="1" kern="0" dirty="0">
                <a:solidFill>
                  <a:srgbClr val="FFFFFF"/>
                </a:solidFill>
                <a:latin typeface="Arial"/>
                <a:ea typeface="Lato"/>
                <a:cs typeface="Arial"/>
                <a:sym typeface="Helvetica"/>
              </a:rPr>
              <a:t>Директор по развитию </a:t>
            </a:r>
            <a:r>
              <a:rPr lang="en-US" sz="2400" b="1" kern="0" dirty="0" err="1">
                <a:solidFill>
                  <a:srgbClr val="FFFFFF"/>
                </a:solidFill>
                <a:latin typeface="Arial"/>
                <a:ea typeface="Lato"/>
                <a:cs typeface="Arial"/>
                <a:sym typeface="Helvetica"/>
              </a:rPr>
              <a:t>Softlogic</a:t>
            </a:r>
            <a:endParaRPr lang="ru-RU" sz="2400" b="1" kern="0" dirty="0">
              <a:solidFill>
                <a:srgbClr val="FFFFFF"/>
              </a:solidFill>
              <a:latin typeface="Arial"/>
              <a:ea typeface="Lato"/>
              <a:cs typeface="Arial"/>
              <a:sym typeface="Helvetica"/>
            </a:endParaRPr>
          </a:p>
        </p:txBody>
      </p:sp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xmlns="" id="{4948425D-9DC8-425A-AFE8-0F486AE2FE7D}"/>
              </a:ext>
            </a:extLst>
          </p:cNvPr>
          <p:cNvSpPr txBox="1"/>
          <p:nvPr/>
        </p:nvSpPr>
        <p:spPr>
          <a:xfrm>
            <a:off x="7129113" y="6039943"/>
            <a:ext cx="467415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algn="r" hangingPunct="0">
              <a:defRPr sz="2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sz="1600" kern="0" dirty="0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#</a:t>
            </a:r>
            <a:r>
              <a:rPr lang="ru-RU" sz="1600" kern="0" dirty="0" err="1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УмныйГород</a:t>
            </a:r>
            <a:endParaRPr lang="ru-RU" sz="1600" kern="0" dirty="0">
              <a:solidFill>
                <a:srgbClr val="FFFFFF"/>
              </a:solidFill>
              <a:latin typeface="DIN Pro Regular" panose="020B0504020101020102" pitchFamily="34" charset="0"/>
              <a:ea typeface="+mj-ea"/>
              <a:cs typeface="DIN Pro Regular" panose="020B0504020101020102" pitchFamily="34" charset="0"/>
              <a:sym typeface="Calibri"/>
            </a:endParaRPr>
          </a:p>
          <a:p>
            <a:pPr algn="r" hangingPunct="0">
              <a:defRPr sz="2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sz="1600" kern="0" dirty="0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#</a:t>
            </a:r>
            <a:r>
              <a:rPr lang="ru-RU" sz="1600" kern="0" dirty="0" err="1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ГородаМеняютсяДляНас</a:t>
            </a:r>
            <a:endParaRPr sz="1600" kern="0" dirty="0">
              <a:solidFill>
                <a:srgbClr val="FFFFFF"/>
              </a:solidFill>
              <a:latin typeface="DIN Pro Regular" panose="020B0504020101020102" pitchFamily="34" charset="0"/>
              <a:ea typeface="+mj-ea"/>
              <a:cs typeface="DIN Pro Regular" panose="020B0504020101020102" pitchFamily="34" charset="0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19D645-7323-4235-AF87-1F2B963D2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67" y="2309325"/>
            <a:ext cx="2661749" cy="18686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7FAC14-E46D-449B-B0E3-0DBABDB95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00" y="2305930"/>
            <a:ext cx="3973572" cy="19349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80DC361-6FB2-4200-8162-0170A052B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" y="253110"/>
            <a:ext cx="7620480" cy="8170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721C38E-6073-4D3B-82E0-547D85BBA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297" y="595396"/>
            <a:ext cx="3017576" cy="3997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3000" y="4834882"/>
            <a:ext cx="7116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2400" kern="0" dirty="0">
                <a:solidFill>
                  <a:srgbClr val="E5ECFF"/>
                </a:solidFill>
                <a:latin typeface="Arial" panose="020B0604020202020204" pitchFamily="34" charset="0"/>
                <a:ea typeface="Lato Black"/>
                <a:cs typeface="Arial" panose="020B0604020202020204" pitchFamily="34" charset="0"/>
                <a:sym typeface="Helvetica"/>
              </a:rPr>
              <a:t>Искусственный интеллект в городе: </a:t>
            </a:r>
            <a:r>
              <a:rPr lang="ru-RU" sz="2400" kern="0" dirty="0" smtClean="0">
                <a:solidFill>
                  <a:srgbClr val="E5ECFF"/>
                </a:solidFill>
                <a:latin typeface="Arial" panose="020B0604020202020204" pitchFamily="34" charset="0"/>
                <a:ea typeface="Lato Regular" panose="020F0502020204030203" pitchFamily="34" charset="0"/>
                <a:cs typeface="Arial" panose="020B0604020202020204" pitchFamily="34" charset="0"/>
                <a:sym typeface="Helvetica"/>
              </a:rPr>
              <a:t>опыт внедрения </a:t>
            </a:r>
            <a:r>
              <a:rPr lang="ru-RU" sz="2400" kern="0" dirty="0">
                <a:solidFill>
                  <a:srgbClr val="E5ECFF"/>
                </a:solidFill>
                <a:latin typeface="Arial" panose="020B0604020202020204" pitchFamily="34" charset="0"/>
                <a:ea typeface="Lato Regular" panose="020F0502020204030203" pitchFamily="34" charset="0"/>
                <a:cs typeface="Arial" panose="020B0604020202020204" pitchFamily="34" charset="0"/>
                <a:sym typeface="Helvetica"/>
              </a:rPr>
              <a:t>решений на базе ИИ </a:t>
            </a:r>
            <a:r>
              <a:rPr lang="ru-RU" sz="2400" kern="0" dirty="0" smtClean="0">
                <a:solidFill>
                  <a:srgbClr val="E5ECFF"/>
                </a:solidFill>
                <a:latin typeface="Arial" panose="020B0604020202020204" pitchFamily="34" charset="0"/>
                <a:ea typeface="Lato Regular" panose="020F0502020204030203" pitchFamily="34" charset="0"/>
                <a:cs typeface="Arial" panose="020B0604020202020204" pitchFamily="34" charset="0"/>
                <a:sym typeface="Helvetica"/>
              </a:rPr>
              <a:t>в </a:t>
            </a:r>
            <a:r>
              <a:rPr lang="ru-RU" sz="2400" kern="0" dirty="0">
                <a:solidFill>
                  <a:srgbClr val="E5ECFF"/>
                </a:solidFill>
                <a:latin typeface="Arial" panose="020B0604020202020204" pitchFamily="34" charset="0"/>
                <a:ea typeface="Lato Regular" panose="020F0502020204030203" pitchFamily="34" charset="0"/>
                <a:cs typeface="Arial" panose="020B0604020202020204" pitchFamily="34" charset="0"/>
                <a:sym typeface="Helvetica"/>
              </a:rPr>
              <a:t>регионах, основные сложности </a:t>
            </a:r>
            <a:r>
              <a:rPr lang="ru-RU" sz="2400" kern="0" dirty="0" smtClean="0">
                <a:solidFill>
                  <a:srgbClr val="E5ECFF"/>
                </a:solidFill>
                <a:latin typeface="Arial" panose="020B0604020202020204" pitchFamily="34" charset="0"/>
                <a:ea typeface="Lato Regular" panose="020F0502020204030203" pitchFamily="34" charset="0"/>
                <a:cs typeface="Arial" panose="020B0604020202020204" pitchFamily="34" charset="0"/>
                <a:sym typeface="Helvetica"/>
              </a:rPr>
              <a:t>и </a:t>
            </a:r>
            <a:r>
              <a:rPr lang="ru-RU" sz="2400" kern="0" dirty="0">
                <a:solidFill>
                  <a:srgbClr val="E5ECFF"/>
                </a:solidFill>
                <a:latin typeface="Arial" panose="020B0604020202020204" pitchFamily="34" charset="0"/>
                <a:ea typeface="Lato Regular" panose="020F0502020204030203" pitchFamily="34" charset="0"/>
                <a:cs typeface="Arial" panose="020B0604020202020204" pitchFamily="34" charset="0"/>
                <a:sym typeface="Helvetica"/>
              </a:rPr>
              <a:t>достигнутый эффект</a:t>
            </a:r>
            <a:endParaRPr lang="ru-RU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hangingPunct="0"/>
            <a:endParaRPr lang="ru-RU" sz="2400" b="1" kern="0" dirty="0">
              <a:solidFill>
                <a:srgbClr val="000000"/>
              </a:solidFill>
              <a:sym typeface="Helvetic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177" y="2038633"/>
            <a:ext cx="2213406" cy="22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7520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>
            <a:extLst>
              <a:ext uri="{FF2B5EF4-FFF2-40B4-BE49-F238E27FC236}">
                <a16:creationId xmlns:a16="http://schemas.microsoft.com/office/drawing/2014/main" xmlns="" id="{88A9BCF1-A197-AFA5-8B09-BD39B447839F}"/>
              </a:ext>
            </a:extLst>
          </p:cNvPr>
          <p:cNvSpPr txBox="1"/>
          <p:nvPr/>
        </p:nvSpPr>
        <p:spPr bwMode="auto">
          <a:xfrm>
            <a:off x="1748008" y="411355"/>
            <a:ext cx="4347992" cy="715666"/>
          </a:xfrm>
          <a:prstGeom prst="rect">
            <a:avLst/>
          </a:prstGeom>
        </p:spPr>
        <p:txBody>
          <a:bodyPr vert="horz" wrap="square" lIns="0" tIns="50377" rIns="0" bIns="0" rtlCol="0">
            <a:spAutoFit/>
          </a:bodyPr>
          <a:lstStyle>
            <a:defPPr>
              <a:defRPr lang="ru-RU"/>
            </a:defPPr>
            <a:lvl1pPr marL="8467" marR="0" lvl="0" indent="0" fontAlgn="auto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43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8467" marR="0" lvl="0" indent="0" algn="l" defTabSz="609630" eaLnBrk="1" fontAlgn="auto" latinLnBrk="0" hangingPunct="1">
              <a:lnSpc>
                <a:spcPct val="9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27" normalizeH="0" baseline="0" noProof="0" dirty="0">
                <a:ln>
                  <a:noFill/>
                </a:ln>
                <a:solidFill>
                  <a:srgbClr val="34364D"/>
                </a:solidFill>
                <a:effectLst/>
                <a:uLnTx/>
                <a:uFillTx/>
                <a:latin typeface="Arial"/>
                <a:cs typeface="Arial"/>
              </a:rPr>
              <a:t>ОСНОВНЫЕ ВОЗРАЖЕНИЯ ПРИ ВНЕДРЕНИИ ИИ</a:t>
            </a:r>
            <a:endParaRPr kumimoji="0" lang="ru-RU" sz="2400" b="0" i="0" u="none" strike="noStrike" kern="0" cap="none" spc="-23" normalizeH="0" baseline="0" noProof="0" dirty="0">
              <a:ln>
                <a:noFill/>
              </a:ln>
              <a:solidFill>
                <a:srgbClr val="34364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E72B77D2-1572-779A-F292-DBBC0FB660AE}"/>
              </a:ext>
            </a:extLst>
          </p:cNvPr>
          <p:cNvSpPr/>
          <p:nvPr/>
        </p:nvSpPr>
        <p:spPr bwMode="auto">
          <a:xfrm>
            <a:off x="0" y="1703091"/>
            <a:ext cx="4324350" cy="112640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/>
              </a:gs>
              <a:gs pos="71000">
                <a:schemeClr val="accent1"/>
              </a:gs>
            </a:gsLst>
            <a:lin ang="0" scaled="1"/>
          </a:gradFill>
          <a:ln>
            <a:noFill/>
          </a:ln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6EFB93-B8BF-E9DD-BB97-E914D05DB472}"/>
              </a:ext>
            </a:extLst>
          </p:cNvPr>
          <p:cNvSpPr txBox="1"/>
          <p:nvPr/>
        </p:nvSpPr>
        <p:spPr bwMode="auto">
          <a:xfrm>
            <a:off x="248589" y="1789304"/>
            <a:ext cx="120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01.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80FE1E-15B3-B4E1-FFA6-8681993CB2CD}"/>
              </a:ext>
            </a:extLst>
          </p:cNvPr>
          <p:cNvSpPr txBox="1"/>
          <p:nvPr/>
        </p:nvSpPr>
        <p:spPr bwMode="auto">
          <a:xfrm>
            <a:off x="1458561" y="1810065"/>
            <a:ext cx="300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Нет финансирования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6CC1E6-BA76-78B9-357C-6F66BDA90838}"/>
              </a:ext>
            </a:extLst>
          </p:cNvPr>
          <p:cNvSpPr txBox="1"/>
          <p:nvPr/>
        </p:nvSpPr>
        <p:spPr bwMode="auto">
          <a:xfrm>
            <a:off x="1090979" y="3233678"/>
            <a:ext cx="6096000" cy="2943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Чтобы внедрить систему с ИИ необходимо выделить на это бюджет, а для этого чаще всего необходимо защитить внедряемый проект и доказать его эффективности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Не учитывается тот факт, что системы с ИИ могут пополнять бюджет, например за счет штрафных санкций за выявленные и не устранённые нарушения в сфере благоустройства территорий</a:t>
            </a: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D6C7AB-4BB1-E507-B0B5-972474398880}"/>
              </a:ext>
            </a:extLst>
          </p:cNvPr>
          <p:cNvSpPr txBox="1"/>
          <p:nvPr/>
        </p:nvSpPr>
        <p:spPr bwMode="auto">
          <a:xfrm>
            <a:off x="8029369" y="3233678"/>
            <a:ext cx="3541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Запуск бесплатного пилотного проекта с целью оценки работы системы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Стрелка вправо 9">
            <a:extLst>
              <a:ext uri="{FF2B5EF4-FFF2-40B4-BE49-F238E27FC236}">
                <a16:creationId xmlns:a16="http://schemas.microsoft.com/office/drawing/2014/main" xmlns="" id="{FD0F8F27-035C-9D38-690B-D3C60DBED42F}"/>
              </a:ext>
            </a:extLst>
          </p:cNvPr>
          <p:cNvSpPr/>
          <p:nvPr/>
        </p:nvSpPr>
        <p:spPr bwMode="auto">
          <a:xfrm>
            <a:off x="7071360" y="3520083"/>
            <a:ext cx="767079" cy="35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/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CF4877-F396-7FB6-8C40-9B14A953513D}"/>
              </a:ext>
            </a:extLst>
          </p:cNvPr>
          <p:cNvSpPr txBox="1"/>
          <p:nvPr/>
        </p:nvSpPr>
        <p:spPr bwMode="auto">
          <a:xfrm>
            <a:off x="8029369" y="4958807"/>
            <a:ext cx="3541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Разработка </a:t>
            </a: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законодательной базы</a:t>
            </a: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для выставления штрафных санкций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Стрелка вправо 11">
            <a:extLst>
              <a:ext uri="{FF2B5EF4-FFF2-40B4-BE49-F238E27FC236}">
                <a16:creationId xmlns:a16="http://schemas.microsoft.com/office/drawing/2014/main" xmlns="" id="{CFED4CD6-0D7C-A166-868E-E9C4B2EC9EDD}"/>
              </a:ext>
            </a:extLst>
          </p:cNvPr>
          <p:cNvSpPr/>
          <p:nvPr/>
        </p:nvSpPr>
        <p:spPr bwMode="auto">
          <a:xfrm>
            <a:off x="7071360" y="5245212"/>
            <a:ext cx="767079" cy="35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/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CE538E0-B0EA-D250-3AA2-B356776AA1A4}"/>
              </a:ext>
            </a:extLst>
          </p:cNvPr>
          <p:cNvSpPr txBox="1"/>
          <p:nvPr/>
        </p:nvSpPr>
        <p:spPr bwMode="auto">
          <a:xfrm>
            <a:off x="8029369" y="2574465"/>
            <a:ext cx="3541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Как решается?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09F380-0F80-1848-FEBD-2D9ACE6F1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48204" y="6416298"/>
            <a:ext cx="1757833" cy="2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59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>
            <a:extLst>
              <a:ext uri="{FF2B5EF4-FFF2-40B4-BE49-F238E27FC236}">
                <a16:creationId xmlns:a16="http://schemas.microsoft.com/office/drawing/2014/main" xmlns="" id="{88A9BCF1-A197-AFA5-8B09-BD39B447839F}"/>
              </a:ext>
            </a:extLst>
          </p:cNvPr>
          <p:cNvSpPr txBox="1"/>
          <p:nvPr/>
        </p:nvSpPr>
        <p:spPr bwMode="auto">
          <a:xfrm>
            <a:off x="1748008" y="411355"/>
            <a:ext cx="4347992" cy="715666"/>
          </a:xfrm>
          <a:prstGeom prst="rect">
            <a:avLst/>
          </a:prstGeom>
        </p:spPr>
        <p:txBody>
          <a:bodyPr vert="horz" wrap="square" lIns="0" tIns="50377" rIns="0" bIns="0" rtlCol="0">
            <a:spAutoFit/>
          </a:bodyPr>
          <a:lstStyle>
            <a:defPPr>
              <a:defRPr lang="ru-RU"/>
            </a:defPPr>
            <a:lvl1pPr marL="8467" marR="0" lvl="0" indent="0" fontAlgn="auto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43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8467" marR="0" lvl="0" indent="0" algn="l" defTabSz="609630" eaLnBrk="1" fontAlgn="auto" latinLnBrk="0" hangingPunct="1">
              <a:lnSpc>
                <a:spcPct val="9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27" normalizeH="0" baseline="0" noProof="0" dirty="0">
                <a:ln>
                  <a:noFill/>
                </a:ln>
                <a:solidFill>
                  <a:srgbClr val="34364D"/>
                </a:solidFill>
                <a:effectLst/>
                <a:uLnTx/>
                <a:uFillTx/>
                <a:latin typeface="Arial"/>
                <a:cs typeface="Arial"/>
              </a:rPr>
              <a:t>ОСНОВНЫЕ ВОЗРАЖЕНИЯ ПРИ ВНЕДРЕНИИ ИИ</a:t>
            </a:r>
            <a:endParaRPr kumimoji="0" lang="ru-RU" sz="2400" b="0" i="0" u="none" strike="noStrike" kern="0" cap="none" spc="-23" normalizeH="0" baseline="0" noProof="0" dirty="0">
              <a:ln>
                <a:noFill/>
              </a:ln>
              <a:solidFill>
                <a:srgbClr val="34364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DA3E4122-9592-6410-4411-0831294645F0}"/>
              </a:ext>
            </a:extLst>
          </p:cNvPr>
          <p:cNvSpPr/>
          <p:nvPr/>
        </p:nvSpPr>
        <p:spPr bwMode="auto">
          <a:xfrm>
            <a:off x="0" y="1703091"/>
            <a:ext cx="4324350" cy="112640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/>
              </a:gs>
              <a:gs pos="71000">
                <a:schemeClr val="accent1"/>
              </a:gs>
            </a:gsLst>
            <a:lin ang="0" scaled="1"/>
          </a:gradFill>
          <a:ln>
            <a:noFill/>
          </a:ln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AEC4F1-8DE9-2A27-3605-CC1EA4EC1B27}"/>
              </a:ext>
            </a:extLst>
          </p:cNvPr>
          <p:cNvSpPr txBox="1"/>
          <p:nvPr/>
        </p:nvSpPr>
        <p:spPr bwMode="auto">
          <a:xfrm>
            <a:off x="248589" y="1789304"/>
            <a:ext cx="120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0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r>
              <a:rPr kumimoji="0" lang="ru-RU" sz="5400" b="1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71CB86-95BD-FF16-41CA-E60C92D742E0}"/>
              </a:ext>
            </a:extLst>
          </p:cNvPr>
          <p:cNvSpPr txBox="1"/>
          <p:nvPr/>
        </p:nvSpPr>
        <p:spPr bwMode="auto">
          <a:xfrm>
            <a:off x="1458561" y="1810065"/>
            <a:ext cx="300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Нет нормативно-правовой базы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9254AE-2B8F-BF38-761E-B614506FA9BC}"/>
              </a:ext>
            </a:extLst>
          </p:cNvPr>
          <p:cNvSpPr txBox="1"/>
          <p:nvPr/>
        </p:nvSpPr>
        <p:spPr bwMode="auto">
          <a:xfrm>
            <a:off x="1090979" y="3233678"/>
            <a:ext cx="5005021" cy="296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cs typeface="Arial"/>
              </a:rPr>
              <a:t>В некоторых городах России встречаются случаи отсутствия нормативной правовой базы и нормативных документов, либо же требуется существенные изменения в имеющуюся базу, на основании которой можно вынести предписание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cs typeface="Arial"/>
              </a:rPr>
              <a:t>Как правило такие изменения вносятся на уровне правительства того или иного региона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0" name="Стрелка вправо 19">
            <a:extLst>
              <a:ext uri="{FF2B5EF4-FFF2-40B4-BE49-F238E27FC236}">
                <a16:creationId xmlns:a16="http://schemas.microsoft.com/office/drawing/2014/main" xmlns="" id="{97BA9920-E872-EFB2-17E5-AB13E7CD94C9}"/>
              </a:ext>
            </a:extLst>
          </p:cNvPr>
          <p:cNvSpPr/>
          <p:nvPr/>
        </p:nvSpPr>
        <p:spPr bwMode="auto">
          <a:xfrm>
            <a:off x="6481148" y="3538586"/>
            <a:ext cx="767079" cy="35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/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CA8EA0F-2292-1FD2-9FCA-D49DF432747E}"/>
              </a:ext>
            </a:extLst>
          </p:cNvPr>
          <p:cNvSpPr txBox="1"/>
          <p:nvPr/>
        </p:nvSpPr>
        <p:spPr bwMode="auto">
          <a:xfrm>
            <a:off x="7314324" y="2414789"/>
            <a:ext cx="4459221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«Кодекс Московской области об административных правонарушениях» от 04.05.2016 № 37/2016-ОЗ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0" cap="none" spc="0" normalizeH="0" baseline="0" noProof="0" dirty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Московская область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sng" strike="noStrike" kern="0" cap="none" spc="0" normalizeH="0" baseline="0" noProof="0" dirty="0">
              <a:ln>
                <a:noFill/>
              </a:ln>
              <a:solidFill>
                <a:srgbClr val="5E88D8">
                  <a:lumMod val="75000"/>
                </a:srgbClr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Решение Совета городского округа город Уфа Республики Башкортостан Об утверждении Правил благоустройства территории городского округа город Уфа Республики Башкортостан от 23.06.2020 № 62/4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0" cap="none" spc="0" normalizeH="0" baseline="0" noProof="0" dirty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Уфа</a:t>
            </a:r>
            <a:endParaRPr kumimoji="0" lang="ru-RU" sz="1800" b="0" i="1" u="none" strike="noStrike" kern="0" cap="none" spc="0" normalizeH="0" baseline="0" noProof="0" dirty="0">
              <a:ln>
                <a:noFill/>
              </a:ln>
              <a:solidFill>
                <a:srgbClr val="5E88D8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A10B73-7266-F6FC-D013-2896318FB738}"/>
              </a:ext>
            </a:extLst>
          </p:cNvPr>
          <p:cNvSpPr txBox="1"/>
          <p:nvPr/>
        </p:nvSpPr>
        <p:spPr bwMode="auto">
          <a:xfrm>
            <a:off x="7314325" y="1953555"/>
            <a:ext cx="3541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Примеры</a:t>
            </a: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5E88D8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29892DF-49A6-A0F3-36C2-67F88216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005178" y="3450802"/>
            <a:ext cx="359351" cy="35935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AD75889-751C-AAC8-0064-0394F857D4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0807006" y="6111191"/>
            <a:ext cx="359351" cy="35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9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>
            <a:extLst>
              <a:ext uri="{FF2B5EF4-FFF2-40B4-BE49-F238E27FC236}">
                <a16:creationId xmlns:a16="http://schemas.microsoft.com/office/drawing/2014/main" xmlns="" id="{88A9BCF1-A197-AFA5-8B09-BD39B447839F}"/>
              </a:ext>
            </a:extLst>
          </p:cNvPr>
          <p:cNvSpPr txBox="1"/>
          <p:nvPr/>
        </p:nvSpPr>
        <p:spPr bwMode="auto">
          <a:xfrm>
            <a:off x="1748008" y="411355"/>
            <a:ext cx="4347992" cy="715666"/>
          </a:xfrm>
          <a:prstGeom prst="rect">
            <a:avLst/>
          </a:prstGeom>
        </p:spPr>
        <p:txBody>
          <a:bodyPr vert="horz" wrap="square" lIns="0" tIns="50377" rIns="0" bIns="0" rtlCol="0">
            <a:spAutoFit/>
          </a:bodyPr>
          <a:lstStyle>
            <a:defPPr>
              <a:defRPr lang="ru-RU"/>
            </a:defPPr>
            <a:lvl1pPr marL="8467" marR="0" lvl="0" indent="0" fontAlgn="auto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43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8467" marR="0" lvl="0" indent="0" algn="l" defTabSz="609630" eaLnBrk="1" fontAlgn="auto" latinLnBrk="0" hangingPunct="1">
              <a:lnSpc>
                <a:spcPct val="9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27" normalizeH="0" baseline="0" noProof="0" dirty="0">
                <a:ln>
                  <a:noFill/>
                </a:ln>
                <a:solidFill>
                  <a:srgbClr val="34364D"/>
                </a:solidFill>
                <a:effectLst/>
                <a:uLnTx/>
                <a:uFillTx/>
                <a:latin typeface="Arial"/>
                <a:cs typeface="Arial"/>
              </a:rPr>
              <a:t>ОСНОВНЫЕ ВОЗРАЖЕНИЯ ПРИ ВНЕДРЕНИИ ИИ</a:t>
            </a:r>
            <a:endParaRPr kumimoji="0" lang="ru-RU" sz="2400" b="0" i="0" u="none" strike="noStrike" kern="0" cap="none" spc="-23" normalizeH="0" baseline="0" noProof="0" dirty="0">
              <a:ln>
                <a:noFill/>
              </a:ln>
              <a:solidFill>
                <a:srgbClr val="34364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829D3AC-8E69-4C4A-95AA-E89EFAA61B99}"/>
              </a:ext>
            </a:extLst>
          </p:cNvPr>
          <p:cNvSpPr/>
          <p:nvPr/>
        </p:nvSpPr>
        <p:spPr bwMode="auto">
          <a:xfrm>
            <a:off x="0" y="1594603"/>
            <a:ext cx="4459222" cy="112640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/>
              </a:gs>
              <a:gs pos="71000">
                <a:schemeClr val="accent1"/>
              </a:gs>
            </a:gsLst>
            <a:lin ang="0" scaled="1"/>
          </a:gradFill>
          <a:ln>
            <a:noFill/>
          </a:ln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44567-3EC4-D45F-4359-04B879CDAD73}"/>
              </a:ext>
            </a:extLst>
          </p:cNvPr>
          <p:cNvSpPr txBox="1"/>
          <p:nvPr/>
        </p:nvSpPr>
        <p:spPr bwMode="auto">
          <a:xfrm>
            <a:off x="248589" y="1680816"/>
            <a:ext cx="120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0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3</a:t>
            </a:r>
            <a:r>
              <a:rPr kumimoji="0" lang="ru-RU" sz="5400" b="1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CDD9A3-86B1-9E4A-AC08-EE3FD07F61DC}"/>
              </a:ext>
            </a:extLst>
          </p:cNvPr>
          <p:cNvSpPr txBox="1"/>
          <p:nvPr/>
        </p:nvSpPr>
        <p:spPr bwMode="auto">
          <a:xfrm>
            <a:off x="1458561" y="1701577"/>
            <a:ext cx="300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Нет ответственных служб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D3D00-67E7-8BDC-D2CB-7F91B032D443}"/>
              </a:ext>
            </a:extLst>
          </p:cNvPr>
          <p:cNvSpPr txBox="1"/>
          <p:nvPr/>
        </p:nvSpPr>
        <p:spPr bwMode="auto">
          <a:xfrm>
            <a:off x="853575" y="3901087"/>
            <a:ext cx="5005021" cy="95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cs typeface="Arial"/>
              </a:rPr>
              <a:t>Отсутствие служб муниципального, регионального или федерального контроля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Стрелка вправо 7">
            <a:extLst>
              <a:ext uri="{FF2B5EF4-FFF2-40B4-BE49-F238E27FC236}">
                <a16:creationId xmlns:a16="http://schemas.microsoft.com/office/drawing/2014/main" xmlns="" id="{DF053DFE-C46B-CCE8-AC15-D1140E21E162}"/>
              </a:ext>
            </a:extLst>
          </p:cNvPr>
          <p:cNvSpPr/>
          <p:nvPr/>
        </p:nvSpPr>
        <p:spPr bwMode="auto">
          <a:xfrm>
            <a:off x="5475056" y="4103313"/>
            <a:ext cx="767079" cy="35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/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4E5E83-C20D-9C45-9B1E-A8866EF2549F}"/>
              </a:ext>
            </a:extLst>
          </p:cNvPr>
          <p:cNvSpPr txBox="1"/>
          <p:nvPr/>
        </p:nvSpPr>
        <p:spPr bwMode="auto">
          <a:xfrm>
            <a:off x="6741462" y="2306301"/>
            <a:ext cx="5005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Главное управление регионального государственного жилищного надзора и содержания территорий Московской области (ГУСТ МО)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809493-4A1C-ED7C-789A-D9B825C08642}"/>
              </a:ext>
            </a:extLst>
          </p:cNvPr>
          <p:cNvSpPr txBox="1"/>
          <p:nvPr/>
        </p:nvSpPr>
        <p:spPr bwMode="auto">
          <a:xfrm>
            <a:off x="7732779" y="1845067"/>
            <a:ext cx="3541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Примеры</a:t>
            </a: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5E88D8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08A85C-A839-492E-5330-27276923C8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959323" y="3371661"/>
            <a:ext cx="359351" cy="359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3E3B6E-DA54-9429-40DF-0D406F5A638A}"/>
              </a:ext>
            </a:extLst>
          </p:cNvPr>
          <p:cNvSpPr txBox="1"/>
          <p:nvPr/>
        </p:nvSpPr>
        <p:spPr bwMode="auto">
          <a:xfrm>
            <a:off x="9062799" y="3385721"/>
            <a:ext cx="2662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0" cap="none" spc="0" normalizeH="0" baseline="0" noProof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Московская область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249C1D-64C6-AC62-1D38-D5A7EC43532F}"/>
              </a:ext>
            </a:extLst>
          </p:cNvPr>
          <p:cNvSpPr txBox="1"/>
          <p:nvPr/>
        </p:nvSpPr>
        <p:spPr bwMode="auto">
          <a:xfrm>
            <a:off x="6712423" y="4103313"/>
            <a:ext cx="5063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Государственная административно-техническая инспекция (ГАТИ) 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FFDE560-FE5F-4B46-07ED-B5D265570F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043098" y="4840758"/>
            <a:ext cx="359351" cy="359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2953C5-1E43-5402-CFCC-830AD47431C3}"/>
              </a:ext>
            </a:extLst>
          </p:cNvPr>
          <p:cNvSpPr txBox="1"/>
          <p:nvPr/>
        </p:nvSpPr>
        <p:spPr bwMode="auto">
          <a:xfrm>
            <a:off x="9402449" y="4860965"/>
            <a:ext cx="2219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0" cap="none" spc="0" normalizeH="0" baseline="0" noProof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Санкт-Петербург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5D85B04-9BEE-22FA-68F3-8EF710D5E2AD}"/>
              </a:ext>
            </a:extLst>
          </p:cNvPr>
          <p:cNvSpPr txBox="1"/>
          <p:nvPr/>
        </p:nvSpPr>
        <p:spPr bwMode="auto">
          <a:xfrm>
            <a:off x="6712423" y="5437503"/>
            <a:ext cx="4980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Управление коммунального хозяйства и благоустройства Администрации городского округа г. Уфа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8C8ACFC-C92A-5DB6-0526-185B7BAE30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0684728" y="6170578"/>
            <a:ext cx="359351" cy="35935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A5BE757-D09B-1B21-2714-D90F67A33444}"/>
              </a:ext>
            </a:extLst>
          </p:cNvPr>
          <p:cNvSpPr txBox="1"/>
          <p:nvPr/>
        </p:nvSpPr>
        <p:spPr bwMode="auto">
          <a:xfrm>
            <a:off x="10934699" y="6170578"/>
            <a:ext cx="687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0" cap="none" spc="0" normalizeH="0" baseline="0" noProof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Уфа</a:t>
            </a:r>
          </a:p>
        </p:txBody>
      </p:sp>
    </p:spTree>
    <p:extLst>
      <p:ext uri="{BB962C8B-B14F-4D97-AF65-F5344CB8AC3E}">
        <p14:creationId xmlns:p14="http://schemas.microsoft.com/office/powerpoint/2010/main" val="1321500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>
            <a:extLst>
              <a:ext uri="{FF2B5EF4-FFF2-40B4-BE49-F238E27FC236}">
                <a16:creationId xmlns:a16="http://schemas.microsoft.com/office/drawing/2014/main" xmlns="" id="{88A9BCF1-A197-AFA5-8B09-BD39B447839F}"/>
              </a:ext>
            </a:extLst>
          </p:cNvPr>
          <p:cNvSpPr txBox="1"/>
          <p:nvPr/>
        </p:nvSpPr>
        <p:spPr bwMode="auto">
          <a:xfrm>
            <a:off x="1748008" y="411355"/>
            <a:ext cx="4347992" cy="715666"/>
          </a:xfrm>
          <a:prstGeom prst="rect">
            <a:avLst/>
          </a:prstGeom>
        </p:spPr>
        <p:txBody>
          <a:bodyPr vert="horz" wrap="square" lIns="0" tIns="50377" rIns="0" bIns="0" rtlCol="0">
            <a:spAutoFit/>
          </a:bodyPr>
          <a:lstStyle>
            <a:defPPr>
              <a:defRPr lang="ru-RU"/>
            </a:defPPr>
            <a:lvl1pPr marL="8467" marR="0" lvl="0" indent="0" fontAlgn="auto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43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8467" marR="0" lvl="0" indent="0" algn="l" defTabSz="609630" eaLnBrk="1" fontAlgn="auto" latinLnBrk="0" hangingPunct="1">
              <a:lnSpc>
                <a:spcPct val="9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27" normalizeH="0" baseline="0" noProof="0" dirty="0">
                <a:ln>
                  <a:noFill/>
                </a:ln>
                <a:solidFill>
                  <a:srgbClr val="34364D"/>
                </a:solidFill>
                <a:effectLst/>
                <a:uLnTx/>
                <a:uFillTx/>
                <a:latin typeface="Arial"/>
                <a:cs typeface="Arial"/>
              </a:rPr>
              <a:t>ОСНОВНЫЕ ВОЗРАЖЕНИЯ ПРИ ВНЕДРЕНИИ ИИ</a:t>
            </a:r>
            <a:endParaRPr kumimoji="0" lang="ru-RU" sz="2400" b="0" i="0" u="none" strike="noStrike" kern="0" cap="none" spc="-23" normalizeH="0" baseline="0" noProof="0" dirty="0">
              <a:ln>
                <a:noFill/>
              </a:ln>
              <a:solidFill>
                <a:srgbClr val="34364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08A6B333-F16B-C3DC-D939-948A12C46521}"/>
              </a:ext>
            </a:extLst>
          </p:cNvPr>
          <p:cNvSpPr/>
          <p:nvPr/>
        </p:nvSpPr>
        <p:spPr bwMode="auto">
          <a:xfrm>
            <a:off x="0" y="1594603"/>
            <a:ext cx="4459222" cy="112640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/>
              </a:gs>
              <a:gs pos="71000">
                <a:schemeClr val="accent1"/>
              </a:gs>
            </a:gsLst>
            <a:lin ang="0" scaled="1"/>
          </a:gradFill>
          <a:ln>
            <a:noFill/>
          </a:ln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E7B8433-7AF9-FABA-F975-0C7CF0BE1B4A}"/>
              </a:ext>
            </a:extLst>
          </p:cNvPr>
          <p:cNvSpPr txBox="1"/>
          <p:nvPr/>
        </p:nvSpPr>
        <p:spPr bwMode="auto">
          <a:xfrm>
            <a:off x="248589" y="1680816"/>
            <a:ext cx="120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04.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DF8420F-3C0D-BC8C-C122-247DEEFD7C07}"/>
              </a:ext>
            </a:extLst>
          </p:cNvPr>
          <p:cNvSpPr txBox="1"/>
          <p:nvPr/>
        </p:nvSpPr>
        <p:spPr bwMode="auto">
          <a:xfrm>
            <a:off x="1458561" y="1701577"/>
            <a:ext cx="300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Неспособность применения ИИ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8BB7FC-F378-12CC-D985-4B7CE3CD8B42}"/>
              </a:ext>
            </a:extLst>
          </p:cNvPr>
          <p:cNvSpPr txBox="1"/>
          <p:nvPr/>
        </p:nvSpPr>
        <p:spPr bwMode="auto">
          <a:xfrm>
            <a:off x="792114" y="2942794"/>
            <a:ext cx="4650886" cy="201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cs typeface="Arial"/>
              </a:rPr>
              <a:t>В небольших муниципалитетах задачи проще выполнить вручную, с помощью нескольких человек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</a:rPr>
              <a:t>«У нас уже есть система сбора заявок»</a:t>
            </a: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Стрелка вправо 19">
            <a:extLst>
              <a:ext uri="{FF2B5EF4-FFF2-40B4-BE49-F238E27FC236}">
                <a16:creationId xmlns:a16="http://schemas.microsoft.com/office/drawing/2014/main" xmlns="" id="{8FBDE5CC-18FC-64D5-14FB-E549C8050326}"/>
              </a:ext>
            </a:extLst>
          </p:cNvPr>
          <p:cNvSpPr/>
          <p:nvPr/>
        </p:nvSpPr>
        <p:spPr bwMode="auto">
          <a:xfrm>
            <a:off x="5758839" y="4060211"/>
            <a:ext cx="3387587" cy="3593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/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pic>
        <p:nvPicPr>
          <p:cNvPr id="21" name="Picture 2" descr="Книга жалоб и предложений - купить в интернет-магазине CentrMag по лучшим  ценам! (00-01036970)">
            <a:extLst>
              <a:ext uri="{FF2B5EF4-FFF2-40B4-BE49-F238E27FC236}">
                <a16:creationId xmlns:a16="http://schemas.microsoft.com/office/drawing/2014/main" xmlns="" id="{282F50F7-CB04-97B2-310A-0EFB8D1A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30742"/>
          <a:stretch/>
        </p:blipFill>
        <p:spPr bwMode="auto">
          <a:xfrm>
            <a:off x="9375935" y="1885959"/>
            <a:ext cx="2816065" cy="4353284"/>
          </a:xfrm>
          <a:prstGeom prst="rect">
            <a:avLst/>
          </a:prstGeom>
          <a:noFill/>
        </p:spPr>
      </p:pic>
      <p:pic>
        <p:nvPicPr>
          <p:cNvPr id="22" name="Picture 4" descr="Активный Гражданин - проект для тех, кому важно, что происходит в Москве">
            <a:extLst>
              <a:ext uri="{FF2B5EF4-FFF2-40B4-BE49-F238E27FC236}">
                <a16:creationId xmlns:a16="http://schemas.microsoft.com/office/drawing/2014/main" xmlns="" id="{5EEA04A5-D06B-090F-E1C6-AB37FC96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967796" y="2681460"/>
            <a:ext cx="1361465" cy="1361465"/>
          </a:xfrm>
          <a:prstGeom prst="rect">
            <a:avLst/>
          </a:prstGeom>
          <a:noFill/>
        </p:spPr>
      </p:pic>
      <p:pic>
        <p:nvPicPr>
          <p:cNvPr id="23" name="Picture 6" descr="Народный Контроль Татарстан 2024 | ВКонтакте">
            <a:extLst>
              <a:ext uri="{FF2B5EF4-FFF2-40B4-BE49-F238E27FC236}">
                <a16:creationId xmlns:a16="http://schemas.microsoft.com/office/drawing/2014/main" xmlns="" id="{D0FF2946-DFB2-D8F8-AACC-71AC8CDD2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812677" y="4394952"/>
            <a:ext cx="3200400" cy="805101"/>
          </a:xfrm>
          <a:prstGeom prst="rect">
            <a:avLst/>
          </a:prstGeom>
          <a:noFill/>
        </p:spPr>
      </p:pic>
      <p:pic>
        <p:nvPicPr>
          <p:cNvPr id="24" name="Picture 8" descr="Отчет о проделанной работе портала «Добродел» совпал с предыдущим">
            <a:extLst>
              <a:ext uri="{FF2B5EF4-FFF2-40B4-BE49-F238E27FC236}">
                <a16:creationId xmlns:a16="http://schemas.microsoft.com/office/drawing/2014/main" xmlns="" id="{FA452828-6599-FB9F-4A27-1B7D8FD58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7560861" y="3175940"/>
            <a:ext cx="1817166" cy="843165"/>
          </a:xfrm>
          <a:prstGeom prst="rect">
            <a:avLst/>
          </a:pr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2B9785A-9429-B15E-593A-0BE6CD27CFDD}"/>
              </a:ext>
            </a:extLst>
          </p:cNvPr>
          <p:cNvSpPr txBox="1"/>
          <p:nvPr/>
        </p:nvSpPr>
        <p:spPr bwMode="auto">
          <a:xfrm>
            <a:off x="517990" y="5540394"/>
            <a:ext cx="8857945" cy="9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rgbClr val="5E88D8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</a:rPr>
              <a:t>Активнее всего ИИ внедряют городские администрации, во главе которых – люди новой формации. Современный руководитель, прежде всего, задумывается об автоматизации</a:t>
            </a: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585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>
            <a:extLst>
              <a:ext uri="{FF2B5EF4-FFF2-40B4-BE49-F238E27FC236}">
                <a16:creationId xmlns:a16="http://schemas.microsoft.com/office/drawing/2014/main" xmlns="" id="{88A9BCF1-A197-AFA5-8B09-BD39B447839F}"/>
              </a:ext>
            </a:extLst>
          </p:cNvPr>
          <p:cNvSpPr txBox="1"/>
          <p:nvPr/>
        </p:nvSpPr>
        <p:spPr bwMode="auto">
          <a:xfrm>
            <a:off x="1748008" y="411355"/>
            <a:ext cx="4347992" cy="715666"/>
          </a:xfrm>
          <a:prstGeom prst="rect">
            <a:avLst/>
          </a:prstGeom>
        </p:spPr>
        <p:txBody>
          <a:bodyPr vert="horz" wrap="square" lIns="0" tIns="50377" rIns="0" bIns="0" rtlCol="0">
            <a:spAutoFit/>
          </a:bodyPr>
          <a:lstStyle>
            <a:defPPr>
              <a:defRPr lang="ru-RU"/>
            </a:defPPr>
            <a:lvl1pPr marL="8467" marR="0" lvl="0" indent="0" fontAlgn="auto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43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8467" marR="0" lvl="0" indent="0" algn="l" defTabSz="609630" eaLnBrk="1" fontAlgn="auto" latinLnBrk="0" hangingPunct="1">
              <a:lnSpc>
                <a:spcPct val="9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27" normalizeH="0" baseline="0" noProof="0" dirty="0">
                <a:ln>
                  <a:noFill/>
                </a:ln>
                <a:solidFill>
                  <a:srgbClr val="34364D"/>
                </a:solidFill>
                <a:effectLst/>
                <a:uLnTx/>
                <a:uFillTx/>
                <a:latin typeface="Arial"/>
                <a:cs typeface="Arial"/>
              </a:rPr>
              <a:t>ОСНОВНЫЕ ВОЗРАЖЕНИЯ ПРИ ВНЕДРЕНИИ ИИ</a:t>
            </a:r>
            <a:endParaRPr kumimoji="0" lang="ru-RU" sz="2400" b="0" i="0" u="none" strike="noStrike" kern="0" cap="none" spc="-23" normalizeH="0" baseline="0" noProof="0" dirty="0">
              <a:ln>
                <a:noFill/>
              </a:ln>
              <a:solidFill>
                <a:srgbClr val="34364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9BF79883-0F5D-DC5F-62F6-3CC01CF718C7}"/>
              </a:ext>
            </a:extLst>
          </p:cNvPr>
          <p:cNvSpPr/>
          <p:nvPr/>
        </p:nvSpPr>
        <p:spPr bwMode="auto">
          <a:xfrm>
            <a:off x="0" y="1858074"/>
            <a:ext cx="4459222" cy="112640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/>
              </a:gs>
              <a:gs pos="71000">
                <a:schemeClr val="accent1"/>
              </a:gs>
            </a:gsLst>
            <a:lin ang="0" scaled="1"/>
          </a:gradFill>
          <a:ln>
            <a:noFill/>
          </a:ln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F091CB-EC72-F1ED-5FA9-F3F0A942F6F4}"/>
              </a:ext>
            </a:extLst>
          </p:cNvPr>
          <p:cNvSpPr txBox="1"/>
          <p:nvPr/>
        </p:nvSpPr>
        <p:spPr bwMode="auto">
          <a:xfrm>
            <a:off x="248589" y="1944287"/>
            <a:ext cx="1209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05.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9A0575-98B6-5255-2B8D-B7C0D54013F9}"/>
              </a:ext>
            </a:extLst>
          </p:cNvPr>
          <p:cNvSpPr txBox="1"/>
          <p:nvPr/>
        </p:nvSpPr>
        <p:spPr bwMode="auto">
          <a:xfrm>
            <a:off x="1458561" y="1965048"/>
            <a:ext cx="2560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Страх при работе с ИИ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DA92C1-5834-7B0D-7211-18FE9CF24C12}"/>
              </a:ext>
            </a:extLst>
          </p:cNvPr>
          <p:cNvSpPr txBox="1"/>
          <p:nvPr/>
        </p:nvSpPr>
        <p:spPr bwMode="auto">
          <a:xfrm>
            <a:off x="615448" y="3674460"/>
            <a:ext cx="5032875" cy="2760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cs typeface="Arial"/>
              </a:rPr>
              <a:t>Отсутствие стимуляции</a:t>
            </a:r>
            <a:b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cs typeface="Arial"/>
              </a:rPr>
              <a:t>и мотивации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cs typeface="Arial"/>
              </a:rPr>
              <a:t>Опасение перед переобучением персонала, а иногда и переформирования целых отделов и управлений, для работы с системами ИИ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>
                <a:srgbClr val="5E88D8"/>
              </a:buClr>
              <a:buSzTx/>
              <a:buFont typeface="Wingdings"/>
              <a:buChar char="§"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Стрелка вправо 7">
            <a:extLst>
              <a:ext uri="{FF2B5EF4-FFF2-40B4-BE49-F238E27FC236}">
                <a16:creationId xmlns:a16="http://schemas.microsoft.com/office/drawing/2014/main" xmlns="" id="{634F53B5-FE1A-3EF2-CC47-488A4AC284E8}"/>
              </a:ext>
            </a:extLst>
          </p:cNvPr>
          <p:cNvSpPr/>
          <p:nvPr/>
        </p:nvSpPr>
        <p:spPr bwMode="auto">
          <a:xfrm>
            <a:off x="5510830" y="3765592"/>
            <a:ext cx="767079" cy="35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/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5DBAE3-7E6C-7D27-EEC0-721D1786B48A}"/>
              </a:ext>
            </a:extLst>
          </p:cNvPr>
          <p:cNvSpPr txBox="1"/>
          <p:nvPr/>
        </p:nvSpPr>
        <p:spPr bwMode="auto">
          <a:xfrm>
            <a:off x="6543678" y="3654447"/>
            <a:ext cx="52974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Правительственные гранты, федеральные программы и проекты, создание рейтинга,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KPI</a:t>
            </a: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IQ</a:t>
            </a: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«умных городов» 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8A12EF-3F98-4131-6306-52FE02C17071}"/>
              </a:ext>
            </a:extLst>
          </p:cNvPr>
          <p:cNvSpPr txBox="1"/>
          <p:nvPr/>
        </p:nvSpPr>
        <p:spPr bwMode="auto">
          <a:xfrm>
            <a:off x="6507099" y="2989311"/>
            <a:ext cx="3541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cs typeface="Arial"/>
              </a:rPr>
              <a:t>Решение</a:t>
            </a: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5E88D8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1" name="Стрелка вправо 10">
            <a:extLst>
              <a:ext uri="{FF2B5EF4-FFF2-40B4-BE49-F238E27FC236}">
                <a16:creationId xmlns:a16="http://schemas.microsoft.com/office/drawing/2014/main" xmlns="" id="{FE7040A7-C6B0-473A-7FF0-2AD3A39D5763}"/>
              </a:ext>
            </a:extLst>
          </p:cNvPr>
          <p:cNvSpPr/>
          <p:nvPr/>
        </p:nvSpPr>
        <p:spPr bwMode="auto">
          <a:xfrm>
            <a:off x="5898270" y="4944286"/>
            <a:ext cx="767079" cy="3505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/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785D6B-4058-B367-E584-43B293FF67B4}"/>
              </a:ext>
            </a:extLst>
          </p:cNvPr>
          <p:cNvSpPr txBox="1"/>
          <p:nvPr/>
        </p:nvSpPr>
        <p:spPr bwMode="auto">
          <a:xfrm>
            <a:off x="6964425" y="4946755"/>
            <a:ext cx="4612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Решения, работающие на основе интуитивно-понятных интерфейсов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27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>
            <a:extLst>
              <a:ext uri="{FF2B5EF4-FFF2-40B4-BE49-F238E27FC236}">
                <a16:creationId xmlns:a16="http://schemas.microsoft.com/office/drawing/2014/main" xmlns="" id="{77861871-C284-4DD0-B1E6-279DCD6DCEED}"/>
              </a:ext>
            </a:extLst>
          </p:cNvPr>
          <p:cNvSpPr txBox="1"/>
          <p:nvPr/>
        </p:nvSpPr>
        <p:spPr>
          <a:xfrm>
            <a:off x="7129113" y="6039943"/>
            <a:ext cx="467415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algn="r" hangingPunct="0">
              <a:defRPr sz="2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sz="1600" kern="0" dirty="0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#</a:t>
            </a:r>
            <a:r>
              <a:rPr lang="ru-RU" sz="1600" kern="0" dirty="0" err="1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УмныйГород</a:t>
            </a:r>
            <a:endParaRPr lang="ru-RU" sz="1600" kern="0" dirty="0">
              <a:solidFill>
                <a:srgbClr val="FFFFFF"/>
              </a:solidFill>
              <a:latin typeface="DIN Pro Regular" panose="020B0504020101020102" pitchFamily="34" charset="0"/>
              <a:ea typeface="+mj-ea"/>
              <a:cs typeface="DIN Pro Regular" panose="020B0504020101020102" pitchFamily="34" charset="0"/>
              <a:sym typeface="Calibri"/>
            </a:endParaRPr>
          </a:p>
          <a:p>
            <a:pPr algn="r" hangingPunct="0">
              <a:defRPr sz="2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sz="1600" kern="0" dirty="0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#</a:t>
            </a:r>
            <a:r>
              <a:rPr lang="ru-RU" sz="1600" kern="0" dirty="0" err="1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ГородаМеняютсяДляНас</a:t>
            </a:r>
            <a:endParaRPr sz="1600" kern="0" dirty="0">
              <a:solidFill>
                <a:srgbClr val="FFFFFF"/>
              </a:solidFill>
              <a:latin typeface="DIN Pro Regular" panose="020B0504020101020102" pitchFamily="34" charset="0"/>
              <a:ea typeface="+mj-ea"/>
              <a:cs typeface="DIN Pro Regular" panose="020B0504020101020102" pitchFamily="34" charset="0"/>
              <a:sym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4A49AA3-1BC8-4AA7-87CC-688D0230A5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" y="253110"/>
            <a:ext cx="7620480" cy="817041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xmlns="" id="{89385DEC-AEB4-B45C-3335-E44A1740B750}"/>
              </a:ext>
            </a:extLst>
          </p:cNvPr>
          <p:cNvSpPr/>
          <p:nvPr/>
        </p:nvSpPr>
        <p:spPr bwMode="auto">
          <a:xfrm>
            <a:off x="3372880" y="4313834"/>
            <a:ext cx="5446240" cy="1962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lnSpc>
                <a:spcPts val="2400"/>
              </a:lnSpc>
              <a:spcAft>
                <a:spcPts val="1200"/>
              </a:spcAft>
              <a:defRPr/>
            </a:pPr>
            <a:r>
              <a:rPr lang="ru-RU" sz="2000" b="1" kern="0" dirty="0">
                <a:solidFill>
                  <a:srgbClr val="FFFFFF"/>
                </a:solidFill>
                <a:latin typeface="Arial"/>
                <a:ea typeface="Lato"/>
                <a:cs typeface="Arial"/>
              </a:rPr>
              <a:t>Андрей Лаптев</a:t>
            </a:r>
            <a:endParaRPr kern="0" dirty="0">
              <a:solidFill>
                <a:srgbClr val="1D1E2C"/>
              </a:solidFill>
              <a:latin typeface="Calibri"/>
              <a:cs typeface="Arial"/>
            </a:endParaRPr>
          </a:p>
          <a:p>
            <a:pPr defTabSz="609630">
              <a:lnSpc>
                <a:spcPts val="2400"/>
              </a:lnSpc>
              <a:defRPr/>
            </a:pPr>
            <a:r>
              <a:rPr lang="ru-RU" sz="2000" kern="0" dirty="0">
                <a:solidFill>
                  <a:prstClr val="white"/>
                </a:solidFill>
                <a:latin typeface="Arial"/>
                <a:ea typeface="Lato"/>
                <a:cs typeface="Arial"/>
              </a:rPr>
              <a:t>Директор по развитию </a:t>
            </a:r>
            <a:r>
              <a:rPr lang="en-US" sz="2000" kern="0" dirty="0">
                <a:solidFill>
                  <a:prstClr val="white"/>
                </a:solidFill>
                <a:latin typeface="Arial"/>
                <a:ea typeface="Lato"/>
                <a:cs typeface="Arial"/>
              </a:rPr>
              <a:t>Softlogic</a:t>
            </a:r>
            <a:endParaRPr lang="ru-RU" sz="2000" kern="0" dirty="0">
              <a:solidFill>
                <a:prstClr val="white"/>
              </a:solidFill>
              <a:latin typeface="Arial"/>
              <a:ea typeface="Lato"/>
              <a:cs typeface="Arial"/>
            </a:endParaRPr>
          </a:p>
          <a:p>
            <a:pPr defTabSz="609630">
              <a:lnSpc>
                <a:spcPts val="2400"/>
              </a:lnSpc>
              <a:defRPr/>
            </a:pPr>
            <a:endParaRPr lang="ru-RU" sz="2000" kern="0" dirty="0">
              <a:solidFill>
                <a:prstClr val="white"/>
              </a:solidFill>
              <a:latin typeface="Arial"/>
              <a:ea typeface="Lato"/>
              <a:cs typeface="Arial"/>
            </a:endParaRPr>
          </a:p>
          <a:p>
            <a:pPr defTabSz="609630">
              <a:lnSpc>
                <a:spcPts val="2400"/>
              </a:lnSpc>
              <a:defRPr/>
            </a:pPr>
            <a:r>
              <a:rPr lang="en-US" u="sng" kern="0" dirty="0">
                <a:solidFill>
                  <a:prstClr val="white"/>
                </a:solidFill>
                <a:latin typeface="Arial"/>
                <a:ea typeface="Lato"/>
                <a:cs typeface="Arial"/>
                <a:hlinkClick r:id="rId3" tooltip="mailto:al@softlogicrus.ru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</a:t>
            </a:r>
            <a:r>
              <a:rPr lang="ru-RU" u="sng" kern="0" dirty="0">
                <a:solidFill>
                  <a:prstClr val="white"/>
                </a:solidFill>
                <a:latin typeface="Arial"/>
                <a:ea typeface="Lato"/>
                <a:cs typeface="Arial"/>
                <a:hlinkClick r:id="rId3" tooltip="mailto:al@softlogicrus.ru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@softlogicrus.ru</a:t>
            </a:r>
            <a:endParaRPr lang="ru-RU" kern="0" dirty="0">
              <a:solidFill>
                <a:prstClr val="white"/>
              </a:solidFill>
              <a:latin typeface="Arial"/>
              <a:ea typeface="Lato"/>
              <a:cs typeface="Arial"/>
            </a:endParaRPr>
          </a:p>
          <a:p>
            <a:pPr defTabSz="609630">
              <a:lnSpc>
                <a:spcPts val="2400"/>
              </a:lnSpc>
              <a:defRPr/>
            </a:pPr>
            <a:r>
              <a:rPr lang="ru-RU" kern="0" dirty="0">
                <a:solidFill>
                  <a:prstClr val="white"/>
                </a:solidFill>
                <a:latin typeface="Arial"/>
                <a:ea typeface="Lato"/>
                <a:cs typeface="Arial"/>
              </a:rPr>
              <a:t>+7 (926) 663-91-53</a:t>
            </a:r>
            <a:endParaRPr kern="0" dirty="0">
              <a:solidFill>
                <a:prstClr val="white"/>
              </a:solidFill>
              <a:latin typeface="Calibri"/>
              <a:cs typeface="Arial"/>
            </a:endParaRPr>
          </a:p>
          <a:p>
            <a:pPr defTabSz="609630">
              <a:lnSpc>
                <a:spcPts val="2400"/>
              </a:lnSpc>
              <a:defRPr/>
            </a:pPr>
            <a:r>
              <a:rPr lang="ru-RU" kern="0" dirty="0">
                <a:solidFill>
                  <a:prstClr val="white"/>
                </a:solidFill>
                <a:latin typeface="Arial"/>
                <a:ea typeface="Lato"/>
                <a:cs typeface="Arial"/>
              </a:rPr>
              <a:t>+7 (499) 557-00-45 доб. 8000</a:t>
            </a:r>
            <a:endParaRPr kern="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DDC5D21E-C4DF-1188-1531-6166C847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7392" b="25964"/>
          <a:stretch/>
        </p:blipFill>
        <p:spPr bwMode="auto">
          <a:xfrm>
            <a:off x="777788" y="4138593"/>
            <a:ext cx="2144555" cy="2144555"/>
          </a:xfrm>
          <a:prstGeom prst="ellipse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xmlns="" id="{51BF5C3C-5829-0472-ADC8-1E52AF688F76}"/>
              </a:ext>
            </a:extLst>
          </p:cNvPr>
          <p:cNvSpPr/>
          <p:nvPr/>
        </p:nvSpPr>
        <p:spPr bwMode="auto">
          <a:xfrm>
            <a:off x="467823" y="2473173"/>
            <a:ext cx="6002831" cy="631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630">
              <a:defRPr/>
            </a:pPr>
            <a:r>
              <a:rPr lang="ru-RU" sz="3600" b="1" kern="0" dirty="0">
                <a:solidFill>
                  <a:srgbClr val="5E88D8">
                    <a:lumMod val="20000"/>
                    <a:lumOff val="80000"/>
                  </a:srgbClr>
                </a:solidFill>
                <a:latin typeface="Arial"/>
                <a:ea typeface="Lato"/>
                <a:cs typeface="Arial"/>
              </a:rPr>
              <a:t>Благодарю за внимание!</a:t>
            </a:r>
            <a:endParaRPr lang="en-US" sz="3600" b="1" kern="0" dirty="0">
              <a:solidFill>
                <a:srgbClr val="5E88D8">
                  <a:lumMod val="20000"/>
                  <a:lumOff val="80000"/>
                </a:srgbClr>
              </a:solidFill>
              <a:latin typeface="Arial"/>
              <a:ea typeface="Lat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58249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>
            <a:extLst>
              <a:ext uri="{FF2B5EF4-FFF2-40B4-BE49-F238E27FC236}">
                <a16:creationId xmlns:a16="http://schemas.microsoft.com/office/drawing/2014/main" xmlns="" id="{E609E48C-5F88-791C-5D61-0E4212B4A3D3}"/>
              </a:ext>
            </a:extLst>
          </p:cNvPr>
          <p:cNvSpPr/>
          <p:nvPr/>
        </p:nvSpPr>
        <p:spPr bwMode="auto">
          <a:xfrm>
            <a:off x="1786604" y="251244"/>
            <a:ext cx="6303512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ea typeface="Lato Regular"/>
                <a:cs typeface="Calibri"/>
              </a:rPr>
              <a:t>БОЛЕЕ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ea typeface="Lato Regular"/>
                <a:cs typeface="Calibri"/>
              </a:rPr>
              <a:t>ЧЕМ В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ea typeface="Lato Regular"/>
                <a:cs typeface="Calibri"/>
              </a:rPr>
              <a:t>30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ea typeface="Lato Regular"/>
                <a:cs typeface="Calibri"/>
              </a:rPr>
              <a:t>-ТИ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ea typeface="Lato Regular"/>
                <a:cs typeface="Calibri"/>
              </a:rPr>
              <a:t> ГОРОД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ea typeface="Lato Regular"/>
                <a:cs typeface="Calibri"/>
              </a:rPr>
              <a:t>АХ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ea typeface="Lato Regular"/>
                <a:cs typeface="Calibri"/>
              </a:rPr>
              <a:t> РОССИИ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ea typeface="Lato Regular"/>
                <a:cs typeface="Calibri"/>
              </a:rPr>
              <a:t>ВНЕДРЕНО ИЛИ ВНЕДРЯЕТСЯ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Calibri"/>
                <a:ea typeface="Lato SemiBold"/>
                <a:cs typeface="Calibri"/>
              </a:rPr>
              <a:t>ИСПОЛЬ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Calibri"/>
                <a:ea typeface="Lato SemiBold"/>
                <a:cs typeface="Calibri"/>
              </a:rPr>
              <a:t>ЗОВАНИЕ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Calibri"/>
                <a:ea typeface="Lato SemiBold"/>
                <a:cs typeface="Calibri"/>
              </a:rPr>
              <a:t> ИСКУССТВЕНН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Calibri"/>
                <a:ea typeface="Lato SemiBold"/>
                <a:cs typeface="Calibri"/>
              </a:rPr>
              <a:t>ОГО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Calibri"/>
                <a:ea typeface="Lato SemiBold"/>
                <a:cs typeface="Calibri"/>
              </a:rPr>
              <a:t> ИНТЕЛЛЕКТ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Calibri"/>
                <a:ea typeface="Lato SemiBold"/>
                <a:cs typeface="Calibri"/>
              </a:rPr>
              <a:t>А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Text 13">
            <a:extLst>
              <a:ext uri="{FF2B5EF4-FFF2-40B4-BE49-F238E27FC236}">
                <a16:creationId xmlns:a16="http://schemas.microsoft.com/office/drawing/2014/main" xmlns="" id="{F02652E3-8F39-C5AC-2B94-0B063DAB6602}"/>
              </a:ext>
            </a:extLst>
          </p:cNvPr>
          <p:cNvSpPr/>
          <p:nvPr/>
        </p:nvSpPr>
        <p:spPr bwMode="auto">
          <a:xfrm>
            <a:off x="852407" y="1848172"/>
            <a:ext cx="3688597" cy="4645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Московская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 </a:t>
            </a: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область</a:t>
            </a:r>
            <a:endParaRPr lang="ru-RU" sz="1750" kern="0" dirty="0">
              <a:solidFill>
                <a:srgbClr val="34364D">
                  <a:lumMod val="75000"/>
                </a:srgbClr>
              </a:solidFill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50" b="0" i="0" u="none" strike="noStrike" kern="0" cap="none" spc="0" normalizeH="0" baseline="0" noProof="0" dirty="0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Санкт-Петербург</a:t>
            </a: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Нижний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 </a:t>
            </a: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Новгород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 </a:t>
            </a:r>
            <a:endParaRPr lang="ru-RU" sz="1750" kern="0" dirty="0">
              <a:solidFill>
                <a:srgbClr val="34364D">
                  <a:lumMod val="75000"/>
                </a:srgbClr>
              </a:solidFill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Тула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 </a:t>
            </a:r>
            <a:endParaRPr lang="ru-RU" sz="1750" kern="0" dirty="0">
              <a:solidFill>
                <a:srgbClr val="34364D">
                  <a:lumMod val="75000"/>
                </a:srgbClr>
              </a:solidFill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Пермь</a:t>
            </a:r>
            <a:endParaRPr lang="ru-RU" sz="1750" kern="0" dirty="0">
              <a:solidFill>
                <a:srgbClr val="34364D">
                  <a:lumMod val="75000"/>
                </a:srgbClr>
              </a:solidFill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Тамбов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 </a:t>
            </a:r>
            <a:endParaRPr lang="ru-RU" sz="1750" kern="0" dirty="0">
              <a:solidFill>
                <a:srgbClr val="34364D">
                  <a:lumMod val="75000"/>
                </a:srgbClr>
              </a:solidFill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Великий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 </a:t>
            </a: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Новгород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 </a:t>
            </a:r>
            <a:endParaRPr kumimoji="0" lang="ru-RU" sz="1750" b="0" i="0" u="none" strike="noStrike" kern="0" cap="none" spc="0" normalizeH="0" baseline="0" noProof="0" dirty="0">
              <a:ln>
                <a:noFill/>
              </a:ln>
              <a:solidFill>
                <a:srgbClr val="34364D">
                  <a:lumMod val="75000"/>
                </a:srgbClr>
              </a:solidFill>
              <a:effectLst/>
              <a:uLnTx/>
              <a:uFillTx/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Череповец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 </a:t>
            </a:r>
            <a:endParaRPr lang="ru-RU" sz="1750" kern="0" dirty="0">
              <a:solidFill>
                <a:srgbClr val="34364D">
                  <a:lumMod val="75000"/>
                </a:srgbClr>
              </a:solidFill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Иваново</a:t>
            </a:r>
            <a:endParaRPr kumimoji="0" lang="ru-RU" sz="1750" b="0" i="0" u="none" strike="noStrike" kern="0" cap="none" spc="0" normalizeH="0" baseline="0" noProof="0" dirty="0">
              <a:ln>
                <a:noFill/>
              </a:ln>
              <a:solidFill>
                <a:srgbClr val="34364D">
                  <a:lumMod val="75000"/>
                </a:srgbClr>
              </a:solidFill>
              <a:effectLst/>
              <a:uLnTx/>
              <a:uFillTx/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Благовещенск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 </a:t>
            </a:r>
            <a:endParaRPr lang="ru-RU" sz="1750" kern="0" dirty="0">
              <a:solidFill>
                <a:srgbClr val="34364D">
                  <a:lumMod val="75000"/>
                </a:srgbClr>
              </a:solidFill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Новокузнецк</a:t>
            </a:r>
            <a:endParaRPr kumimoji="0" lang="ru-RU" sz="1750" b="0" i="0" u="none" strike="noStrike" kern="0" cap="none" spc="0" normalizeH="0" baseline="0" noProof="0" dirty="0">
              <a:ln>
                <a:noFill/>
              </a:ln>
              <a:solidFill>
                <a:srgbClr val="34364D">
                  <a:lumMod val="75000"/>
                </a:srgbClr>
              </a:solidFill>
              <a:effectLst/>
              <a:uLnTx/>
              <a:uFillTx/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Челябинск</a:t>
            </a:r>
            <a:endParaRPr lang="ru-RU" sz="1750" kern="0" dirty="0">
              <a:solidFill>
                <a:srgbClr val="34364D">
                  <a:lumMod val="75000"/>
                </a:srgbClr>
              </a:solidFill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Рязань</a:t>
            </a:r>
            <a:endParaRPr kumimoji="0" lang="ru-RU" sz="1750" b="0" i="0" u="none" strike="noStrike" kern="0" cap="none" spc="0" normalizeH="0" baseline="0" noProof="0" dirty="0">
              <a:ln>
                <a:noFill/>
              </a:ln>
              <a:solidFill>
                <a:srgbClr val="34364D">
                  <a:lumMod val="75000"/>
                </a:srgbClr>
              </a:solidFill>
              <a:effectLst/>
              <a:uLnTx/>
              <a:uFillTx/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Псков</a:t>
            </a:r>
            <a:endParaRPr kumimoji="0" lang="ru-RU" sz="1750" b="0" i="0" u="none" strike="noStrike" kern="0" cap="none" spc="0" normalizeH="0" baseline="0" noProof="0" dirty="0">
              <a:ln>
                <a:noFill/>
              </a:ln>
              <a:solidFill>
                <a:srgbClr val="34364D">
                  <a:lumMod val="75000"/>
                </a:srgbClr>
              </a:solidFill>
              <a:effectLst/>
              <a:uLnTx/>
              <a:uFillTx/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Архангельск</a:t>
            </a:r>
            <a:endParaRPr kumimoji="0" lang="ru-RU" sz="1750" b="0" i="0" u="none" strike="noStrike" kern="0" cap="none" spc="0" normalizeH="0" baseline="0" noProof="0" dirty="0">
              <a:ln>
                <a:noFill/>
              </a:ln>
              <a:solidFill>
                <a:srgbClr val="34364D">
                  <a:lumMod val="75000"/>
                </a:srgbClr>
              </a:solidFill>
              <a:effectLst/>
              <a:uLnTx/>
              <a:uFillTx/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Сургут</a:t>
            </a:r>
            <a:endParaRPr lang="ru-RU" sz="1750" kern="0" dirty="0">
              <a:solidFill>
                <a:srgbClr val="34364D">
                  <a:lumMod val="75000"/>
                </a:srgbClr>
              </a:solidFill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Владимир</a:t>
            </a:r>
            <a:endParaRPr kumimoji="0" lang="ru-RU" sz="1750" b="0" i="0" u="none" strike="noStrike" kern="0" cap="none" spc="0" normalizeH="0" baseline="0" noProof="0" dirty="0">
              <a:ln>
                <a:noFill/>
              </a:ln>
              <a:solidFill>
                <a:srgbClr val="34364D">
                  <a:lumMod val="75000"/>
                </a:srgbClr>
              </a:solidFill>
              <a:effectLst/>
              <a:uLnTx/>
              <a:uFillTx/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Калининград</a:t>
            </a:r>
            <a:endParaRPr kumimoji="0" lang="ru-RU" sz="1750" b="0" i="0" u="none" strike="noStrike" kern="0" cap="none" spc="0" normalizeH="0" baseline="0" noProof="0" dirty="0">
              <a:ln>
                <a:noFill/>
              </a:ln>
              <a:solidFill>
                <a:srgbClr val="34364D">
                  <a:lumMod val="75000"/>
                </a:srgbClr>
              </a:solidFill>
              <a:effectLst/>
              <a:uLnTx/>
              <a:uFillTx/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Ярославль</a:t>
            </a:r>
            <a:endParaRPr lang="ru-RU" sz="1750" kern="0" dirty="0">
              <a:solidFill>
                <a:srgbClr val="34364D">
                  <a:lumMod val="75000"/>
                </a:srgbClr>
              </a:solidFill>
              <a:latin typeface="Calibri"/>
              <a:ea typeface="Lato Light"/>
              <a:cs typeface="Calibri"/>
            </a:endParaRPr>
          </a:p>
          <a:p>
            <a:pPr marL="285750" marR="0" lvl="0" indent="-285750" algn="l" defTabSz="91440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>
                <a:ln>
                  <a:noFill/>
                </a:ln>
                <a:solidFill>
                  <a:srgbClr val="34364D">
                    <a:lumMod val="75000"/>
                  </a:srgbClr>
                </a:solidFill>
                <a:effectLst/>
                <a:uLnTx/>
                <a:uFillTx/>
                <a:latin typeface="Calibri"/>
                <a:ea typeface="Lato Light"/>
                <a:cs typeface="Calibri"/>
              </a:rPr>
              <a:t>Евпатория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srgbClr val="34364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553601-9747-E946-CC8D-9B1896ECD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43275" y="1645419"/>
            <a:ext cx="7067300" cy="3847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81A9B7D-7AB1-BB41-B2EB-F5C228A01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48204" y="6416298"/>
            <a:ext cx="1757833" cy="2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76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круг, пространство, черный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9537AB98-FEA1-D85F-99C6-B8176DFBB8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6537684" y="1272065"/>
            <a:ext cx="3998580" cy="399858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уг, пространство, черный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A29636DA-CC2E-2897-71CD-B0229C3ECE5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1596308" y="1321143"/>
            <a:ext cx="3998580" cy="399858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xmlns="" id="{E609E48C-5F88-791C-5D61-0E4212B4A3D3}"/>
              </a:ext>
            </a:extLst>
          </p:cNvPr>
          <p:cNvSpPr/>
          <p:nvPr/>
        </p:nvSpPr>
        <p:spPr bwMode="auto">
          <a:xfrm>
            <a:off x="1786604" y="251244"/>
            <a:ext cx="6303512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  <a:defRPr/>
            </a:pPr>
            <a:r>
              <a:rPr lang="ru-RU" sz="2400" kern="0" dirty="0">
                <a:solidFill>
                  <a:srgbClr val="1D1E2C"/>
                </a:solidFill>
                <a:latin typeface="Calibri"/>
                <a:ea typeface="Lato Regular"/>
                <a:cs typeface="Calibri"/>
              </a:rPr>
              <a:t>ДВА РЕШЕНИЯ НА ОСНОВЕ ИСКУССТВЕННОГО ИНТЕЛЛЕКТАДЛЯ ГОРОДСКОГО БЛАГОУСТРОЙСТВА</a:t>
            </a:r>
            <a:endParaRPr lang="en-US" sz="2400" kern="0" dirty="0">
              <a:solidFill>
                <a:srgbClr val="1D1E2C"/>
              </a:solidFill>
              <a:latin typeface="Calibri"/>
              <a:ea typeface="Lato Regular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81A9B7D-7AB1-BB41-B2EB-F5C228A01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48204" y="6416298"/>
            <a:ext cx="1757833" cy="27122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68A313D0-37F1-1DEC-200A-EEC5526D1F67}"/>
              </a:ext>
            </a:extLst>
          </p:cNvPr>
          <p:cNvSpPr txBox="1"/>
          <p:nvPr/>
        </p:nvSpPr>
        <p:spPr bwMode="auto">
          <a:xfrm>
            <a:off x="11506665" y="6273572"/>
            <a:ext cx="417323" cy="211602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C1944-A9B7-4048-8754-F5710EE7642D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3" name="Трехмерная модель 7">
            <a:extLst>
              <a:ext uri="{FF2B5EF4-FFF2-40B4-BE49-F238E27FC236}">
                <a16:creationId xmlns:a16="http://schemas.microsoft.com/office/drawing/2014/main" xmlns="" id="{FBDAAE2D-51D1-6BDC-B5F0-697BF0241981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1855257" y="1714975"/>
            <a:ext cx="3399226" cy="2360677"/>
          </a:xfrm>
          <a:prstGeom prst="rect">
            <a:avLst/>
          </a:prstGeom>
        </p:spPr>
      </p:pic>
      <p:pic>
        <p:nvPicPr>
          <p:cNvPr id="4" name="Image 6" descr="preencoded.png">
            <a:extLst>
              <a:ext uri="{FF2B5EF4-FFF2-40B4-BE49-F238E27FC236}">
                <a16:creationId xmlns:a16="http://schemas.microsoft.com/office/drawing/2014/main" xmlns="" id="{B08995BC-097C-8834-7E9B-25E8EB52A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814392" y="2259494"/>
            <a:ext cx="3072137" cy="1816158"/>
          </a:xfrm>
          <a:prstGeom prst="rect">
            <a:avLst/>
          </a:prstGeom>
        </p:spPr>
      </p:pic>
      <p:pic>
        <p:nvPicPr>
          <p:cNvPr id="9" name="Image 3" descr="preencoded.png">
            <a:extLst>
              <a:ext uri="{FF2B5EF4-FFF2-40B4-BE49-F238E27FC236}">
                <a16:creationId xmlns:a16="http://schemas.microsoft.com/office/drawing/2014/main" xmlns="" id="{44D1C9F3-20CF-1F63-725E-BBF8B2B79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346900" y="3039095"/>
            <a:ext cx="1781175" cy="1118769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65425C3E-8B99-C264-DCDB-E9BE2EB633A4}"/>
              </a:ext>
            </a:extLst>
          </p:cNvPr>
          <p:cNvSpPr txBox="1"/>
          <p:nvPr/>
        </p:nvSpPr>
        <p:spPr bwMode="auto">
          <a:xfrm>
            <a:off x="1611676" y="4609339"/>
            <a:ext cx="3688853" cy="5625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9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Автономный мобильный комплекс нейросетевого анализа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xmlns="" id="{3731ED4D-B415-09F4-F3F6-9CCC89142F25}"/>
              </a:ext>
            </a:extLst>
          </p:cNvPr>
          <p:cNvSpPr txBox="1"/>
          <p:nvPr/>
        </p:nvSpPr>
        <p:spPr bwMode="auto">
          <a:xfrm>
            <a:off x="1611676" y="5442898"/>
            <a:ext cx="3512021" cy="500992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>
            <a:lvl1pPr algn="l" defTabSz="609630">
              <a:lnSpc>
                <a:spcPct val="90000"/>
              </a:lnSpc>
              <a:spcBef>
                <a:spcPts val="0"/>
              </a:spcBef>
              <a:buNone/>
              <a:defRPr sz="29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4" marR="0" lvl="0" indent="0" algn="l" defTabSz="60963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Решение для контроля дорожной</a:t>
            </a:r>
            <a:b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и прилегающей инфраструктуры</a:t>
            </a:r>
            <a:endParaRPr kumimoji="0" sz="29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 Light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B22E0723-C2F6-EC3C-B586-D5A4A3BC7474}"/>
              </a:ext>
            </a:extLst>
          </p:cNvPr>
          <p:cNvSpPr txBox="1"/>
          <p:nvPr/>
        </p:nvSpPr>
        <p:spPr bwMode="auto">
          <a:xfrm>
            <a:off x="6795070" y="4609339"/>
            <a:ext cx="3091459" cy="5625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9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Цифровая комфортная городская среда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xmlns="" id="{50212C66-0949-E581-E7FF-5ABC0ECF0C36}"/>
              </a:ext>
            </a:extLst>
          </p:cNvPr>
          <p:cNvSpPr txBox="1"/>
          <p:nvPr/>
        </p:nvSpPr>
        <p:spPr bwMode="auto">
          <a:xfrm>
            <a:off x="6814392" y="5442898"/>
            <a:ext cx="4470038" cy="747213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>
            <a:defPPr>
              <a:defRPr lang="ru-RU"/>
            </a:defPPr>
            <a:lvl1pPr marL="8044" marR="0" lvl="0" indent="0" defTabSz="609630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defRPr sz="1600" i="0" u="none" strike="noStrike" cap="none" spc="-93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8044" marR="0" lvl="0" indent="0" algn="l" defTabSz="60963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Нейросетевания аналитика для контроля дворовых территорий, площадок сбора ТКО, других городских зон</a:t>
            </a:r>
            <a:endParaRPr kumimoji="0" sz="1600" b="0" i="0" u="none" strike="noStrike" kern="0" cap="none" spc="-93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02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6D2E2F3D-7CE3-7495-2D0B-F8AC709235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/>
        </p:blipFill>
        <p:spPr bwMode="auto">
          <a:xfrm>
            <a:off x="5859268" y="284261"/>
            <a:ext cx="7772400" cy="58293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xmlns="" id="{E609E48C-5F88-791C-5D61-0E4212B4A3D3}"/>
              </a:ext>
            </a:extLst>
          </p:cNvPr>
          <p:cNvSpPr/>
          <p:nvPr/>
        </p:nvSpPr>
        <p:spPr bwMode="auto">
          <a:xfrm>
            <a:off x="1771106" y="452722"/>
            <a:ext cx="6303512" cy="740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8467" marR="0" lvl="0" indent="0" algn="l" defTabSz="91440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93" normalizeH="0" baseline="0" noProof="0" dirty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АВТОНОМНЫЙ МОБИЛЬНЫЙ КОМПЛЕКС НЕЙРОСЕТЕВОГО АНАЛИЗА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81A9B7D-7AB1-BB41-B2EB-F5C228A01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48204" y="6416298"/>
            <a:ext cx="1757833" cy="27122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FC125F8-23AA-8424-8BE0-F449F66C617F}"/>
              </a:ext>
            </a:extLst>
          </p:cNvPr>
          <p:cNvSpPr/>
          <p:nvPr/>
        </p:nvSpPr>
        <p:spPr bwMode="auto">
          <a:xfrm>
            <a:off x="2597041" y="2266135"/>
            <a:ext cx="633237" cy="1096190"/>
          </a:xfrm>
          <a:prstGeom prst="roundRect">
            <a:avLst>
              <a:gd name="adj" fmla="val 13370"/>
            </a:avLst>
          </a:prstGeom>
          <a:solidFill>
            <a:schemeClr val="bg1"/>
          </a:solidFill>
          <a:ln>
            <a:noFill/>
          </a:ln>
          <a:effectLst>
            <a:outerShdw blurRad="395477" sx="102000" sy="102000" algn="ctr" rotWithShape="0">
              <a:prstClr val="black">
                <a:alpha val="28647"/>
              </a:prstClr>
            </a:outerShdw>
          </a:effectLst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406C12B5-576E-3ACF-460B-F7DDC44CC685}"/>
              </a:ext>
            </a:extLst>
          </p:cNvPr>
          <p:cNvSpPr/>
          <p:nvPr/>
        </p:nvSpPr>
        <p:spPr bwMode="auto">
          <a:xfrm>
            <a:off x="2580523" y="4171622"/>
            <a:ext cx="633237" cy="1364315"/>
          </a:xfrm>
          <a:prstGeom prst="roundRect">
            <a:avLst>
              <a:gd name="adj" fmla="val 13370"/>
            </a:avLst>
          </a:prstGeom>
          <a:solidFill>
            <a:schemeClr val="bg1"/>
          </a:solidFill>
          <a:ln>
            <a:noFill/>
          </a:ln>
          <a:effectLst>
            <a:outerShdw blurRad="395477" sx="102000" sy="102000" algn="ctr" rotWithShape="0">
              <a:prstClr val="black">
                <a:alpha val="28647"/>
              </a:prstClr>
            </a:outerShdw>
          </a:effectLst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3F5C46DB-340C-4DC5-2225-22F494732B44}"/>
              </a:ext>
            </a:extLst>
          </p:cNvPr>
          <p:cNvSpPr/>
          <p:nvPr/>
        </p:nvSpPr>
        <p:spPr bwMode="auto">
          <a:xfrm>
            <a:off x="558798" y="2002103"/>
            <a:ext cx="5342961" cy="1599984"/>
          </a:xfrm>
          <a:prstGeom prst="roundRect">
            <a:avLst>
              <a:gd name="adj" fmla="val 13370"/>
            </a:avLst>
          </a:prstGeom>
          <a:solidFill>
            <a:schemeClr val="bg1"/>
          </a:solidFill>
          <a:ln>
            <a:noFill/>
          </a:ln>
          <a:effectLst>
            <a:outerShdw blurRad="395477" sx="102000" sy="102000" algn="ctr" rotWithShape="0">
              <a:prstClr val="black">
                <a:alpha val="28647"/>
              </a:prstClr>
            </a:outerShdw>
          </a:effectLst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8816C07A-7CCA-EB40-FE94-931F99B27C37}"/>
              </a:ext>
            </a:extLst>
          </p:cNvPr>
          <p:cNvSpPr/>
          <p:nvPr/>
        </p:nvSpPr>
        <p:spPr bwMode="auto">
          <a:xfrm>
            <a:off x="558799" y="3764985"/>
            <a:ext cx="5342960" cy="2009748"/>
          </a:xfrm>
          <a:prstGeom prst="roundRect">
            <a:avLst>
              <a:gd name="adj" fmla="val 12402"/>
            </a:avLst>
          </a:prstGeom>
          <a:solidFill>
            <a:schemeClr val="bg1"/>
          </a:solidFill>
          <a:ln>
            <a:noFill/>
          </a:ln>
          <a:effectLst>
            <a:outerShdw blurRad="395477" sx="102000" sy="102000" algn="ctr" rotWithShape="0">
              <a:prstClr val="black">
                <a:alpha val="28647"/>
              </a:prstClr>
            </a:outerShdw>
          </a:effectLst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pic>
        <p:nvPicPr>
          <p:cNvPr id="18" name="Рисунок 17" descr="Изображение выглядит как круг, пространство, черный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259D131D-B014-1A6B-7552-27A407EAD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02831" y="-255889"/>
            <a:ext cx="7786338" cy="7786338"/>
          </a:xfrm>
          <a:prstGeom prst="rect">
            <a:avLst/>
          </a:prstGeom>
        </p:spPr>
      </p:pic>
      <p:sp>
        <p:nvSpPr>
          <p:cNvPr id="19" name="object 3">
            <a:extLst>
              <a:ext uri="{FF2B5EF4-FFF2-40B4-BE49-F238E27FC236}">
                <a16:creationId xmlns:a16="http://schemas.microsoft.com/office/drawing/2014/main" xmlns="" id="{524F4AF5-828A-AEDB-063A-5D0B5EB3553E}"/>
              </a:ext>
            </a:extLst>
          </p:cNvPr>
          <p:cNvSpPr txBox="1"/>
          <p:nvPr/>
        </p:nvSpPr>
        <p:spPr bwMode="auto">
          <a:xfrm>
            <a:off x="842503" y="3951526"/>
            <a:ext cx="1816947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Состав</a:t>
            </a:r>
            <a:r>
              <a:rPr kumimoji="0" sz="1800" b="1" i="0" u="none" strike="noStrike" kern="0" cap="none" spc="-6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800" b="1" i="0" u="none" strike="noStrike" kern="0" cap="none" spc="-13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решения: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xmlns="" id="{40E56885-5D94-CD4A-2008-FA93F811E035}"/>
              </a:ext>
            </a:extLst>
          </p:cNvPr>
          <p:cNvSpPr txBox="1"/>
          <p:nvPr/>
        </p:nvSpPr>
        <p:spPr bwMode="auto">
          <a:xfrm>
            <a:off x="842503" y="4451892"/>
            <a:ext cx="3913036" cy="107798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0961" marR="3387" lvl="0" indent="-342917" algn="l" defTabSz="914400" eaLnBrk="1" fontAlgn="auto" latinLnBrk="0" hangingPunct="1">
              <a:lnSpc>
                <a:spcPct val="90400"/>
              </a:lnSpc>
              <a:spcBef>
                <a:spcPts val="250"/>
              </a:spcBef>
              <a:spcAft>
                <a:spcPts val="600"/>
              </a:spcAft>
              <a:buClr>
                <a:srgbClr val="5E88D8"/>
              </a:buClr>
              <a:buSzTx/>
              <a:buFontTx/>
              <a:buAutoNum type="arabicPeriod"/>
              <a:tabLst>
                <a:tab pos="350961" algn="l"/>
              </a:tabLst>
              <a:defRPr/>
            </a:pPr>
            <a:r>
              <a:rPr kumimoji="0" sz="1600" b="0" i="0" u="none" strike="noStrike" kern="0" cap="none" spc="3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Автономный</a:t>
            </a:r>
            <a:r>
              <a:rPr kumimoji="0" sz="1600" b="0" i="0" u="none" strike="noStrike" kern="0" cap="none" spc="1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комплекс</a:t>
            </a:r>
            <a:r>
              <a:rPr kumimoji="0" sz="1600" b="0" i="0" u="none" strike="noStrike" kern="0" cap="none" spc="2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12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ИИ</a:t>
            </a:r>
            <a:r>
              <a:rPr kumimoji="0" lang="ru-RU" sz="1600" b="0" i="0" u="none" strike="noStrike" kern="0" cap="none" spc="12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/>
            </a:r>
            <a:br>
              <a:rPr kumimoji="0" lang="ru-RU" sz="1600" b="0" i="0" u="none" strike="noStrike" kern="0" cap="none" spc="12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</a:br>
            <a:r>
              <a:rPr kumimoji="0" sz="1600" b="0" i="0" u="none" strike="noStrike" kern="0" cap="none" spc="-8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(3</a:t>
            </a:r>
            <a:r>
              <a:rPr kumimoji="0" sz="1600" b="0" i="0" u="none" strike="noStrike" kern="0" cap="none" spc="-3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видеокамеры</a:t>
            </a:r>
            <a:r>
              <a:rPr kumimoji="0" sz="1600" b="0" i="0" u="none" strike="noStrike" kern="0" cap="none" spc="-2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-246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+</a:t>
            </a:r>
            <a:r>
              <a:rPr kumimoji="0" sz="1600" b="0" i="0" u="none" strike="noStrike" kern="0" cap="none" spc="-3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lang="ru-RU" sz="1600" b="0" i="0" u="none" strike="noStrike" kern="0" cap="none" spc="-3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2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блок </a:t>
            </a:r>
            <a:r>
              <a:rPr kumimoji="0" sz="16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вычислений)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350961" marR="504215" lvl="0" indent="-342917" algn="l" defTabSz="914400" eaLnBrk="1" fontAlgn="auto" latinLnBrk="0" hangingPunct="1">
              <a:lnSpc>
                <a:spcPts val="1680"/>
              </a:lnSpc>
              <a:spcBef>
                <a:spcPts val="657"/>
              </a:spcBef>
              <a:spcAft>
                <a:spcPts val="600"/>
              </a:spcAft>
              <a:buClr>
                <a:srgbClr val="5E88D8"/>
              </a:buClr>
              <a:buSzTx/>
              <a:buFontTx/>
              <a:buAutoNum type="arabicPeriod"/>
              <a:tabLst>
                <a:tab pos="350961" algn="l"/>
              </a:tabLst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Облачная</a:t>
            </a:r>
            <a:r>
              <a:rPr kumimoji="0" sz="1600" b="0" i="0" u="none" strike="noStrike" kern="0" cap="none" spc="-9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платформа управления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21" name="object 25">
            <a:extLst>
              <a:ext uri="{FF2B5EF4-FFF2-40B4-BE49-F238E27FC236}">
                <a16:creationId xmlns:a16="http://schemas.microsoft.com/office/drawing/2014/main" xmlns="" id="{F4FCA0D3-62D6-004D-83EE-10B72323085E}"/>
              </a:ext>
            </a:extLst>
          </p:cNvPr>
          <p:cNvSpPr txBox="1"/>
          <p:nvPr/>
        </p:nvSpPr>
        <p:spPr bwMode="auto">
          <a:xfrm>
            <a:off x="580263" y="5971971"/>
            <a:ext cx="5569373" cy="223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Дата</a:t>
            </a:r>
            <a:r>
              <a:rPr kumimoji="0" sz="1400" b="0" i="0" u="none" strike="noStrike" kern="0" cap="none" spc="-6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400" b="0" i="0" u="none" strike="noStrike" kern="0" cap="none" spc="-2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принятия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в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400" b="0" i="0" u="none" strike="noStrike" kern="0" cap="none" spc="-7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банк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решений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Минстроя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400" b="0" i="0" u="none" strike="noStrike" kern="0" cap="none" spc="-13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России:</a:t>
            </a:r>
            <a:r>
              <a:rPr kumimoji="0" sz="1400" b="0" i="0" u="none" strike="noStrike" kern="0" cap="none" spc="-67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400" b="0" i="0" u="none" strike="noStrike" kern="0" cap="none" spc="33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16</a:t>
            </a:r>
            <a:r>
              <a:rPr kumimoji="0" sz="1400" b="0" i="0" u="none" strike="noStrike" kern="0" cap="none" spc="-57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400" b="0" i="0" u="none" strike="noStrike" kern="0" cap="none" spc="-13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сентября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400" b="0" i="0" u="none" strike="noStrike" kern="0" cap="none" spc="2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2022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22" name="object 26">
            <a:extLst>
              <a:ext uri="{FF2B5EF4-FFF2-40B4-BE49-F238E27FC236}">
                <a16:creationId xmlns:a16="http://schemas.microsoft.com/office/drawing/2014/main" xmlns="" id="{6F6D407B-9289-9DF5-3399-CEC2CD761EC1}"/>
              </a:ext>
            </a:extLst>
          </p:cNvPr>
          <p:cNvSpPr txBox="1"/>
          <p:nvPr/>
        </p:nvSpPr>
        <p:spPr bwMode="auto">
          <a:xfrm>
            <a:off x="842503" y="2106993"/>
            <a:ext cx="5059257" cy="1257994"/>
          </a:xfrm>
          <a:prstGeom prst="rect">
            <a:avLst/>
          </a:prstGeom>
        </p:spPr>
        <p:txBody>
          <a:bodyPr vert="horz" wrap="square" lIns="0" tIns="13292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10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3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Задачи системы: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8467" marR="3387" lvl="0" indent="0" algn="l" defTabSz="914400" eaLnBrk="1" fontAlgn="auto" latinLnBrk="0" hangingPunct="1">
              <a:lnSpc>
                <a:spcPct val="98800"/>
              </a:lnSpc>
              <a:spcBef>
                <a:spcPts val="8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Контроль</a:t>
            </a:r>
            <a:r>
              <a:rPr kumimoji="0" sz="1600" b="0" i="0" u="none" strike="noStrike" kern="0" cap="none" spc="97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объектов</a:t>
            </a:r>
            <a:r>
              <a:rPr kumimoji="0" sz="1600" b="0" i="0" u="none" strike="noStrike" kern="0" cap="none" spc="9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городской</a:t>
            </a:r>
            <a:r>
              <a:rPr kumimoji="0" sz="1600" b="0" i="0" u="none" strike="noStrike" kern="0" cap="none" spc="93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инфраструктуры</a:t>
            </a:r>
            <a:r>
              <a:rPr kumimoji="0" lang="ru-RU" sz="1600" b="0" i="0" u="none" strike="noStrike" kern="0" cap="none" spc="10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/>
            </a:r>
            <a:br>
              <a:rPr kumimoji="0" lang="ru-RU" sz="1600" b="0" i="0" u="none" strike="noStrike" kern="0" cap="none" spc="10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</a:br>
            <a:r>
              <a:rPr kumimoji="0" sz="1600" b="0" i="0" u="none" strike="noStrike" kern="0" cap="none" spc="-33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благоустройства</a:t>
            </a:r>
            <a:r>
              <a:rPr kumimoji="0" sz="1600" b="0" i="0" u="none" strike="noStrike" kern="0" cap="none" spc="-7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территории</a:t>
            </a:r>
            <a:r>
              <a:rPr kumimoji="0" sz="1600" b="0" i="0" u="none" strike="noStrike" kern="0" cap="none" spc="-7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-57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в</a:t>
            </a:r>
            <a:r>
              <a:rPr kumimoji="0" sz="1600" b="0" i="0" u="none" strike="noStrike" kern="0" cap="none" spc="-2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условиях</a:t>
            </a:r>
            <a:r>
              <a:rPr kumimoji="0" lang="ru-RU" sz="1600" b="0" i="0" u="none" strike="noStrike" kern="0" cap="none" spc="2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/>
            </a:r>
            <a:br>
              <a:rPr kumimoji="0" lang="ru-RU" sz="1600" b="0" i="0" u="none" strike="noStrike" kern="0" cap="none" spc="2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</a:br>
            <a:r>
              <a:rPr kumimoji="0" sz="1600" b="0" i="0" u="none" strike="noStrike" kern="0" cap="none" spc="-7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отсутствия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стационарных</a:t>
            </a:r>
            <a:r>
              <a:rPr kumimoji="0" sz="1600" b="0" i="0" u="none" strike="noStrike" kern="0" cap="none" spc="-7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камер</a:t>
            </a:r>
            <a:r>
              <a:rPr kumimoji="0" sz="1600" b="0" i="0" u="none" strike="noStrike" kern="0" cap="none" spc="-2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-7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видеонаблюдения.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xmlns="" id="{1AB965B0-ADC8-D5BD-0F84-C7C2E2721D66}"/>
              </a:ext>
            </a:extLst>
          </p:cNvPr>
          <p:cNvSpPr txBox="1"/>
          <p:nvPr/>
        </p:nvSpPr>
        <p:spPr bwMode="auto">
          <a:xfrm>
            <a:off x="538394" y="1341102"/>
            <a:ext cx="7330143" cy="316326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>
            <a:lvl1pPr algn="l" defTabSz="609630">
              <a:lnSpc>
                <a:spcPct val="90000"/>
              </a:lnSpc>
              <a:spcBef>
                <a:spcPts val="0"/>
              </a:spcBef>
              <a:buNone/>
              <a:defRPr sz="29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4" marR="0" lvl="0" indent="0" algn="l" defTabSz="60963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93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Решение для контроля дорожной</a:t>
            </a:r>
            <a:r>
              <a:rPr kumimoji="0" lang="en-US" sz="2000" b="0" i="0" u="none" strike="noStrike" kern="0" cap="none" spc="-93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ru-RU" sz="2000" b="0" i="0" u="none" strike="noStrike" kern="0" cap="none" spc="-93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и прилегающей инфраструктуры</a:t>
            </a:r>
            <a:endParaRPr kumimoji="0" lang="ru-RU" sz="2000" b="0" i="0" u="none" strike="noStrike" kern="0" cap="none" spc="-33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4" name="Трехмерная модель 22">
            <a:extLst>
              <a:ext uri="{FF2B5EF4-FFF2-40B4-BE49-F238E27FC236}">
                <a16:creationId xmlns:a16="http://schemas.microsoft.com/office/drawing/2014/main" xmlns="" id="{A822B886-9A60-6703-3EF1-7FFB31ACCA65}"/>
              </a:ext>
            </a:extLst>
          </p:cNvPr>
          <p:cNvPicPr/>
          <p:nvPr/>
        </p:nvPicPr>
        <p:blipFill>
          <a:blip r:embed="rId5"/>
          <a:stretch/>
        </p:blipFill>
        <p:spPr bwMode="auto">
          <a:xfrm>
            <a:off x="5160446" y="2298623"/>
            <a:ext cx="4347187" cy="3592332"/>
          </a:xfrm>
          <a:prstGeom prst="rect">
            <a:avLst/>
          </a:prstGeom>
        </p:spPr>
      </p:pic>
      <p:grpSp>
        <p:nvGrpSpPr>
          <p:cNvPr id="37" name="object 19">
            <a:extLst>
              <a:ext uri="{FF2B5EF4-FFF2-40B4-BE49-F238E27FC236}">
                <a16:creationId xmlns:a16="http://schemas.microsoft.com/office/drawing/2014/main" xmlns="" id="{A4E092D5-1154-1FA7-5ACC-C8D2655194BB}"/>
              </a:ext>
            </a:extLst>
          </p:cNvPr>
          <p:cNvGrpSpPr/>
          <p:nvPr/>
        </p:nvGrpSpPr>
        <p:grpSpPr bwMode="auto">
          <a:xfrm>
            <a:off x="8543798" y="3693974"/>
            <a:ext cx="3521232" cy="2610783"/>
            <a:chOff x="5616156" y="5917069"/>
            <a:chExt cx="2822827" cy="2092960"/>
          </a:xfrm>
        </p:grpSpPr>
        <p:pic>
          <p:nvPicPr>
            <p:cNvPr id="38" name="object 20">
              <a:extLst>
                <a:ext uri="{FF2B5EF4-FFF2-40B4-BE49-F238E27FC236}">
                  <a16:creationId xmlns:a16="http://schemas.microsoft.com/office/drawing/2014/main" xmlns="" id="{146A7B85-4C0D-3060-CCB8-B3DADA39AED9}"/>
                </a:ext>
              </a:extLst>
            </p:cNvPr>
            <p:cNvPicPr/>
            <p:nvPr/>
          </p:nvPicPr>
          <p:blipFill>
            <a:blip r:embed="rId6"/>
            <a:stretch/>
          </p:blipFill>
          <p:spPr bwMode="auto">
            <a:xfrm>
              <a:off x="6111659" y="5917069"/>
              <a:ext cx="2327324" cy="1550835"/>
            </a:xfrm>
            <a:prstGeom prst="rect">
              <a:avLst/>
            </a:prstGeom>
          </p:spPr>
        </p:pic>
        <p:pic>
          <p:nvPicPr>
            <p:cNvPr id="39" name="object 22">
              <a:extLst>
                <a:ext uri="{FF2B5EF4-FFF2-40B4-BE49-F238E27FC236}">
                  <a16:creationId xmlns:a16="http://schemas.microsoft.com/office/drawing/2014/main" xmlns="" id="{6709F53D-AA4F-5E68-6B9E-E3087112913A}"/>
                </a:ext>
              </a:extLst>
            </p:cNvPr>
            <p:cNvPicPr/>
            <p:nvPr/>
          </p:nvPicPr>
          <p:blipFill>
            <a:blip r:embed="rId7"/>
            <a:stretch/>
          </p:blipFill>
          <p:spPr bwMode="auto">
            <a:xfrm>
              <a:off x="5616156" y="6398895"/>
              <a:ext cx="1611122" cy="161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874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>
            <a:extLst>
              <a:ext uri="{FF2B5EF4-FFF2-40B4-BE49-F238E27FC236}">
                <a16:creationId xmlns:a16="http://schemas.microsoft.com/office/drawing/2014/main" xmlns="" id="{E609E48C-5F88-791C-5D61-0E4212B4A3D3}"/>
              </a:ext>
            </a:extLst>
          </p:cNvPr>
          <p:cNvSpPr/>
          <p:nvPr/>
        </p:nvSpPr>
        <p:spPr bwMode="auto">
          <a:xfrm>
            <a:off x="1771106" y="452722"/>
            <a:ext cx="4149247" cy="740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8467" marR="0" lvl="0" indent="0" algn="l" defTabSz="91440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93" normalizeH="0" baseline="0" noProof="0" dirty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ЦИФРОВАЯ КОМФОРТНАЯ ГОРОДСКАЯ СРЕДА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xmlns="" id="{56C91E19-5CDA-2588-0A2A-658F772C86FF}"/>
              </a:ext>
            </a:extLst>
          </p:cNvPr>
          <p:cNvSpPr txBox="1"/>
          <p:nvPr/>
        </p:nvSpPr>
        <p:spPr bwMode="auto">
          <a:xfrm>
            <a:off x="7035275" y="5548038"/>
            <a:ext cx="3290570" cy="41269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0" marR="3387" lvl="0" indent="0" algn="r" defTabSz="914400" eaLnBrk="1" fontAlgn="auto" latinLnBrk="0" hangingPunct="1">
              <a:lnSpc>
                <a:spcPts val="164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Платформа</a:t>
            </a:r>
            <a:r>
              <a:rPr kumimoji="0" sz="1400" b="1" i="0" u="none" strike="noStrike" kern="0" cap="none" spc="-52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SL</a:t>
            </a:r>
            <a:r>
              <a:rPr kumimoji="0" sz="1400" b="1" i="0" u="none" strike="noStrike" kern="0" cap="none" spc="-6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Vision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3387" lvl="0" indent="0" algn="r" defTabSz="91440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Web-</a:t>
            </a:r>
            <a:r>
              <a:rPr kumimoji="0" sz="1350" b="0" i="0" u="none" strike="noStrike" kern="0" cap="none" spc="-2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интерфейс</a:t>
            </a:r>
            <a:r>
              <a:rPr kumimoji="0" sz="1350" b="0" i="0" u="none" strike="noStrike" kern="0" cap="none" spc="-4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1350" b="0" i="0" u="none" strike="noStrike" kern="0" cap="none" spc="-3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мобильное</a:t>
            </a:r>
            <a:r>
              <a:rPr kumimoji="0" sz="1350" b="0" i="0" u="none" strike="noStrike" kern="0" cap="none" spc="-4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35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приложение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xmlns="" id="{87A9B0D7-18C7-327E-FED8-515DD4EACBC9}"/>
              </a:ext>
            </a:extLst>
          </p:cNvPr>
          <p:cNvSpPr txBox="1"/>
          <p:nvPr/>
        </p:nvSpPr>
        <p:spPr bwMode="auto">
          <a:xfrm>
            <a:off x="558800" y="6178682"/>
            <a:ext cx="5295899" cy="223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Дата</a:t>
            </a:r>
            <a:r>
              <a:rPr kumimoji="0" sz="1400" b="0" i="0" u="none" strike="noStrike" kern="0" cap="none" spc="-6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принятия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400" b="0" i="0" u="none" strike="noStrike" kern="0" cap="none" spc="-57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7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банк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решений</a:t>
            </a:r>
            <a:r>
              <a:rPr kumimoji="0" sz="1400" b="0" i="0" u="none" strike="noStrike" kern="0" cap="none" spc="-57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Минстроя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3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России:</a:t>
            </a:r>
            <a:r>
              <a:rPr kumimoji="0" sz="1400" b="0" i="0" u="none" strike="noStrike" kern="0" cap="none" spc="-6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37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r>
              <a:rPr kumimoji="0" sz="1400" b="0" i="0" u="none" strike="noStrike" kern="0" cap="none" spc="-57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3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апреля</a:t>
            </a:r>
            <a:r>
              <a:rPr kumimoji="0" sz="1400" b="0" i="0" u="none" strike="noStrike" kern="0" cap="none" spc="-57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2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/>
                <a:cs typeface="Calibri"/>
              </a:rPr>
              <a:t>2023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xmlns="" id="{ED760ADA-3BFE-83A7-8BA1-AB405A949FAF}"/>
              </a:ext>
            </a:extLst>
          </p:cNvPr>
          <p:cNvSpPr txBox="1"/>
          <p:nvPr/>
        </p:nvSpPr>
        <p:spPr bwMode="auto">
          <a:xfrm>
            <a:off x="538394" y="1434092"/>
            <a:ext cx="7330143" cy="316326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>
            <a:lvl1pPr algn="l" defTabSz="609630">
              <a:lnSpc>
                <a:spcPct val="90000"/>
              </a:lnSpc>
              <a:spcBef>
                <a:spcPts val="0"/>
              </a:spcBef>
              <a:buNone/>
              <a:defRPr sz="29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4" marR="0" lvl="0" indent="0" algn="l" defTabSz="60963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9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Решение для контроля территорий города</a:t>
            </a:r>
            <a:endParaRPr kumimoji="0" lang="ru-RU" sz="2000" b="0" i="0" u="none" strike="noStrike" kern="0" cap="none" spc="-33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6F7A5282-18F4-141E-54FD-74EE93EB2FB4}"/>
              </a:ext>
            </a:extLst>
          </p:cNvPr>
          <p:cNvSpPr/>
          <p:nvPr/>
        </p:nvSpPr>
        <p:spPr bwMode="auto">
          <a:xfrm>
            <a:off x="558798" y="2002103"/>
            <a:ext cx="6428394" cy="1599984"/>
          </a:xfrm>
          <a:prstGeom prst="roundRect">
            <a:avLst>
              <a:gd name="adj" fmla="val 13370"/>
            </a:avLst>
          </a:prstGeom>
          <a:solidFill>
            <a:schemeClr val="bg1"/>
          </a:solidFill>
          <a:ln>
            <a:noFill/>
          </a:ln>
          <a:effectLst>
            <a:outerShdw blurRad="395477" sx="102000" sy="102000" algn="ctr" rotWithShape="0">
              <a:prstClr val="black">
                <a:alpha val="28647"/>
              </a:prstClr>
            </a:outerShdw>
          </a:effectLst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9C24A04-1404-2743-D4C0-C2CD6E5A044B}"/>
              </a:ext>
            </a:extLst>
          </p:cNvPr>
          <p:cNvSpPr/>
          <p:nvPr/>
        </p:nvSpPr>
        <p:spPr bwMode="auto">
          <a:xfrm>
            <a:off x="558799" y="3764985"/>
            <a:ext cx="4597927" cy="2009748"/>
          </a:xfrm>
          <a:prstGeom prst="roundRect">
            <a:avLst>
              <a:gd name="adj" fmla="val 12402"/>
            </a:avLst>
          </a:prstGeom>
          <a:solidFill>
            <a:schemeClr val="bg1"/>
          </a:solidFill>
          <a:ln>
            <a:noFill/>
          </a:ln>
          <a:effectLst>
            <a:outerShdw blurRad="395477" sx="102000" sy="102000" algn="ctr" rotWithShape="0">
              <a:prstClr val="black">
                <a:alpha val="28647"/>
              </a:prstClr>
            </a:outerShdw>
          </a:effectLst>
        </p:spPr>
        <p:txBody>
          <a:bodyPr wrap="square" lIns="0" tIns="0" rIns="0" bIns="0" rtlCol="0" anchor="t"/>
          <a:lstStyle/>
          <a:p>
            <a:pPr marL="0" marR="0" lvl="0" indent="0" algn="l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20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xmlns="" id="{0D85ED3B-AA19-9AA0-51CE-1BDD3C144399}"/>
              </a:ext>
            </a:extLst>
          </p:cNvPr>
          <p:cNvSpPr txBox="1"/>
          <p:nvPr/>
        </p:nvSpPr>
        <p:spPr bwMode="auto">
          <a:xfrm>
            <a:off x="842503" y="3951526"/>
            <a:ext cx="1816947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Состав</a:t>
            </a:r>
            <a:r>
              <a:rPr kumimoji="0" sz="1800" b="1" i="0" u="none" strike="noStrike" kern="0" cap="none" spc="-6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800" b="1" i="0" u="none" strike="noStrike" kern="0" cap="none" spc="-13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решения: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xmlns="" id="{741B02A0-6C5C-BABE-5B40-67C507D03934}"/>
              </a:ext>
            </a:extLst>
          </p:cNvPr>
          <p:cNvSpPr txBox="1"/>
          <p:nvPr/>
        </p:nvSpPr>
        <p:spPr bwMode="auto">
          <a:xfrm>
            <a:off x="842503" y="4084594"/>
            <a:ext cx="3913036" cy="145911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8044" marR="3387" lvl="0" indent="0" algn="l" defTabSz="914400" eaLnBrk="1" fontAlgn="auto" latinLnBrk="0" hangingPunct="1">
              <a:lnSpc>
                <a:spcPct val="90400"/>
              </a:lnSpc>
              <a:spcBef>
                <a:spcPts val="250"/>
              </a:spcBef>
              <a:spcAft>
                <a:spcPts val="600"/>
              </a:spcAft>
              <a:buClr>
                <a:srgbClr val="5E88D8"/>
              </a:buClr>
              <a:buSzTx/>
              <a:buFontTx/>
              <a:buNone/>
              <a:tabLst>
                <a:tab pos="350961" algn="l"/>
              </a:tabLst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350961" marR="504215" lvl="0" indent="-342917" algn="l" defTabSz="914400" eaLnBrk="1" fontAlgn="auto" latinLnBrk="0" hangingPunct="1">
              <a:lnSpc>
                <a:spcPts val="1680"/>
              </a:lnSpc>
              <a:spcBef>
                <a:spcPts val="657"/>
              </a:spcBef>
              <a:spcAft>
                <a:spcPts val="600"/>
              </a:spcAft>
              <a:buClr>
                <a:srgbClr val="5E88D8"/>
              </a:buClr>
              <a:buSzTx/>
              <a:buFontTx/>
              <a:buAutoNum type="arabicPeriod"/>
              <a:tabLst>
                <a:tab pos="350961" algn="l"/>
              </a:tabLst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Облачная</a:t>
            </a:r>
            <a:r>
              <a:rPr kumimoji="0" sz="1600" b="0" i="0" u="none" strike="noStrike" kern="0" cap="none" spc="-9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</a:t>
            </a:r>
            <a:r>
              <a:rPr kumimoji="0" sz="16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платформа управления</a:t>
            </a:r>
            <a:endParaRPr kumimoji="0" lang="ru-RU" sz="1600" b="0" i="0" u="none" strike="noStrike" kern="0" cap="none" spc="-7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350961" marR="504215" lvl="0" indent="-342917" algn="l" defTabSz="914400" eaLnBrk="1" fontAlgn="auto" latinLnBrk="0" hangingPunct="1">
              <a:lnSpc>
                <a:spcPts val="1680"/>
              </a:lnSpc>
              <a:spcBef>
                <a:spcPts val="657"/>
              </a:spcBef>
              <a:spcAft>
                <a:spcPts val="600"/>
              </a:spcAft>
              <a:buClr>
                <a:srgbClr val="5E88D8"/>
              </a:buClr>
              <a:buSzTx/>
              <a:buFontTx/>
              <a:buAutoNum type="arabicPeriod"/>
              <a:tabLst>
                <a:tab pos="350961" algn="l"/>
              </a:tabLst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Имеющиеся в городе камеры видеонаблюдения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3" name="object 26">
            <a:extLst>
              <a:ext uri="{FF2B5EF4-FFF2-40B4-BE49-F238E27FC236}">
                <a16:creationId xmlns:a16="http://schemas.microsoft.com/office/drawing/2014/main" xmlns="" id="{8E6B44B2-FF73-4967-2F54-BEBCB2E69F95}"/>
              </a:ext>
            </a:extLst>
          </p:cNvPr>
          <p:cNvSpPr txBox="1"/>
          <p:nvPr/>
        </p:nvSpPr>
        <p:spPr bwMode="auto">
          <a:xfrm>
            <a:off x="842503" y="2106993"/>
            <a:ext cx="5977397" cy="1257994"/>
          </a:xfrm>
          <a:prstGeom prst="rect">
            <a:avLst/>
          </a:prstGeom>
        </p:spPr>
        <p:txBody>
          <a:bodyPr vert="horz" wrap="square" lIns="0" tIns="13292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10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3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Задачи системы: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8467" marR="3387" lvl="0" indent="0" algn="l" defTabSz="914400" eaLnBrk="1" fontAlgn="auto" latinLnBrk="0" hangingPunct="1">
              <a:lnSpc>
                <a:spcPct val="98800"/>
              </a:lnSpc>
              <a:spcBef>
                <a:spcPts val="8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262739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Контроль объектов городской инфраструктуры и благоустройства территории с использованием существующих в городе стационарных камер видеонаблюдения.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4" name="Image 4" descr="preencoded.png">
            <a:extLst>
              <a:ext uri="{FF2B5EF4-FFF2-40B4-BE49-F238E27FC236}">
                <a16:creationId xmlns:a16="http://schemas.microsoft.com/office/drawing/2014/main" xmlns="" id="{C47B4420-BD6D-394B-45C7-940D8A97C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391"/>
          <a:stretch/>
        </p:blipFill>
        <p:spPr bwMode="auto">
          <a:xfrm>
            <a:off x="6987193" y="1499265"/>
            <a:ext cx="5204807" cy="3442124"/>
          </a:xfrm>
          <a:prstGeom prst="rect">
            <a:avLst/>
          </a:prstGeom>
        </p:spPr>
      </p:pic>
      <p:pic>
        <p:nvPicPr>
          <p:cNvPr id="15" name="object 6">
            <a:extLst>
              <a:ext uri="{FF2B5EF4-FFF2-40B4-BE49-F238E27FC236}">
                <a16:creationId xmlns:a16="http://schemas.microsoft.com/office/drawing/2014/main" xmlns="" id="{9A915C7A-EAB5-3FBE-AD9F-21E50D2DA697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10378608" y="2737459"/>
            <a:ext cx="1676959" cy="35840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1C2F50A-1A94-9282-A2B7-DD2C42956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48204" y="6416298"/>
            <a:ext cx="1757833" cy="2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5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>
            <a:extLst>
              <a:ext uri="{FF2B5EF4-FFF2-40B4-BE49-F238E27FC236}">
                <a16:creationId xmlns:a16="http://schemas.microsoft.com/office/drawing/2014/main" xmlns="" id="{88A9BCF1-A197-AFA5-8B09-BD39B447839F}"/>
              </a:ext>
            </a:extLst>
          </p:cNvPr>
          <p:cNvSpPr txBox="1"/>
          <p:nvPr/>
        </p:nvSpPr>
        <p:spPr bwMode="auto">
          <a:xfrm>
            <a:off x="1748008" y="411355"/>
            <a:ext cx="4823273" cy="766449"/>
          </a:xfrm>
          <a:prstGeom prst="rect">
            <a:avLst/>
          </a:prstGeom>
        </p:spPr>
        <p:txBody>
          <a:bodyPr vert="horz" wrap="square" lIns="0" tIns="5037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43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КЕЙС:</a:t>
            </a:r>
            <a:r>
              <a:rPr kumimoji="0" sz="2400" b="0" i="0" u="none" strike="noStrike" kern="0" cap="none" spc="-147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177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ЮЖНО-</a:t>
            </a:r>
            <a:r>
              <a:rPr kumimoji="0" sz="2400" b="0" i="0" u="none" strike="noStrike" kern="0" cap="none" spc="143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САХАЛИНСК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4817" marR="0" lvl="0" indent="0" algn="l" defTabSz="91440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использование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нейросети</a:t>
            </a:r>
            <a:r>
              <a:rPr kumimoji="0" sz="2000" b="0" i="0" u="none" strike="noStrike" kern="0" cap="none" spc="-67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с</a:t>
            </a:r>
            <a:r>
              <a:rPr kumimoji="0" sz="2000" b="0" i="0" u="none" strike="noStrike" kern="0" cap="none" spc="-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6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2021</a:t>
            </a:r>
            <a:r>
              <a:rPr kumimoji="0" sz="2000" b="0" i="0" u="none" strike="noStrike" kern="0" cap="none" spc="-73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-13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года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xmlns="" id="{D93A7DE3-9EFC-64DB-B2A9-845DA83AD48D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5486400" y="3070724"/>
            <a:ext cx="3745314" cy="1324364"/>
          </a:xfrm>
          <a:prstGeom prst="rect">
            <a:avLst/>
          </a:prstGeom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xmlns="" id="{C15DB1E0-3D76-1D8B-8EE1-34C15C2C2411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5498355" y="4600397"/>
            <a:ext cx="3745297" cy="1324364"/>
          </a:xfrm>
          <a:prstGeom prst="rect">
            <a:avLst/>
          </a:prstGeom>
        </p:spPr>
      </p:pic>
      <p:pic>
        <p:nvPicPr>
          <p:cNvPr id="16" name="object 4">
            <a:extLst>
              <a:ext uri="{FF2B5EF4-FFF2-40B4-BE49-F238E27FC236}">
                <a16:creationId xmlns:a16="http://schemas.microsoft.com/office/drawing/2014/main" xmlns="" id="{91BE6901-1F9F-D216-5175-2DA037615008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514096" y="3858768"/>
            <a:ext cx="546608" cy="193040"/>
          </a:xfrm>
          <a:prstGeom prst="rect">
            <a:avLst/>
          </a:prstGeom>
        </p:spPr>
      </p:pic>
      <p:pic>
        <p:nvPicPr>
          <p:cNvPr id="17" name="object 5">
            <a:extLst>
              <a:ext uri="{FF2B5EF4-FFF2-40B4-BE49-F238E27FC236}">
                <a16:creationId xmlns:a16="http://schemas.microsoft.com/office/drawing/2014/main" xmlns="" id="{DE81BB4E-F67C-DA7D-262C-65493618E687}"/>
              </a:ext>
            </a:extLst>
          </p:cNvPr>
          <p:cNvPicPr/>
          <p:nvPr/>
        </p:nvPicPr>
        <p:blipFill>
          <a:blip r:embed="rId5"/>
          <a:stretch/>
        </p:blipFill>
        <p:spPr bwMode="auto">
          <a:xfrm>
            <a:off x="514096" y="4482592"/>
            <a:ext cx="546608" cy="193040"/>
          </a:xfrm>
          <a:prstGeom prst="rect">
            <a:avLst/>
          </a:prstGeom>
        </p:spPr>
      </p:pic>
      <p:pic>
        <p:nvPicPr>
          <p:cNvPr id="18" name="object 6">
            <a:extLst>
              <a:ext uri="{FF2B5EF4-FFF2-40B4-BE49-F238E27FC236}">
                <a16:creationId xmlns:a16="http://schemas.microsoft.com/office/drawing/2014/main" xmlns="" id="{E458EFC9-1B29-B569-39BE-C1B88F19EA82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514096" y="5275071"/>
            <a:ext cx="546608" cy="193040"/>
          </a:xfrm>
          <a:prstGeom prst="rect">
            <a:avLst/>
          </a:prstGeom>
        </p:spPr>
      </p:pic>
      <p:pic>
        <p:nvPicPr>
          <p:cNvPr id="19" name="object 7">
            <a:extLst>
              <a:ext uri="{FF2B5EF4-FFF2-40B4-BE49-F238E27FC236}">
                <a16:creationId xmlns:a16="http://schemas.microsoft.com/office/drawing/2014/main" xmlns="" id="{3D729EF7-D473-C79E-F174-923EC59DF593}"/>
              </a:ext>
            </a:extLst>
          </p:cNvPr>
          <p:cNvPicPr/>
          <p:nvPr/>
        </p:nvPicPr>
        <p:blipFill>
          <a:blip r:embed="rId7"/>
          <a:stretch/>
        </p:blipFill>
        <p:spPr bwMode="auto">
          <a:xfrm>
            <a:off x="514096" y="5768846"/>
            <a:ext cx="546608" cy="193040"/>
          </a:xfrm>
          <a:prstGeom prst="rect">
            <a:avLst/>
          </a:prstGeom>
        </p:spPr>
      </p:pic>
      <p:grpSp>
        <p:nvGrpSpPr>
          <p:cNvPr id="20" name="object 8">
            <a:extLst>
              <a:ext uri="{FF2B5EF4-FFF2-40B4-BE49-F238E27FC236}">
                <a16:creationId xmlns:a16="http://schemas.microsoft.com/office/drawing/2014/main" xmlns="" id="{12DFC01D-F5A7-5582-98F0-86F17996C4D9}"/>
              </a:ext>
            </a:extLst>
          </p:cNvPr>
          <p:cNvGrpSpPr/>
          <p:nvPr/>
        </p:nvGrpSpPr>
        <p:grpSpPr bwMode="auto">
          <a:xfrm>
            <a:off x="8006080" y="3035808"/>
            <a:ext cx="2003637" cy="1394037"/>
            <a:chOff x="12009119" y="4553711"/>
            <a:chExt cx="3005455" cy="2091055"/>
          </a:xfrm>
        </p:grpSpPr>
        <p:pic>
          <p:nvPicPr>
            <p:cNvPr id="21" name="object 9">
              <a:extLst>
                <a:ext uri="{FF2B5EF4-FFF2-40B4-BE49-F238E27FC236}">
                  <a16:creationId xmlns:a16="http://schemas.microsoft.com/office/drawing/2014/main" xmlns="" id="{2DC047A0-8F3A-C3CB-C926-703A33F8D318}"/>
                </a:ext>
              </a:extLst>
            </p:cNvPr>
            <p:cNvPicPr/>
            <p:nvPr/>
          </p:nvPicPr>
          <p:blipFill>
            <a:blip r:embed="rId8"/>
            <a:stretch/>
          </p:blipFill>
          <p:spPr bwMode="auto">
            <a:xfrm>
              <a:off x="12009119" y="4553711"/>
              <a:ext cx="3005328" cy="2090926"/>
            </a:xfrm>
            <a:prstGeom prst="rect">
              <a:avLst/>
            </a:prstGeom>
          </p:spPr>
        </p:pic>
        <p:pic>
          <p:nvPicPr>
            <p:cNvPr id="22" name="object 10">
              <a:extLst>
                <a:ext uri="{FF2B5EF4-FFF2-40B4-BE49-F238E27FC236}">
                  <a16:creationId xmlns:a16="http://schemas.microsoft.com/office/drawing/2014/main" xmlns="" id="{2F600183-1E81-01A0-4BF6-1157FBBE28F7}"/>
                </a:ext>
              </a:extLst>
            </p:cNvPr>
            <p:cNvPicPr/>
            <p:nvPr/>
          </p:nvPicPr>
          <p:blipFill>
            <a:blip r:embed="rId9"/>
            <a:stretch/>
          </p:blipFill>
          <p:spPr bwMode="auto">
            <a:xfrm>
              <a:off x="12100661" y="4606086"/>
              <a:ext cx="2899943" cy="1986545"/>
            </a:xfrm>
            <a:prstGeom prst="rect">
              <a:avLst/>
            </a:prstGeom>
          </p:spPr>
        </p:pic>
      </p:grpSp>
      <p:grpSp>
        <p:nvGrpSpPr>
          <p:cNvPr id="23" name="object 11">
            <a:extLst>
              <a:ext uri="{FF2B5EF4-FFF2-40B4-BE49-F238E27FC236}">
                <a16:creationId xmlns:a16="http://schemas.microsoft.com/office/drawing/2014/main" xmlns="" id="{4E592CA8-4369-1F35-93DE-5155B4B39E7B}"/>
              </a:ext>
            </a:extLst>
          </p:cNvPr>
          <p:cNvGrpSpPr/>
          <p:nvPr/>
        </p:nvGrpSpPr>
        <p:grpSpPr bwMode="auto">
          <a:xfrm>
            <a:off x="8022336" y="698500"/>
            <a:ext cx="4169833" cy="5826337"/>
            <a:chOff x="12033504" y="1047750"/>
            <a:chExt cx="6254750" cy="8739505"/>
          </a:xfrm>
        </p:grpSpPr>
        <p:pic>
          <p:nvPicPr>
            <p:cNvPr id="24" name="object 12">
              <a:extLst>
                <a:ext uri="{FF2B5EF4-FFF2-40B4-BE49-F238E27FC236}">
                  <a16:creationId xmlns:a16="http://schemas.microsoft.com/office/drawing/2014/main" xmlns="" id="{1C38FD8F-75A6-A2A4-A60F-BE1713B5A35D}"/>
                </a:ext>
              </a:extLst>
            </p:cNvPr>
            <p:cNvPicPr/>
            <p:nvPr/>
          </p:nvPicPr>
          <p:blipFill>
            <a:blip r:embed="rId10"/>
            <a:stretch/>
          </p:blipFill>
          <p:spPr bwMode="auto">
            <a:xfrm>
              <a:off x="12033504" y="6848855"/>
              <a:ext cx="3029711" cy="2090926"/>
            </a:xfrm>
            <a:prstGeom prst="rect">
              <a:avLst/>
            </a:prstGeom>
          </p:spPr>
        </p:pic>
        <p:pic>
          <p:nvPicPr>
            <p:cNvPr id="25" name="object 13">
              <a:extLst>
                <a:ext uri="{FF2B5EF4-FFF2-40B4-BE49-F238E27FC236}">
                  <a16:creationId xmlns:a16="http://schemas.microsoft.com/office/drawing/2014/main" xmlns="" id="{F4845CC0-1490-4A5A-8AB1-B335C1BB1A15}"/>
                </a:ext>
              </a:extLst>
            </p:cNvPr>
            <p:cNvPicPr/>
            <p:nvPr/>
          </p:nvPicPr>
          <p:blipFill>
            <a:blip r:embed="rId11"/>
            <a:stretch/>
          </p:blipFill>
          <p:spPr bwMode="auto">
            <a:xfrm>
              <a:off x="12123407" y="6900595"/>
              <a:ext cx="2924187" cy="1986545"/>
            </a:xfrm>
            <a:prstGeom prst="rect">
              <a:avLst/>
            </a:prstGeom>
          </p:spPr>
        </p:pic>
        <p:pic>
          <p:nvPicPr>
            <p:cNvPr id="26" name="object 14">
              <a:extLst>
                <a:ext uri="{FF2B5EF4-FFF2-40B4-BE49-F238E27FC236}">
                  <a16:creationId xmlns:a16="http://schemas.microsoft.com/office/drawing/2014/main" xmlns="" id="{6B6A4D05-D29F-04EC-A0A1-E8F1053C27D5}"/>
                </a:ext>
              </a:extLst>
            </p:cNvPr>
            <p:cNvPicPr/>
            <p:nvPr/>
          </p:nvPicPr>
          <p:blipFill>
            <a:blip r:embed="rId12"/>
            <a:stretch/>
          </p:blipFill>
          <p:spPr bwMode="auto">
            <a:xfrm>
              <a:off x="14496288" y="1047750"/>
              <a:ext cx="3791711" cy="8739411"/>
            </a:xfrm>
            <a:prstGeom prst="rect">
              <a:avLst/>
            </a:prstGeom>
          </p:spPr>
        </p:pic>
      </p:grpSp>
      <p:sp>
        <p:nvSpPr>
          <p:cNvPr id="27" name="object 16">
            <a:extLst>
              <a:ext uri="{FF2B5EF4-FFF2-40B4-BE49-F238E27FC236}">
                <a16:creationId xmlns:a16="http://schemas.microsoft.com/office/drawing/2014/main" xmlns="" id="{69190239-7E5E-571B-3FF9-A869DE508C18}"/>
              </a:ext>
            </a:extLst>
          </p:cNvPr>
          <p:cNvSpPr txBox="1">
            <a:spLocks/>
          </p:cNvSpPr>
          <p:nvPr/>
        </p:nvSpPr>
        <p:spPr bwMode="auto">
          <a:xfrm>
            <a:off x="2048934" y="1593667"/>
            <a:ext cx="3230032" cy="68565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67">
              <a:lnSpc>
                <a:spcPct val="100000"/>
              </a:lnSpc>
              <a:spcBef>
                <a:spcPts val="67"/>
              </a:spcBef>
              <a:defRPr/>
            </a:pPr>
            <a:r>
              <a:rPr lang="ru-RU" sz="3200">
                <a:latin typeface="Calibri"/>
                <a:cs typeface="Calibri"/>
              </a:rPr>
              <a:t>в</a:t>
            </a:r>
            <a:r>
              <a:rPr lang="ru-RU" sz="3200" spc="87">
                <a:latin typeface="Calibri"/>
                <a:cs typeface="Calibri"/>
              </a:rPr>
              <a:t> </a:t>
            </a:r>
            <a:r>
              <a:rPr lang="ru-RU" sz="4400" spc="-257">
                <a:solidFill>
                  <a:srgbClr val="5E88D8"/>
                </a:solidFill>
                <a:latin typeface="Calibri"/>
                <a:cs typeface="Calibri"/>
              </a:rPr>
              <a:t>18</a:t>
            </a:r>
            <a:r>
              <a:rPr lang="ru-RU" sz="4400" spc="-289">
                <a:solidFill>
                  <a:srgbClr val="5E88D8"/>
                </a:solidFill>
                <a:latin typeface="Calibri"/>
                <a:cs typeface="Calibri"/>
              </a:rPr>
              <a:t> </a:t>
            </a:r>
            <a:r>
              <a:rPr lang="ru-RU" sz="3200" spc="-52">
                <a:latin typeface="Calibri"/>
                <a:cs typeface="Calibri"/>
              </a:rPr>
              <a:t>раз</a:t>
            </a:r>
            <a:r>
              <a:rPr lang="ru-RU" sz="3200" spc="-163">
                <a:latin typeface="Calibri"/>
                <a:cs typeface="Calibri"/>
              </a:rPr>
              <a:t> </a:t>
            </a:r>
            <a:r>
              <a:rPr lang="ru-RU" sz="3200" spc="-13">
                <a:latin typeface="Calibri"/>
                <a:cs typeface="Calibri"/>
              </a:rPr>
              <a:t>чаще</a:t>
            </a:r>
            <a:endParaRPr lang="ru-RU" sz="4400">
              <a:latin typeface="Calibri"/>
              <a:cs typeface="Calibri"/>
            </a:endParaRPr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xmlns="" id="{586DE496-D107-E445-568A-CA5AB9CE1064}"/>
              </a:ext>
            </a:extLst>
          </p:cNvPr>
          <p:cNvSpPr txBox="1"/>
          <p:nvPr/>
        </p:nvSpPr>
        <p:spPr bwMode="auto">
          <a:xfrm>
            <a:off x="2048934" y="2334430"/>
            <a:ext cx="2894128" cy="923993"/>
          </a:xfrm>
          <a:prstGeom prst="rect">
            <a:avLst/>
          </a:prstGeom>
        </p:spPr>
        <p:txBody>
          <a:bodyPr vert="horz" wrap="square" lIns="0" tIns="31327" rIns="0" bIns="0" rtlCol="0">
            <a:spAutoFit/>
          </a:bodyPr>
          <a:lstStyle/>
          <a:p>
            <a:pPr marL="8467" marR="3387" lvl="0" indent="0" algn="l" defTabSz="914400" eaLnBrk="1" fontAlgn="auto" latinLnBrk="0" hangingPunct="1">
              <a:lnSpc>
                <a:spcPts val="2273"/>
              </a:lnSpc>
              <a:spcBef>
                <a:spcPts val="2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4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комплексы</a:t>
            </a:r>
            <a:r>
              <a:rPr kumimoji="0" sz="2000" b="0" i="0" u="none" strike="noStrike" kern="0" cap="none" spc="-11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169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ИИ</a:t>
            </a:r>
            <a:r>
              <a:rPr kumimoji="0" sz="2000" b="0" i="0" u="none" strike="noStrike" kern="0" cap="none" spc="-11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выявляют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дефекты</a:t>
            </a:r>
            <a:r>
              <a:rPr kumimoji="0" sz="2000" b="0" i="0" u="none" strike="noStrike" kern="0" cap="none" spc="-3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по</a:t>
            </a:r>
            <a:r>
              <a:rPr kumimoji="0" sz="2000" b="0" i="0" u="none" strike="noStrike" kern="0" cap="none" spc="-3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сравнению</a:t>
            </a:r>
            <a:r>
              <a:rPr kumimoji="0" lang="en-US" sz="20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/>
            </a:r>
            <a:br>
              <a:rPr kumimoji="0" lang="en-US" sz="20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</a:b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с</a:t>
            </a:r>
            <a:r>
              <a:rPr kumimoji="0" sz="2000" b="0" i="0" u="none" strike="noStrike" kern="0" cap="none" spc="-8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2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инспектором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xmlns="" id="{F285C403-8D44-C624-CC4A-6EC47AB77256}"/>
              </a:ext>
            </a:extLst>
          </p:cNvPr>
          <p:cNvSpPr txBox="1"/>
          <p:nvPr/>
        </p:nvSpPr>
        <p:spPr bwMode="auto">
          <a:xfrm>
            <a:off x="1159934" y="3793404"/>
            <a:ext cx="3702939" cy="2353551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8467" marR="90175" lvl="0" indent="0" algn="l" defTabSz="914400" eaLnBrk="1" fontAlgn="auto" latinLnBrk="0" hangingPunct="1">
              <a:lnSpc>
                <a:spcPts val="1873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Сокращение</a:t>
            </a:r>
            <a:r>
              <a:rPr kumimoji="0" sz="1800" b="0" i="0" u="none" strike="noStrike" kern="0" cap="none" spc="4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времени</a:t>
            </a:r>
            <a:r>
              <a:rPr kumimoji="0" sz="1800" b="0" i="0" u="none" strike="noStrike" kern="0" cap="none" spc="4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реагирования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1800" b="0" i="0" u="none" strike="noStrike" kern="0" cap="none" spc="-9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устранения</a:t>
            </a:r>
            <a:r>
              <a:rPr kumimoji="0" sz="1800" b="0" i="0" u="none" strike="noStrike" kern="0" cap="none" spc="-8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проблем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467" marR="663396" lvl="0" indent="0" algn="l" defTabSz="914400" eaLnBrk="1" fontAlgn="auto" latinLnBrk="0" hangingPunct="1">
              <a:lnSpc>
                <a:spcPct val="100800"/>
              </a:lnSpc>
              <a:spcBef>
                <a:spcPts val="11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Повышения</a:t>
            </a:r>
            <a:r>
              <a:rPr kumimoji="0" sz="1800" b="0" i="0" u="none" strike="noStrike" kern="0" cap="none" spc="2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качества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инспектирования</a:t>
            </a:r>
            <a:r>
              <a:rPr kumimoji="0" sz="1800" b="0" i="0" u="none" strike="noStrike" kern="0" cap="none" spc="-10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территории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467" marR="417428" lvl="0" indent="0" algn="l" defTabSz="914400" eaLnBrk="1" fontAlgn="auto" latinLnBrk="0" hangingPunct="1">
              <a:lnSpc>
                <a:spcPct val="100800"/>
              </a:lnSpc>
              <a:spcBef>
                <a:spcPts val="11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Оптимизация</a:t>
            </a:r>
            <a:r>
              <a:rPr kumimoji="0" sz="1800" b="0" i="0" u="none" strike="noStrike" kern="0" cap="none" spc="2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рабочего</a:t>
            </a:r>
            <a:r>
              <a:rPr kumimoji="0" sz="1800" b="0" i="0" u="none" strike="noStrike" kern="0" cap="none" spc="2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времени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надзорного</a:t>
            </a:r>
            <a:r>
              <a:rPr kumimoji="0" sz="1800" b="0" i="0" u="none" strike="noStrike" kern="0" cap="none" spc="1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состава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Уменьшение</a:t>
            </a:r>
            <a:r>
              <a:rPr kumimoji="0" sz="1800" b="0" i="0" u="none" strike="noStrike" kern="0" cap="none" spc="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человеческого</a:t>
            </a:r>
            <a:r>
              <a:rPr kumimoji="0" sz="1800" b="0" i="0" u="none" strike="noStrike" kern="0" cap="none" spc="1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фактора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30" name="object 21">
            <a:extLst>
              <a:ext uri="{FF2B5EF4-FFF2-40B4-BE49-F238E27FC236}">
                <a16:creationId xmlns:a16="http://schemas.microsoft.com/office/drawing/2014/main" xmlns="" id="{6EF17A84-96D6-9A24-6E5B-45E05A4991AA}"/>
              </a:ext>
            </a:extLst>
          </p:cNvPr>
          <p:cNvPicPr/>
          <p:nvPr/>
        </p:nvPicPr>
        <p:blipFill>
          <a:blip r:embed="rId13"/>
          <a:stretch/>
        </p:blipFill>
        <p:spPr bwMode="auto">
          <a:xfrm>
            <a:off x="0" y="1727199"/>
            <a:ext cx="1828800" cy="967232"/>
          </a:xfrm>
          <a:prstGeom prst="rect">
            <a:avLst/>
          </a:prstGeom>
        </p:spPr>
      </p:pic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70DE17FD-0DA5-49D4-99E0-0383DD2D7E52}"/>
              </a:ext>
            </a:extLst>
          </p:cNvPr>
          <p:cNvSpPr txBox="1"/>
          <p:nvPr/>
        </p:nvSpPr>
        <p:spPr bwMode="auto">
          <a:xfrm>
            <a:off x="7150201" y="1708573"/>
            <a:ext cx="2461260" cy="3713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86858" marR="3387" lvl="0" indent="-478391" algn="l" defTabSz="914400" eaLnBrk="1" fontAlgn="auto" latinLnBrk="0" hangingPunct="1">
              <a:lnSpc>
                <a:spcPct val="101099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В</a:t>
            </a:r>
            <a:r>
              <a:rPr kumimoji="0" sz="1200" b="0" i="0" u="none" strike="noStrike" kern="0" cap="none" spc="-13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1200" b="0" i="0" u="none" strike="noStrike" kern="0" cap="none" spc="-37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Южно-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Сахалинске</a:t>
            </a:r>
            <a:r>
              <a:rPr kumimoji="0" sz="1200" b="0" i="0" u="none" strike="noStrike" kern="0" cap="none" spc="-17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1200" b="0" i="0" u="none" strike="noStrike" kern="0" cap="none" spc="-7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проекту</a:t>
            </a:r>
            <a:r>
              <a:rPr kumimoji="0" sz="1200" b="0" i="0" u="none" strike="noStrike" kern="0" cap="none" spc="-2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1200" b="0" i="0" u="none" strike="noStrike" kern="0" cap="none" spc="-13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дали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название</a:t>
            </a:r>
            <a:r>
              <a:rPr kumimoji="0" sz="1200" b="0" i="0" u="none" strike="noStrike" kern="0" cap="none" spc="-52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«Черная</a:t>
            </a:r>
            <a:r>
              <a:rPr kumimoji="0" sz="1200" b="0" i="0" u="none" strike="noStrike" kern="0" cap="none" spc="-5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1200" b="0" i="0" u="none" strike="noStrike" kern="0" cap="none" spc="-7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Roboto"/>
                <a:cs typeface="Roboto"/>
              </a:rPr>
              <a:t>молния»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Roboto"/>
              <a:cs typeface="Roboto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CA2CBB8-9220-08F9-39D5-9B99AC455DAA}"/>
              </a:ext>
            </a:extLst>
          </p:cNvPr>
          <p:cNvSpPr txBox="1"/>
          <p:nvPr/>
        </p:nvSpPr>
        <p:spPr bwMode="auto">
          <a:xfrm>
            <a:off x="5697496" y="3224306"/>
            <a:ext cx="22596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rPr>
              <a:t>На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rPr>
              <a:t>40%</a:t>
            </a: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rPr>
              <a:t> снизилось кол-во обращений жителей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D911C1F-7C69-C213-1B63-B364CADCA3E6}"/>
              </a:ext>
            </a:extLst>
          </p:cNvPr>
          <p:cNvSpPr txBox="1"/>
          <p:nvPr/>
        </p:nvSpPr>
        <p:spPr bwMode="auto">
          <a:xfrm>
            <a:off x="5697496" y="4754747"/>
            <a:ext cx="22596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rPr>
              <a:t>На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rPr>
              <a:t>25%</a:t>
            </a: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rPr>
              <a:t> снизилось кол-во выявляемых дефектов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82990F8B-8EF2-1A68-63A4-E2CD8A14E5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0248204" y="6416298"/>
            <a:ext cx="1757833" cy="2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22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>
            <a:extLst>
              <a:ext uri="{FF2B5EF4-FFF2-40B4-BE49-F238E27FC236}">
                <a16:creationId xmlns:a16="http://schemas.microsoft.com/office/drawing/2014/main" xmlns="" id="{88A9BCF1-A197-AFA5-8B09-BD39B447839F}"/>
              </a:ext>
            </a:extLst>
          </p:cNvPr>
          <p:cNvSpPr txBox="1"/>
          <p:nvPr/>
        </p:nvSpPr>
        <p:spPr bwMode="auto">
          <a:xfrm>
            <a:off x="1748008" y="411355"/>
            <a:ext cx="6698568" cy="766449"/>
          </a:xfrm>
          <a:prstGeom prst="rect">
            <a:avLst/>
          </a:prstGeom>
        </p:spPr>
        <p:txBody>
          <a:bodyPr vert="horz" wrap="square" lIns="0" tIns="50377" rIns="0" bIns="0" rtlCol="0">
            <a:spAutoFit/>
          </a:bodyPr>
          <a:lstStyle>
            <a:defPPr>
              <a:defRPr lang="ru-RU"/>
            </a:defPPr>
            <a:lvl1pPr marL="8467" marR="0" lvl="0" indent="0" fontAlgn="auto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43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r>
              <a:rPr lang="ru-RU" dirty="0"/>
              <a:t>КЕЙС: МОСКОВСКАЯ ОБЛАСТЬ (ГУСТ)</a:t>
            </a:r>
          </a:p>
          <a:p>
            <a:pPr marL="14817">
              <a:spcBef>
                <a:spcPts val="260"/>
              </a:spcBef>
              <a:defRPr/>
            </a:pPr>
            <a:r>
              <a:rPr lang="ru-RU" sz="2000" spc="0" dirty="0"/>
              <a:t>использование нейросети с марта 2022 г.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82990F8B-8EF2-1A68-63A4-E2CD8A14E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48204" y="6416298"/>
            <a:ext cx="1757833" cy="271220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xmlns="" id="{4A97158F-A2CE-D5A0-C74C-90BF6AECC763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3547872" y="1916176"/>
            <a:ext cx="1310640" cy="4167632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xmlns="" id="{963A6AB9-4F3B-568D-4143-DA350569AB83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5327904" y="3523488"/>
            <a:ext cx="382016" cy="692912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xmlns="" id="{5F61340A-B8BC-F048-D604-7B8BC2E6ECFF}"/>
              </a:ext>
            </a:extLst>
          </p:cNvPr>
          <p:cNvPicPr/>
          <p:nvPr/>
        </p:nvPicPr>
        <p:blipFill>
          <a:blip r:embed="rId5"/>
          <a:stretch/>
        </p:blipFill>
        <p:spPr bwMode="auto">
          <a:xfrm>
            <a:off x="8002015" y="3777488"/>
            <a:ext cx="1056640" cy="438912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xmlns="" id="{D4A9C174-3458-024D-E288-C74E561773DE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7609839" y="2304289"/>
            <a:ext cx="28448" cy="3525519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xmlns="" id="{53EDAD80-01DF-1DCA-BEA7-EFA90FC4676E}"/>
              </a:ext>
            </a:extLst>
          </p:cNvPr>
          <p:cNvSpPr txBox="1"/>
          <p:nvPr/>
        </p:nvSpPr>
        <p:spPr bwMode="auto">
          <a:xfrm>
            <a:off x="621241" y="2036064"/>
            <a:ext cx="1108287" cy="42911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0" cap="none" spc="-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14</a:t>
            </a:r>
            <a:r>
              <a:rPr kumimoji="0" sz="2750" b="1" i="0" u="none" strike="noStrike" kern="0" cap="none" spc="-19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750" b="1" i="0" u="none" strike="noStrike" kern="0" cap="none" spc="-1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835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xmlns="" id="{DBD17E6E-CC20-B748-BE59-4557EB5EA741}"/>
              </a:ext>
            </a:extLst>
          </p:cNvPr>
          <p:cNvSpPr txBox="1"/>
          <p:nvPr/>
        </p:nvSpPr>
        <p:spPr bwMode="auto">
          <a:xfrm>
            <a:off x="1921932" y="1984926"/>
            <a:ext cx="1415627" cy="553228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8467" marR="3387" lvl="0" indent="0" algn="l" defTabSz="914400" eaLnBrk="1" fontAlgn="auto" latinLnBrk="0" hangingPunct="1">
              <a:lnSpc>
                <a:spcPct val="727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дворовых территорий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xmlns="" id="{C73A8BEE-49A0-A2D8-A6E6-BA9AEB010136}"/>
              </a:ext>
            </a:extLst>
          </p:cNvPr>
          <p:cNvSpPr txBox="1"/>
          <p:nvPr/>
        </p:nvSpPr>
        <p:spPr bwMode="auto">
          <a:xfrm>
            <a:off x="1921932" y="2842430"/>
            <a:ext cx="2639060" cy="549980"/>
          </a:xfrm>
          <a:prstGeom prst="rect">
            <a:avLst/>
          </a:prstGeom>
        </p:spPr>
        <p:txBody>
          <a:bodyPr vert="horz" wrap="square" lIns="0" tIns="93557" rIns="0" bIns="0" rtlCol="0">
            <a:spAutoFit/>
          </a:bodyPr>
          <a:lstStyle/>
          <a:p>
            <a:pPr marL="8467" marR="3387" lvl="0" indent="0" algn="l" defTabSz="914400" eaLnBrk="1" fontAlgn="auto" latinLnBrk="0" hangingPunct="1">
              <a:lnSpc>
                <a:spcPct val="72000"/>
              </a:lnSpc>
              <a:spcBef>
                <a:spcPts val="7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3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детских</a:t>
            </a:r>
            <a:r>
              <a:rPr kumimoji="0" sz="2000" b="0" i="0" u="none" strike="noStrike" kern="0" cap="none" spc="-10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2000" b="0" i="0" u="none" strike="noStrike" kern="0" cap="none" spc="-10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спортивных </a:t>
            </a:r>
            <a:r>
              <a:rPr kumimoji="0" sz="2000" b="0" i="0" u="none" strike="noStrike" kern="0" cap="none" spc="3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площадок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xmlns="" id="{716D2982-6FF3-591F-6C49-B681626AA8C0}"/>
              </a:ext>
            </a:extLst>
          </p:cNvPr>
          <p:cNvSpPr txBox="1"/>
          <p:nvPr/>
        </p:nvSpPr>
        <p:spPr bwMode="auto">
          <a:xfrm>
            <a:off x="1921934" y="3699932"/>
            <a:ext cx="1769110" cy="549980"/>
          </a:xfrm>
          <a:prstGeom prst="rect">
            <a:avLst/>
          </a:prstGeom>
        </p:spPr>
        <p:txBody>
          <a:bodyPr vert="horz" wrap="square" lIns="0" tIns="93557" rIns="0" bIns="0" rtlCol="0">
            <a:spAutoFit/>
          </a:bodyPr>
          <a:lstStyle/>
          <a:p>
            <a:pPr marL="8467" marR="3387" lvl="0" indent="0" algn="l" defTabSz="914400" eaLnBrk="1" fontAlgn="auto" latinLnBrk="0" hangingPunct="1">
              <a:lnSpc>
                <a:spcPct val="72000"/>
              </a:lnSpc>
              <a:spcBef>
                <a:spcPts val="7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общественных территорий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xmlns="" id="{92FAA275-2A55-2817-3400-C42C6EA1A400}"/>
              </a:ext>
            </a:extLst>
          </p:cNvPr>
          <p:cNvSpPr txBox="1"/>
          <p:nvPr/>
        </p:nvSpPr>
        <p:spPr bwMode="auto">
          <a:xfrm>
            <a:off x="1921934" y="4557437"/>
            <a:ext cx="1121409" cy="549980"/>
          </a:xfrm>
          <a:prstGeom prst="rect">
            <a:avLst/>
          </a:prstGeom>
        </p:spPr>
        <p:txBody>
          <a:bodyPr vert="horz" wrap="square" lIns="0" tIns="93557" rIns="0" bIns="0" rtlCol="0">
            <a:spAutoFit/>
          </a:bodyPr>
          <a:lstStyle/>
          <a:p>
            <a:pPr marL="8467" marR="3387" lvl="0" indent="0" algn="l" defTabSz="914400" eaLnBrk="1" fontAlgn="auto" latinLnBrk="0" hangingPunct="1">
              <a:lnSpc>
                <a:spcPct val="72000"/>
              </a:lnSpc>
              <a:spcBef>
                <a:spcPts val="7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3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дорог</a:t>
            </a:r>
            <a:r>
              <a:rPr kumimoji="0" sz="2000" b="0" i="0" u="none" strike="noStrike" kern="0" cap="none" spc="-11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3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и 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проездов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70536960-1D12-B63D-3DB5-6CA816B90839}"/>
              </a:ext>
            </a:extLst>
          </p:cNvPr>
          <p:cNvSpPr txBox="1"/>
          <p:nvPr/>
        </p:nvSpPr>
        <p:spPr bwMode="auto">
          <a:xfrm>
            <a:off x="1921934" y="5414941"/>
            <a:ext cx="1714923" cy="549980"/>
          </a:xfrm>
          <a:prstGeom prst="rect">
            <a:avLst/>
          </a:prstGeom>
        </p:spPr>
        <p:txBody>
          <a:bodyPr vert="horz" wrap="square" lIns="0" tIns="93557" rIns="0" bIns="0" rtlCol="0">
            <a:spAutoFit/>
          </a:bodyPr>
          <a:lstStyle/>
          <a:p>
            <a:pPr marL="8467" marR="3387" lvl="0" indent="0" algn="l" defTabSz="914400" eaLnBrk="1" fontAlgn="auto" latinLnBrk="0" hangingPunct="1">
              <a:lnSpc>
                <a:spcPct val="72000"/>
              </a:lnSpc>
              <a:spcBef>
                <a:spcPts val="7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контейнерных </a:t>
            </a:r>
            <a:r>
              <a:rPr kumimoji="0" sz="2000" b="0" i="0" u="none" strike="noStrike" kern="0" cap="none" spc="3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площадок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xmlns="" id="{32179172-801C-9404-8721-A7BD6179C46C}"/>
              </a:ext>
            </a:extLst>
          </p:cNvPr>
          <p:cNvSpPr txBox="1"/>
          <p:nvPr/>
        </p:nvSpPr>
        <p:spPr bwMode="auto">
          <a:xfrm>
            <a:off x="621241" y="2881377"/>
            <a:ext cx="1108287" cy="42911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0" cap="none" spc="-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r>
              <a:rPr kumimoji="0" sz="2750" b="1" i="0" u="none" strike="noStrike" kern="0" cap="none" spc="-19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750" b="1" i="0" u="none" strike="noStrike" kern="0" cap="none" spc="-1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549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52885D11-C8B2-CEA6-D8C9-B7E18E5AFD6E}"/>
              </a:ext>
            </a:extLst>
          </p:cNvPr>
          <p:cNvSpPr txBox="1"/>
          <p:nvPr/>
        </p:nvSpPr>
        <p:spPr bwMode="auto">
          <a:xfrm>
            <a:off x="823384" y="3724656"/>
            <a:ext cx="905933" cy="42911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0" cap="none" spc="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r>
              <a:rPr kumimoji="0" sz="2750" b="1" i="0" u="none" strike="noStrike" kern="0" cap="none" spc="-20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750" b="1" i="0" u="none" strike="noStrike" kern="0" cap="none" spc="-1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481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xmlns="" id="{358A7243-22C8-DFC2-66A3-07DAEBAB35AF}"/>
              </a:ext>
            </a:extLst>
          </p:cNvPr>
          <p:cNvSpPr txBox="1"/>
          <p:nvPr/>
        </p:nvSpPr>
        <p:spPr bwMode="auto">
          <a:xfrm>
            <a:off x="621241" y="4569968"/>
            <a:ext cx="1108287" cy="42911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0" cap="none" spc="-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43</a:t>
            </a:r>
            <a:r>
              <a:rPr kumimoji="0" sz="2750" b="1" i="0" u="none" strike="noStrike" kern="0" cap="none" spc="-19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750" b="1" i="0" u="none" strike="noStrike" kern="0" cap="none" spc="-1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000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xmlns="" id="{F85FEE76-805A-3DC1-98B5-21844B5B9525}"/>
              </a:ext>
            </a:extLst>
          </p:cNvPr>
          <p:cNvSpPr txBox="1"/>
          <p:nvPr/>
        </p:nvSpPr>
        <p:spPr bwMode="auto">
          <a:xfrm>
            <a:off x="621241" y="5415281"/>
            <a:ext cx="1108287" cy="42911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0" cap="none" spc="-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r>
              <a:rPr kumimoji="0" sz="2750" b="1" i="0" u="none" strike="noStrike" kern="0" cap="none" spc="-19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750" b="1" i="0" u="none" strike="noStrike" kern="0" cap="none" spc="-1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342</a:t>
            </a:r>
            <a:endParaRPr kumimoji="0" sz="27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xmlns="" id="{256C868D-B2AA-340C-7478-20C6032747CB}"/>
              </a:ext>
            </a:extLst>
          </p:cNvPr>
          <p:cNvSpPr txBox="1"/>
          <p:nvPr/>
        </p:nvSpPr>
        <p:spPr bwMode="auto">
          <a:xfrm>
            <a:off x="5332984" y="2142405"/>
            <a:ext cx="1899073" cy="113706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ts val="589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1" i="0" u="none" strike="noStrike" kern="0" cap="none" spc="-30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268</a:t>
            </a: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467" marR="0" lvl="0" indent="0" algn="l" defTabSz="914400" eaLnBrk="1" fontAlgn="auto" latinLnBrk="0" hangingPunct="1">
              <a:lnSpc>
                <a:spcPts val="2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инспекторов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xmlns="" id="{949861B8-C09E-07A0-519E-0CA8222F0DAE}"/>
              </a:ext>
            </a:extLst>
          </p:cNvPr>
          <p:cNvSpPr txBox="1"/>
          <p:nvPr/>
        </p:nvSpPr>
        <p:spPr bwMode="auto">
          <a:xfrm>
            <a:off x="5307584" y="4354238"/>
            <a:ext cx="1254337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3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3-</a:t>
            </a:r>
            <a:r>
              <a:rPr kumimoji="0" sz="2000" b="0" i="0" u="none" strike="noStrike" kern="0" cap="none" spc="62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7</a:t>
            </a:r>
            <a:r>
              <a:rPr kumimoji="0" sz="2000" b="0" i="0" u="none" strike="noStrike" kern="0" cap="none" spc="-12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3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км/день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xmlns="" id="{C157FFF0-BC1C-64E2-BA68-EF4816E1A175}"/>
              </a:ext>
            </a:extLst>
          </p:cNvPr>
          <p:cNvSpPr txBox="1"/>
          <p:nvPr/>
        </p:nvSpPr>
        <p:spPr bwMode="auto">
          <a:xfrm>
            <a:off x="5307584" y="5036901"/>
            <a:ext cx="1237826" cy="774100"/>
          </a:xfrm>
          <a:prstGeom prst="rect">
            <a:avLst/>
          </a:prstGeom>
        </p:spPr>
        <p:txBody>
          <a:bodyPr vert="horz" wrap="square" lIns="0" tIns="24553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62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r>
              <a:rPr kumimoji="0" sz="2000" b="0" i="0" u="none" strike="noStrike" kern="0" cap="none" spc="-12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недели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467" marR="3387" lvl="0" indent="0" algn="l" defTabSz="914400" eaLnBrk="1" fontAlgn="auto" latinLnBrk="0" hangingPunct="1">
              <a:lnSpc>
                <a:spcPct val="80000"/>
              </a:lnSpc>
              <a:spcBef>
                <a:spcPts val="4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-4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1550" b="0" i="0" u="none" strike="noStrike" kern="0" cap="none" spc="-5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обход</a:t>
            </a:r>
            <a:r>
              <a:rPr kumimoji="0" sz="1550" b="0" i="0" u="none" strike="noStrike" kern="0" cap="none" spc="-6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50" b="0" i="0" u="none" strike="noStrike" kern="0" cap="none" spc="-2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всех </a:t>
            </a:r>
            <a:r>
              <a:rPr kumimoji="0" sz="155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объектов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20">
            <a:extLst>
              <a:ext uri="{FF2B5EF4-FFF2-40B4-BE49-F238E27FC236}">
                <a16:creationId xmlns:a16="http://schemas.microsoft.com/office/drawing/2014/main" xmlns="" id="{24A61F82-B287-2805-D115-571FCC67EDEE}"/>
              </a:ext>
            </a:extLst>
          </p:cNvPr>
          <p:cNvSpPr txBox="1"/>
          <p:nvPr/>
        </p:nvSpPr>
        <p:spPr bwMode="auto">
          <a:xfrm>
            <a:off x="5320284" y="1787690"/>
            <a:ext cx="650240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3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Было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21">
            <a:extLst>
              <a:ext uri="{FF2B5EF4-FFF2-40B4-BE49-F238E27FC236}">
                <a16:creationId xmlns:a16="http://schemas.microsoft.com/office/drawing/2014/main" xmlns="" id="{071D6107-0C42-661A-FE9C-2071623B6F9C}"/>
              </a:ext>
            </a:extLst>
          </p:cNvPr>
          <p:cNvSpPr txBox="1"/>
          <p:nvPr/>
        </p:nvSpPr>
        <p:spPr bwMode="auto">
          <a:xfrm>
            <a:off x="8000813" y="1787690"/>
            <a:ext cx="732367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3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Стало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22">
            <a:extLst>
              <a:ext uri="{FF2B5EF4-FFF2-40B4-BE49-F238E27FC236}">
                <a16:creationId xmlns:a16="http://schemas.microsoft.com/office/drawing/2014/main" xmlns="" id="{7CAEF2FF-0107-7B46-5BEF-14571569D3F4}"/>
              </a:ext>
            </a:extLst>
          </p:cNvPr>
          <p:cNvSpPr txBox="1"/>
          <p:nvPr/>
        </p:nvSpPr>
        <p:spPr bwMode="auto">
          <a:xfrm>
            <a:off x="8000813" y="5036901"/>
            <a:ext cx="3061547" cy="1120349"/>
          </a:xfrm>
          <a:prstGeom prst="rect">
            <a:avLst/>
          </a:prstGeom>
        </p:spPr>
        <p:txBody>
          <a:bodyPr vert="horz" wrap="square" lIns="0" tIns="24553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Онлайн-</a:t>
            </a:r>
            <a:r>
              <a:rPr kumimoji="0" sz="2000" b="0" i="0" u="none" strike="noStrike" kern="0" cap="none" spc="3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поток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467" marR="840359" lvl="0" indent="0" algn="l" defTabSz="914400" eaLnBrk="1" fontAlgn="auto" latinLnBrk="0" hangingPunct="1">
              <a:lnSpc>
                <a:spcPct val="80000"/>
              </a:lnSpc>
              <a:spcBef>
                <a:spcPts val="4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-1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состояния</a:t>
            </a:r>
            <a:r>
              <a:rPr kumimoji="0" sz="1550" b="0" i="0" u="none" strike="noStrike" kern="0" cap="none" spc="-9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50" b="0" i="0" u="none" strike="noStrike" kern="0" cap="none" spc="-2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всех</a:t>
            </a:r>
            <a:r>
              <a:rPr kumimoji="0" sz="1550" b="0" i="0" u="none" strike="noStrike" kern="0" cap="none" spc="-8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5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объектов </a:t>
            </a:r>
            <a:r>
              <a:rPr kumimoji="0" sz="1550" b="0" i="0" u="none" strike="noStrike" kern="0" cap="none" spc="-4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550" b="0" i="0" u="none" strike="noStrike" kern="0" cap="none" spc="-9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50" b="0" i="0" u="none" strike="noStrike" kern="0" cap="none" spc="-1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реальном</a:t>
            </a:r>
            <a:r>
              <a:rPr kumimoji="0" sz="1550" b="0" i="0" u="none" strike="noStrike" kern="0" cap="none" spc="-10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5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времени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2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2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выявляется</a:t>
            </a:r>
            <a:r>
              <a:rPr kumimoji="0" sz="2000" b="0" i="0" u="none" strike="noStrike" kern="0" cap="none" spc="-11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6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60+</a:t>
            </a:r>
            <a:r>
              <a:rPr kumimoji="0" sz="2000" b="0" i="0" u="none" strike="noStrike" kern="0" cap="none" spc="-1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дефектов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23">
            <a:extLst>
              <a:ext uri="{FF2B5EF4-FFF2-40B4-BE49-F238E27FC236}">
                <a16:creationId xmlns:a16="http://schemas.microsoft.com/office/drawing/2014/main" xmlns="" id="{4D660B91-7B32-670D-83B4-BC32066A08FB}"/>
              </a:ext>
            </a:extLst>
          </p:cNvPr>
          <p:cNvSpPr txBox="1"/>
          <p:nvPr/>
        </p:nvSpPr>
        <p:spPr bwMode="auto">
          <a:xfrm>
            <a:off x="7981764" y="4354238"/>
            <a:ext cx="1842770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4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110-</a:t>
            </a:r>
            <a:r>
              <a:rPr kumimoji="0" sz="2000" b="0" i="0" u="none" strike="noStrike" kern="0" cap="none" spc="6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170</a:t>
            </a:r>
            <a:r>
              <a:rPr kumimoji="0" sz="2000" b="0" i="0" u="none" strike="noStrike" kern="0" cap="none" spc="-10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3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км/день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24">
            <a:extLst>
              <a:ext uri="{FF2B5EF4-FFF2-40B4-BE49-F238E27FC236}">
                <a16:creationId xmlns:a16="http://schemas.microsoft.com/office/drawing/2014/main" xmlns="" id="{37F73CB0-067A-ECD4-F1EC-2D20A24A8CF0}"/>
              </a:ext>
            </a:extLst>
          </p:cNvPr>
          <p:cNvSpPr txBox="1"/>
          <p:nvPr/>
        </p:nvSpPr>
        <p:spPr bwMode="auto">
          <a:xfrm>
            <a:off x="7981764" y="2142405"/>
            <a:ext cx="2340186" cy="113706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ts val="589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1" i="0" u="none" strike="noStrike" kern="0" cap="none" spc="-32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467" marR="0" lvl="0" indent="0" algn="l" defTabSz="914400" eaLnBrk="1" fontAlgn="auto" latinLnBrk="0" hangingPunct="1">
              <a:lnSpc>
                <a:spcPts val="2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комплексов</a:t>
            </a:r>
            <a:r>
              <a:rPr kumimoji="0" sz="2550" b="0" i="0" u="none" strike="noStrike" kern="0" cap="none" spc="2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550" b="0" i="0" u="none" strike="noStrike" kern="0" cap="none" spc="18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ИИ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25">
            <a:extLst>
              <a:ext uri="{FF2B5EF4-FFF2-40B4-BE49-F238E27FC236}">
                <a16:creationId xmlns:a16="http://schemas.microsoft.com/office/drawing/2014/main" xmlns="" id="{D278A0F0-7C54-6A2F-9154-C9DD16079CFE}"/>
              </a:ext>
            </a:extLst>
          </p:cNvPr>
          <p:cNvSpPr txBox="1"/>
          <p:nvPr/>
        </p:nvSpPr>
        <p:spPr bwMode="auto">
          <a:xfrm>
            <a:off x="10325100" y="2014050"/>
            <a:ext cx="1823297" cy="88064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1" i="0" u="none" strike="noStrike" kern="0" cap="none" spc="-657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+</a:t>
            </a:r>
            <a:r>
              <a:rPr kumimoji="0" sz="2650" b="1" i="0" u="none" strike="noStrike" kern="0" cap="none" spc="-1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650" b="1" i="0" u="none" strike="noStrike" kern="0" cap="none" spc="-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Calibri"/>
                <a:cs typeface="Calibri"/>
              </a:rPr>
              <a:t>1375</a:t>
            </a:r>
            <a:endParaRPr kumimoji="0" sz="26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42494" marR="0" lvl="0" indent="0" algn="l" defTabSz="914400" eaLnBrk="1" fontAlgn="auto" latinLnBrk="0" hangingPunct="1">
              <a:lnSpc>
                <a:spcPts val="1833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7" normalizeH="0" baseline="0" noProof="0">
                <a:ln>
                  <a:noFill/>
                </a:ln>
                <a:solidFill>
                  <a:srgbClr val="373954"/>
                </a:solidFill>
                <a:effectLst/>
                <a:uLnTx/>
                <a:uFillTx/>
                <a:latin typeface="Calibri"/>
                <a:cs typeface="Calibri"/>
              </a:rPr>
              <a:t>камер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42494" marR="0" lvl="0" indent="0" algn="l" defTabSz="914400" eaLnBrk="1" fontAlgn="auto" latinLnBrk="0" hangingPunct="1">
              <a:lnSpc>
                <a:spcPts val="1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40" normalizeH="0" baseline="0" noProof="0">
                <a:ln>
                  <a:noFill/>
                </a:ln>
                <a:solidFill>
                  <a:srgbClr val="373954"/>
                </a:solidFill>
                <a:effectLst/>
                <a:uLnTx/>
                <a:uFillTx/>
                <a:latin typeface="Calibri"/>
                <a:cs typeface="Calibri"/>
              </a:rPr>
              <a:t>«умный</a:t>
            </a:r>
            <a:r>
              <a:rPr kumimoji="0" sz="1600" b="0" i="0" u="none" strike="noStrike" kern="0" cap="none" spc="-60" normalizeH="0" baseline="0" noProof="0">
                <a:ln>
                  <a:noFill/>
                </a:ln>
                <a:solidFill>
                  <a:srgbClr val="373954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33" normalizeH="0" baseline="0" noProof="0">
                <a:ln>
                  <a:noFill/>
                </a:ln>
                <a:solidFill>
                  <a:srgbClr val="373954"/>
                </a:solidFill>
                <a:effectLst/>
                <a:uLnTx/>
                <a:uFillTx/>
                <a:latin typeface="Calibri"/>
                <a:cs typeface="Calibri"/>
              </a:rPr>
              <a:t>регион»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47" name="object 26">
            <a:extLst>
              <a:ext uri="{FF2B5EF4-FFF2-40B4-BE49-F238E27FC236}">
                <a16:creationId xmlns:a16="http://schemas.microsoft.com/office/drawing/2014/main" xmlns="" id="{845E5E7F-0951-319A-7EFD-E6CA9D4237A2}"/>
              </a:ext>
            </a:extLst>
          </p:cNvPr>
          <p:cNvPicPr/>
          <p:nvPr/>
        </p:nvPicPr>
        <p:blipFill>
          <a:blip r:embed="rId7"/>
          <a:stretch/>
        </p:blipFill>
        <p:spPr bwMode="auto">
          <a:xfrm>
            <a:off x="11326368" y="1483359"/>
            <a:ext cx="863599" cy="719328"/>
          </a:xfrm>
          <a:prstGeom prst="rect">
            <a:avLst/>
          </a:prstGeom>
        </p:spPr>
      </p:pic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xmlns="" id="{D99701C2-23FA-1C35-1399-92B7C7994949}"/>
              </a:ext>
            </a:extLst>
          </p:cNvPr>
          <p:cNvSpPr txBox="1"/>
          <p:nvPr/>
        </p:nvSpPr>
        <p:spPr bwMode="auto">
          <a:xfrm>
            <a:off x="11506662" y="6273567"/>
            <a:ext cx="417323" cy="21160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C1944-A9B7-4048-8754-F5710EE7642D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9016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>
            <a:extLst>
              <a:ext uri="{FF2B5EF4-FFF2-40B4-BE49-F238E27FC236}">
                <a16:creationId xmlns:a16="http://schemas.microsoft.com/office/drawing/2014/main" xmlns="" id="{88A9BCF1-A197-AFA5-8B09-BD39B447839F}"/>
              </a:ext>
            </a:extLst>
          </p:cNvPr>
          <p:cNvSpPr txBox="1"/>
          <p:nvPr/>
        </p:nvSpPr>
        <p:spPr bwMode="auto">
          <a:xfrm>
            <a:off x="1748008" y="411355"/>
            <a:ext cx="6698568" cy="766449"/>
          </a:xfrm>
          <a:prstGeom prst="rect">
            <a:avLst/>
          </a:prstGeom>
        </p:spPr>
        <p:txBody>
          <a:bodyPr vert="horz" wrap="square" lIns="0" tIns="50377" rIns="0" bIns="0" rtlCol="0">
            <a:spAutoFit/>
          </a:bodyPr>
          <a:lstStyle>
            <a:defPPr>
              <a:defRPr lang="ru-RU"/>
            </a:defPPr>
            <a:lvl1pPr marL="8467" marR="0" lvl="0" indent="0" fontAlgn="auto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43" normalizeH="0" baseline="0">
                <a:ln>
                  <a:noFill/>
                </a:ln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8467" lvl="0">
              <a:spcBef>
                <a:spcPts val="397"/>
              </a:spcBef>
              <a:defRPr/>
            </a:pPr>
            <a:r>
              <a:rPr lang="ru-RU" dirty="0"/>
              <a:t>КЕЙС: САНКТ-ПЕТЕРБУРГ (ГАТИ)</a:t>
            </a:r>
          </a:p>
          <a:p>
            <a:pPr marL="8467" lvl="0">
              <a:spcBef>
                <a:spcPts val="260"/>
              </a:spcBef>
              <a:defRPr/>
            </a:pPr>
            <a:r>
              <a:rPr lang="ru-RU" sz="2000" spc="0" dirty="0"/>
              <a:t>использование нейросети с июня 2023 г.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xmlns="" id="{2E233C0E-9B69-D6D5-FBCC-C34977032FED}"/>
              </a:ext>
            </a:extLst>
          </p:cNvPr>
          <p:cNvSpPr txBox="1"/>
          <p:nvPr/>
        </p:nvSpPr>
        <p:spPr bwMode="auto">
          <a:xfrm>
            <a:off x="601134" y="1731370"/>
            <a:ext cx="4334510" cy="64975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ts val="25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>
                <a:ln>
                  <a:noFill/>
                </a:ln>
                <a:solidFill>
                  <a:srgbClr val="5E88D8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</a:rPr>
              <a:t>10 696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8467" marR="0" lvl="0" indent="0" algn="l" defTabSz="914400" eaLnBrk="1" fontAlgn="auto" latinLnBrk="0" hangingPunct="1">
              <a:lnSpc>
                <a:spcPts val="25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5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детектов</a:t>
            </a:r>
            <a:r>
              <a:rPr kumimoji="0" sz="2150" b="0" i="0" u="none" strike="noStrike" kern="0" cap="none" spc="-8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5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обработано</a:t>
            </a:r>
            <a:r>
              <a:rPr kumimoji="0" sz="2150" b="0" i="0" u="none" strike="noStrike" kern="0" cap="none" spc="-8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50" b="0" i="0" u="none" strike="noStrike" kern="0" cap="none" spc="-4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за</a:t>
            </a:r>
            <a:r>
              <a:rPr kumimoji="0" sz="2150" b="0" i="0" u="none" strike="noStrike" kern="0" cap="none" spc="-83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50" b="0" i="0" u="none" strike="noStrike" kern="0" cap="none" spc="7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r>
              <a:rPr kumimoji="0" sz="2150" b="0" i="0" u="none" strike="noStrike" kern="0" cap="none" spc="-8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50" b="0" i="0" u="none" strike="noStrike" kern="0" cap="none" spc="-7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Calibri"/>
              </a:rPr>
              <a:t>месяцев</a:t>
            </a:r>
            <a:endParaRPr kumimoji="0" sz="21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xmlns="" id="{0C934620-444B-6024-E25C-052B62C840B7}"/>
              </a:ext>
            </a:extLst>
          </p:cNvPr>
          <p:cNvSpPr txBox="1">
            <a:spLocks/>
          </p:cNvSpPr>
          <p:nvPr/>
        </p:nvSpPr>
        <p:spPr bwMode="auto">
          <a:xfrm>
            <a:off x="6157812" y="1391597"/>
            <a:ext cx="4317153" cy="989524"/>
          </a:xfrm>
          <a:prstGeom prst="rect">
            <a:avLst/>
          </a:prstGeom>
        </p:spPr>
        <p:txBody>
          <a:bodyPr vert="horz" wrap="square" lIns="0" tIns="167217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67">
              <a:lnSpc>
                <a:spcPct val="100000"/>
              </a:lnSpc>
              <a:spcBef>
                <a:spcPts val="667"/>
              </a:spcBef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25 645 000 руб.</a:t>
            </a:r>
            <a:r>
              <a:rPr lang="ru-RU" sz="2150">
                <a:latin typeface="Calibri"/>
                <a:cs typeface="Calibri"/>
              </a:rPr>
              <a:t/>
            </a:r>
            <a:br>
              <a:rPr lang="ru-RU" sz="2150">
                <a:latin typeface="Calibri"/>
                <a:cs typeface="Calibri"/>
              </a:rPr>
            </a:br>
            <a:r>
              <a:rPr lang="ru-RU" sz="2150">
                <a:latin typeface="Calibri"/>
                <a:cs typeface="Calibri"/>
              </a:rPr>
              <a:t>сумма</a:t>
            </a:r>
            <a:r>
              <a:rPr lang="ru-RU" sz="2150" spc="-23">
                <a:latin typeface="Calibri"/>
                <a:cs typeface="Calibri"/>
              </a:rPr>
              <a:t> вынесенных</a:t>
            </a:r>
            <a:r>
              <a:rPr lang="ru-RU" sz="2150" spc="-27">
                <a:latin typeface="Calibri"/>
                <a:cs typeface="Calibri"/>
              </a:rPr>
              <a:t> </a:t>
            </a:r>
            <a:r>
              <a:rPr lang="ru-RU" sz="2150" spc="-7">
                <a:latin typeface="Calibri"/>
                <a:cs typeface="Calibri"/>
              </a:rPr>
              <a:t>постановлений</a:t>
            </a:r>
            <a:endParaRPr lang="ru-RU" sz="2150">
              <a:latin typeface="Calibri"/>
              <a:cs typeface="Calibri"/>
            </a:endParaRPr>
          </a:p>
        </p:txBody>
      </p:sp>
      <p:sp>
        <p:nvSpPr>
          <p:cNvPr id="16" name="object 26">
            <a:extLst>
              <a:ext uri="{FF2B5EF4-FFF2-40B4-BE49-F238E27FC236}">
                <a16:creationId xmlns:a16="http://schemas.microsoft.com/office/drawing/2014/main" xmlns="" id="{86931ECC-04E5-8DDC-407A-C9A8D581D1F7}"/>
              </a:ext>
            </a:extLst>
          </p:cNvPr>
          <p:cNvSpPr txBox="1">
            <a:spLocks/>
          </p:cNvSpPr>
          <p:nvPr/>
        </p:nvSpPr>
        <p:spPr bwMode="auto">
          <a:xfrm>
            <a:off x="5740400" y="4253722"/>
            <a:ext cx="1828800" cy="211106"/>
          </a:xfrm>
          <a:prstGeom prst="rect">
            <a:avLst/>
          </a:prstGeom>
        </p:spPr>
        <p:txBody>
          <a:bodyPr vert="horz" wrap="square" lIns="0" tIns="5927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3620">
              <a:spcBef>
                <a:spcPts val="47"/>
              </a:spcBef>
              <a:defRPr/>
            </a:pPr>
            <a:fld id="{81D60167-4931-47E6-BA6A-407CBD079E47}" type="slidenum">
              <a:rPr lang="ru-RU" kern="0" spc="10" smtClean="0">
                <a:solidFill>
                  <a:srgbClr val="1D1E2C"/>
                </a:solidFill>
                <a:latin typeface="Calibri"/>
                <a:cs typeface="Arial"/>
              </a:rPr>
              <a:pPr marL="123620">
                <a:spcBef>
                  <a:spcPts val="47"/>
                </a:spcBef>
                <a:defRPr/>
              </a:pPr>
              <a:t>8</a:t>
            </a:fld>
            <a:endParaRPr lang="ru-RU" kern="0" spc="10">
              <a:solidFill>
                <a:srgbClr val="1D1E2C"/>
              </a:solidFill>
              <a:latin typeface="Calibri"/>
              <a:cs typeface="Arial"/>
            </a:endParaRPr>
          </a:p>
        </p:txBody>
      </p:sp>
      <p:grpSp>
        <p:nvGrpSpPr>
          <p:cNvPr id="17" name="object 6">
            <a:extLst>
              <a:ext uri="{FF2B5EF4-FFF2-40B4-BE49-F238E27FC236}">
                <a16:creationId xmlns:a16="http://schemas.microsoft.com/office/drawing/2014/main" xmlns="" id="{B29CBDF3-E2F8-55E2-0242-FFBB5E6F79D6}"/>
              </a:ext>
            </a:extLst>
          </p:cNvPr>
          <p:cNvGrpSpPr/>
          <p:nvPr/>
        </p:nvGrpSpPr>
        <p:grpSpPr bwMode="auto">
          <a:xfrm>
            <a:off x="2704592" y="2981172"/>
            <a:ext cx="6973824" cy="3874795"/>
            <a:chOff x="4056888" y="4471758"/>
            <a:chExt cx="10460735" cy="5812192"/>
          </a:xfrm>
        </p:grpSpPr>
        <p:pic>
          <p:nvPicPr>
            <p:cNvPr id="18" name="object 7">
              <a:extLst>
                <a:ext uri="{FF2B5EF4-FFF2-40B4-BE49-F238E27FC236}">
                  <a16:creationId xmlns:a16="http://schemas.microsoft.com/office/drawing/2014/main" xmlns="" id="{81BCED05-AF94-014F-E7F4-529FB02E9250}"/>
                </a:ext>
              </a:extLst>
            </p:cNvPr>
            <p:cNvPicPr/>
            <p:nvPr/>
          </p:nvPicPr>
          <p:blipFill>
            <a:blip r:embed="rId3"/>
            <a:stretch/>
          </p:blipFill>
          <p:spPr bwMode="auto">
            <a:xfrm>
              <a:off x="4806378" y="4471758"/>
              <a:ext cx="8668194" cy="5513720"/>
            </a:xfrm>
            <a:prstGeom prst="rect">
              <a:avLst/>
            </a:prstGeom>
          </p:spPr>
        </p:pic>
        <p:pic>
          <p:nvPicPr>
            <p:cNvPr id="19" name="object 8">
              <a:extLst>
                <a:ext uri="{FF2B5EF4-FFF2-40B4-BE49-F238E27FC236}">
                  <a16:creationId xmlns:a16="http://schemas.microsoft.com/office/drawing/2014/main" xmlns="" id="{1A9FD7C8-72F0-3B56-13B3-195EF6269D8C}"/>
                </a:ext>
              </a:extLst>
            </p:cNvPr>
            <p:cNvPicPr/>
            <p:nvPr/>
          </p:nvPicPr>
          <p:blipFill>
            <a:blip r:embed="rId4"/>
            <a:stretch/>
          </p:blipFill>
          <p:spPr bwMode="auto">
            <a:xfrm>
              <a:off x="5153404" y="5059889"/>
              <a:ext cx="7863662" cy="4896091"/>
            </a:xfrm>
            <a:prstGeom prst="rect">
              <a:avLst/>
            </a:prstGeom>
          </p:spPr>
        </p:pic>
        <p:sp>
          <p:nvSpPr>
            <p:cNvPr id="20" name="object 9">
              <a:extLst>
                <a:ext uri="{FF2B5EF4-FFF2-40B4-BE49-F238E27FC236}">
                  <a16:creationId xmlns:a16="http://schemas.microsoft.com/office/drawing/2014/main" xmlns="" id="{185E2849-5399-22B0-15F9-A96D7BC00514}"/>
                </a:ext>
              </a:extLst>
            </p:cNvPr>
            <p:cNvSpPr/>
            <p:nvPr/>
          </p:nvSpPr>
          <p:spPr bwMode="auto">
            <a:xfrm>
              <a:off x="9268332" y="8561006"/>
              <a:ext cx="3609975" cy="808355"/>
            </a:xfrm>
            <a:custGeom>
              <a:avLst/>
              <a:gdLst/>
              <a:ahLst/>
              <a:cxnLst/>
              <a:rect l="l" t="t" r="r" b="b"/>
              <a:pathLst>
                <a:path w="3609975" h="808354" extrusionOk="0">
                  <a:moveTo>
                    <a:pt x="3609467" y="0"/>
                  </a:moveTo>
                  <a:lnTo>
                    <a:pt x="0" y="0"/>
                  </a:lnTo>
                  <a:lnTo>
                    <a:pt x="0" y="807849"/>
                  </a:lnTo>
                  <a:lnTo>
                    <a:pt x="3609467" y="807849"/>
                  </a:lnTo>
                  <a:lnTo>
                    <a:pt x="36094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21" name="object 10">
              <a:extLst>
                <a:ext uri="{FF2B5EF4-FFF2-40B4-BE49-F238E27FC236}">
                  <a16:creationId xmlns:a16="http://schemas.microsoft.com/office/drawing/2014/main" xmlns="" id="{D248D253-250D-45C7-03C4-F05844505E6B}"/>
                </a:ext>
              </a:extLst>
            </p:cNvPr>
            <p:cNvPicPr/>
            <p:nvPr/>
          </p:nvPicPr>
          <p:blipFill>
            <a:blip r:embed="rId5"/>
            <a:stretch/>
          </p:blipFill>
          <p:spPr bwMode="auto">
            <a:xfrm>
              <a:off x="4056888" y="9680447"/>
              <a:ext cx="10460735" cy="603504"/>
            </a:xfrm>
            <a:prstGeom prst="rect">
              <a:avLst/>
            </a:prstGeom>
          </p:spPr>
        </p:pic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7C9F0484-069E-6566-7A33-2E448948721B}"/>
              </a:ext>
            </a:extLst>
          </p:cNvPr>
          <p:cNvSpPr txBox="1"/>
          <p:nvPr/>
        </p:nvSpPr>
        <p:spPr bwMode="auto">
          <a:xfrm>
            <a:off x="588279" y="3339592"/>
            <a:ext cx="2209800" cy="10857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4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Жители</a:t>
            </a:r>
            <a:r>
              <a:rPr kumimoji="0" sz="1400" b="0" i="0" u="none" strike="noStrike" kern="0" cap="none" spc="-7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микрорайонов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буквально</a:t>
            </a:r>
            <a:r>
              <a:rPr kumimoji="0" sz="1400" b="0" i="0" u="none" strike="noStrike" kern="0" cap="none" spc="-4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просят</a:t>
            </a:r>
            <a:r>
              <a:rPr kumimoji="0" sz="1400" b="0" i="0" u="none" strike="noStrike" kern="0" cap="none" spc="-4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включить </a:t>
            </a:r>
            <a:r>
              <a:rPr kumimoji="0" sz="1400" b="0" i="0" u="none" strike="noStrike" kern="0" cap="none" spc="4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территорию, где они проживают, в маршрут</a:t>
            </a:r>
            <a:r>
              <a:rPr kumimoji="0" lang="en-US" sz="1400" b="0" i="0" u="none" strike="noStrike" kern="0" cap="none" spc="4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ru-RU" sz="1400" b="0" i="0" u="none" strike="noStrike" kern="0" cap="none" spc="4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мониторинга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xmlns="" id="{F75E193A-0608-23FE-C521-04B6F0BBEDD7}"/>
              </a:ext>
            </a:extLst>
          </p:cNvPr>
          <p:cNvSpPr txBox="1"/>
          <p:nvPr/>
        </p:nvSpPr>
        <p:spPr bwMode="auto">
          <a:xfrm>
            <a:off x="257727" y="3138425"/>
            <a:ext cx="198543" cy="5216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50" b="0" i="0" u="none" strike="noStrike" kern="0" cap="none" spc="-53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Tahoma"/>
                <a:cs typeface="Tahoma"/>
              </a:rPr>
              <a:t>«</a:t>
            </a:r>
            <a:endParaRPr kumimoji="0" sz="33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28862B15-894E-9406-2C9A-0810D39AB56A}"/>
              </a:ext>
            </a:extLst>
          </p:cNvPr>
          <p:cNvSpPr txBox="1"/>
          <p:nvPr/>
        </p:nvSpPr>
        <p:spPr bwMode="auto">
          <a:xfrm>
            <a:off x="1766747" y="4093465"/>
            <a:ext cx="198967" cy="5216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50" b="0" i="0" u="none" strike="noStrike" kern="0" cap="none" spc="-5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Tahoma"/>
                <a:cs typeface="Tahoma"/>
              </a:rPr>
              <a:t>»</a:t>
            </a:r>
            <a:endParaRPr kumimoji="0" sz="33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xmlns="" id="{AEB1AEBB-72AE-45E9-C4AF-33834978D9B1}"/>
              </a:ext>
            </a:extLst>
          </p:cNvPr>
          <p:cNvSpPr txBox="1"/>
          <p:nvPr/>
        </p:nvSpPr>
        <p:spPr bwMode="auto">
          <a:xfrm>
            <a:off x="257727" y="4851400"/>
            <a:ext cx="198543" cy="5216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50" b="0" i="0" u="none" strike="noStrike" kern="0" cap="none" spc="-53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Tahoma"/>
                <a:cs typeface="Tahoma"/>
              </a:rPr>
              <a:t>«</a:t>
            </a:r>
            <a:endParaRPr kumimoji="0" sz="33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xmlns="" id="{62C30DA1-096C-9827-9172-7A69688CD9A5}"/>
              </a:ext>
            </a:extLst>
          </p:cNvPr>
          <p:cNvSpPr txBox="1"/>
          <p:nvPr/>
        </p:nvSpPr>
        <p:spPr bwMode="auto">
          <a:xfrm>
            <a:off x="571346" y="5052568"/>
            <a:ext cx="2450677" cy="10857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5401" marR="20321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1D1E2C"/>
                </a:solidFill>
                <a:effectLst/>
                <a:uLnTx/>
                <a:uFillTx/>
                <a:latin typeface="Calibri"/>
                <a:cs typeface="Arial"/>
              </a:rPr>
              <a:t>Удаление граффити с фасадов зданий, которые выявил комплекс и по которым назначил штраф, стали уже рутиной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7" name="object 18">
            <a:extLst>
              <a:ext uri="{FF2B5EF4-FFF2-40B4-BE49-F238E27FC236}">
                <a16:creationId xmlns:a16="http://schemas.microsoft.com/office/drawing/2014/main" xmlns="" id="{FD552FA3-5DAC-2C9B-0903-9B8D9886CC5C}"/>
              </a:ext>
            </a:extLst>
          </p:cNvPr>
          <p:cNvSpPr txBox="1"/>
          <p:nvPr/>
        </p:nvSpPr>
        <p:spPr bwMode="auto">
          <a:xfrm>
            <a:off x="9522222" y="3217300"/>
            <a:ext cx="2387600" cy="19475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Работа </a:t>
            </a:r>
            <a:r>
              <a:rPr kumimoji="0" sz="1400" b="0" i="0" u="none" strike="noStrike" kern="0" cap="none" spc="-4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1400" b="0" i="0" u="none" strike="noStrike" kern="0" cap="none" spc="-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инспекции </a:t>
            </a:r>
            <a:r>
              <a:rPr kumimoji="0" sz="1400" b="0" i="0" u="none" strike="noStrike" kern="0" cap="none" spc="-13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стала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интереснее</a:t>
            </a:r>
            <a:r>
              <a:rPr kumimoji="0" sz="1400" b="0" i="0" u="none" strike="noStrike" kern="0" cap="none" spc="-62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3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за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счет</a:t>
            </a:r>
            <a:r>
              <a:rPr kumimoji="0" sz="1400" b="0" i="0" u="none" strike="noStrike" kern="0" cap="none" spc="-6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внедрения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современных</a:t>
            </a:r>
            <a:r>
              <a:rPr kumimoji="0" sz="1400" b="0" i="0" u="none" strike="noStrike" kern="0" cap="none" spc="33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технологий,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разделивших</a:t>
            </a:r>
            <a:r>
              <a:rPr kumimoji="0" sz="1400" b="0" i="0" u="none" strike="noStrike" kern="0" cap="none" spc="2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7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деятельность</a:t>
            </a:r>
            <a:r>
              <a:rPr kumimoji="0" sz="1400" b="0" i="0" u="none" strike="noStrike" kern="0" cap="none" spc="333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3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на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76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«до»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и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«после».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При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4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этом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33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и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обычная работа никуда не делась – применение ИИ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позволяет выполнить ее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/>
                <a:cs typeface="Calibri"/>
              </a:rPr>
              <a:t>больший объем.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8" name="object 21">
            <a:extLst>
              <a:ext uri="{FF2B5EF4-FFF2-40B4-BE49-F238E27FC236}">
                <a16:creationId xmlns:a16="http://schemas.microsoft.com/office/drawing/2014/main" xmlns="" id="{D88E3C24-5C3C-4C68-F8D0-2854C005CBD9}"/>
              </a:ext>
            </a:extLst>
          </p:cNvPr>
          <p:cNvSpPr txBox="1"/>
          <p:nvPr/>
        </p:nvSpPr>
        <p:spPr bwMode="auto">
          <a:xfrm>
            <a:off x="9143154" y="3122169"/>
            <a:ext cx="198543" cy="5216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50" b="0" i="0" u="none" strike="noStrike" kern="0" cap="none" spc="-53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Tahoma"/>
                <a:cs typeface="Tahoma"/>
              </a:rPr>
              <a:t>«</a:t>
            </a:r>
            <a:endParaRPr kumimoji="0" sz="33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xmlns="" id="{D8FCC99F-C5B5-AFB2-9F2A-9DCBE8375E10}"/>
              </a:ext>
            </a:extLst>
          </p:cNvPr>
          <p:cNvSpPr txBox="1"/>
          <p:nvPr/>
        </p:nvSpPr>
        <p:spPr bwMode="auto">
          <a:xfrm>
            <a:off x="11015810" y="4851400"/>
            <a:ext cx="198967" cy="5216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50" b="0" i="0" u="none" strike="noStrike" kern="0" cap="none" spc="-5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Tahoma"/>
                <a:cs typeface="Tahoma"/>
              </a:rPr>
              <a:t>»</a:t>
            </a:r>
            <a:endParaRPr kumimoji="0" sz="33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30" name="object 23">
            <a:extLst>
              <a:ext uri="{FF2B5EF4-FFF2-40B4-BE49-F238E27FC236}">
                <a16:creationId xmlns:a16="http://schemas.microsoft.com/office/drawing/2014/main" xmlns="" id="{AB255F0E-9B40-8045-6EE3-BF4C85FB5CC1}"/>
              </a:ext>
            </a:extLst>
          </p:cNvPr>
          <p:cNvSpPr txBox="1"/>
          <p:nvPr/>
        </p:nvSpPr>
        <p:spPr bwMode="auto">
          <a:xfrm>
            <a:off x="9457352" y="5686553"/>
            <a:ext cx="2172123" cy="4394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12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ИИ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7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стал,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грубо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говоря,</a:t>
            </a:r>
            <a:r>
              <a:rPr kumimoji="0" sz="1400" b="0" i="0" u="none" strike="noStrike" kern="0" cap="none" spc="-52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7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еще </a:t>
            </a:r>
            <a:r>
              <a:rPr kumimoji="0" sz="1400" b="0" i="0" u="none" strike="noStrike" kern="0" cap="none" spc="4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одним</a:t>
            </a:r>
            <a:r>
              <a:rPr kumimoji="0" sz="1400" b="0" i="0" u="none" strike="noStrike" kern="0" cap="none" spc="-73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3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сотрудником</a:t>
            </a:r>
            <a:r>
              <a:rPr kumimoji="0" sz="1400" b="0" i="0" u="none" strike="noStrike" kern="0" cap="none" spc="-73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50" normalizeH="0" baseline="0" noProof="0">
                <a:ln>
                  <a:noFill/>
                </a:ln>
                <a:solidFill>
                  <a:srgbClr val="2D5EBB"/>
                </a:solidFill>
                <a:effectLst/>
                <a:uLnTx/>
                <a:uFillTx/>
                <a:latin typeface="Calibri"/>
                <a:cs typeface="Calibri"/>
              </a:rPr>
              <a:t>ГАТИ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6CDFF8F0-FA6B-AAB2-F4D3-930032649B1A}"/>
              </a:ext>
            </a:extLst>
          </p:cNvPr>
          <p:cNvSpPr txBox="1"/>
          <p:nvPr/>
        </p:nvSpPr>
        <p:spPr bwMode="auto">
          <a:xfrm>
            <a:off x="9143154" y="5475224"/>
            <a:ext cx="198543" cy="5216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50" b="0" i="0" u="none" strike="noStrike" kern="0" cap="none" spc="-530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Tahoma"/>
                <a:cs typeface="Tahoma"/>
              </a:rPr>
              <a:t>«</a:t>
            </a:r>
            <a:endParaRPr kumimoji="0" sz="33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xmlns="" id="{9E4E249E-DE57-D3F0-FAB8-0A7BA667F0DC}"/>
              </a:ext>
            </a:extLst>
          </p:cNvPr>
          <p:cNvSpPr txBox="1"/>
          <p:nvPr/>
        </p:nvSpPr>
        <p:spPr bwMode="auto">
          <a:xfrm>
            <a:off x="11649709" y="5731257"/>
            <a:ext cx="198967" cy="5216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50" b="0" i="0" u="none" strike="noStrike" kern="0" cap="none" spc="-5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Tahoma"/>
                <a:cs typeface="Tahoma"/>
              </a:rPr>
              <a:t>»</a:t>
            </a:r>
            <a:endParaRPr kumimoji="0" sz="33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33" name="object 15">
            <a:extLst>
              <a:ext uri="{FF2B5EF4-FFF2-40B4-BE49-F238E27FC236}">
                <a16:creationId xmlns:a16="http://schemas.microsoft.com/office/drawing/2014/main" xmlns="" id="{B9CC0E07-D4F5-1627-753D-EF10552009CA}"/>
              </a:ext>
            </a:extLst>
          </p:cNvPr>
          <p:cNvSpPr txBox="1"/>
          <p:nvPr/>
        </p:nvSpPr>
        <p:spPr bwMode="auto">
          <a:xfrm>
            <a:off x="1384759" y="5861569"/>
            <a:ext cx="198967" cy="5216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91440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50" b="0" i="0" u="none" strike="noStrike" kern="0" cap="none" spc="-513" normalizeH="0" baseline="0" noProof="0">
                <a:ln>
                  <a:noFill/>
                </a:ln>
                <a:solidFill>
                  <a:srgbClr val="5E88D8"/>
                </a:solidFill>
                <a:effectLst/>
                <a:uLnTx/>
                <a:uFillTx/>
                <a:latin typeface="Tahoma"/>
                <a:cs typeface="Tahoma"/>
              </a:rPr>
              <a:t>»</a:t>
            </a:r>
            <a:endParaRPr kumimoji="0" sz="3350" b="0" i="0" u="none" strike="noStrike" kern="0" cap="none" spc="0" normalizeH="0" baseline="0" noProof="0">
              <a:ln>
                <a:noFill/>
              </a:ln>
              <a:solidFill>
                <a:srgbClr val="1D1E2C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1D533825-EEE4-7CD0-E11E-C1EA3F9EE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248204" y="6416298"/>
            <a:ext cx="1757833" cy="2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75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xmlns="" id="{EE00A94A-C454-43E7-843A-04769D603E27}"/>
              </a:ext>
            </a:extLst>
          </p:cNvPr>
          <p:cNvSpPr txBox="1"/>
          <p:nvPr/>
        </p:nvSpPr>
        <p:spPr>
          <a:xfrm>
            <a:off x="7129113" y="6039943"/>
            <a:ext cx="467415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algn="r" hangingPunct="0">
              <a:defRPr sz="2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sz="1600" kern="0" dirty="0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#</a:t>
            </a:r>
            <a:r>
              <a:rPr lang="ru-RU" sz="1600" kern="0" dirty="0" err="1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УмныйГород</a:t>
            </a:r>
            <a:endParaRPr lang="ru-RU" sz="1600" kern="0" dirty="0">
              <a:solidFill>
                <a:srgbClr val="FFFFFF"/>
              </a:solidFill>
              <a:latin typeface="DIN Pro Regular" panose="020B0504020101020102" pitchFamily="34" charset="0"/>
              <a:ea typeface="+mj-ea"/>
              <a:cs typeface="DIN Pro Regular" panose="020B0504020101020102" pitchFamily="34" charset="0"/>
              <a:sym typeface="Calibri"/>
            </a:endParaRPr>
          </a:p>
          <a:p>
            <a:pPr algn="r" hangingPunct="0">
              <a:defRPr sz="2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sz="1600" kern="0" dirty="0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#</a:t>
            </a:r>
            <a:r>
              <a:rPr lang="ru-RU" sz="1600" kern="0" dirty="0" err="1">
                <a:solidFill>
                  <a:srgbClr val="FFFFFF"/>
                </a:solidFill>
                <a:latin typeface="DIN Pro Regular" panose="020B0504020101020102" pitchFamily="34" charset="0"/>
                <a:ea typeface="+mj-ea"/>
                <a:cs typeface="DIN Pro Regular" panose="020B0504020101020102" pitchFamily="34" charset="0"/>
                <a:sym typeface="Calibri"/>
              </a:rPr>
              <a:t>ГородаМеняютсяДляНас</a:t>
            </a:r>
            <a:endParaRPr sz="1600" kern="0" dirty="0">
              <a:solidFill>
                <a:srgbClr val="FFFFFF"/>
              </a:solidFill>
              <a:latin typeface="DIN Pro Regular" panose="020B0504020101020102" pitchFamily="34" charset="0"/>
              <a:ea typeface="+mj-ea"/>
              <a:cs typeface="DIN Pro Regular" panose="020B0504020101020102" pitchFamily="34" charset="0"/>
              <a:sym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A7C19A6-17AD-4B3B-BA91-99A20975F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2" y="513727"/>
            <a:ext cx="3218172" cy="62142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58245" y="2200301"/>
            <a:ext cx="79953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kern="0" smtClean="0">
                <a:solidFill>
                  <a:srgbClr val="FFFFFF"/>
                </a:solidFill>
                <a:latin typeface="Arial"/>
                <a:ea typeface="Lato Black"/>
                <a:cs typeface="Arial"/>
              </a:rPr>
              <a:t>ПОЧЕМУ НЕ ВСЕ ГОРОДА ГОТОВЫ ВНЕДРИТЬ ИСКУССТВЕННЫЙ ИНТЕЛЛЕКТ?</a:t>
            </a:r>
            <a:endParaRPr lang="ru-RU" sz="2800" dirty="0">
              <a:solidFill>
                <a:sysClr val="window" lastClr="FFFFFF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0732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Общ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Новый раздел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ина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Специальное оформление">
  <a:themeElements>
    <a:clrScheme name="Softlogic">
      <a:dk1>
        <a:srgbClr val="1D1E2C"/>
      </a:dk1>
      <a:lt1>
        <a:srgbClr val="FFFFFF"/>
      </a:lt1>
      <a:dk2>
        <a:srgbClr val="34364D"/>
      </a:dk2>
      <a:lt2>
        <a:srgbClr val="E7E6E6"/>
      </a:lt2>
      <a:accent1>
        <a:srgbClr val="5E88D8"/>
      </a:accent1>
      <a:accent2>
        <a:srgbClr val="1D1E2C"/>
      </a:accent2>
      <a:accent3>
        <a:srgbClr val="34364D"/>
      </a:accent3>
      <a:accent4>
        <a:srgbClr val="86B0FF"/>
      </a:accent4>
      <a:accent5>
        <a:srgbClr val="B1CCFF"/>
      </a:accent5>
      <a:accent6>
        <a:srgbClr val="E5ECFF"/>
      </a:accent6>
      <a:hlink>
        <a:srgbClr val="5E88D8"/>
      </a:hlink>
      <a:folHlink>
        <a:srgbClr val="B1CCFF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noFill/>
        <a:ln/>
      </a:spPr>
      <a:bodyPr/>
      <a:lstStyle/>
    </a:sp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816</Words>
  <Application>Microsoft Office PowerPoint</Application>
  <PresentationFormat>Произвольный</PresentationFormat>
  <Paragraphs>173</Paragraphs>
  <Slides>15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Общий</vt:lpstr>
      <vt:lpstr>Новый раздел</vt:lpstr>
      <vt:lpstr>Финальный слайд</vt:lpstr>
      <vt:lpstr>Специальное оформление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Жукова Валерия Сергеевна</dc:creator>
  <cp:lastModifiedBy>ux32</cp:lastModifiedBy>
  <cp:revision>7</cp:revision>
  <dcterms:created xsi:type="dcterms:W3CDTF">2024-06-10T04:47:45Z</dcterms:created>
  <dcterms:modified xsi:type="dcterms:W3CDTF">2024-06-17T16:43:36Z</dcterms:modified>
</cp:coreProperties>
</file>