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5" r:id="rId3"/>
    <p:sldId id="286" r:id="rId4"/>
    <p:sldId id="283" r:id="rId5"/>
    <p:sldId id="276" r:id="rId6"/>
    <p:sldId id="284" r:id="rId7"/>
    <p:sldId id="285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F9E"/>
    <a:srgbClr val="39B5B4"/>
    <a:srgbClr val="EBBB9C"/>
    <a:srgbClr val="A9F1F9"/>
    <a:srgbClr val="00758F"/>
    <a:srgbClr val="0A3452"/>
    <a:srgbClr val="005C7F"/>
    <a:srgbClr val="D7075D"/>
    <a:srgbClr val="EF8158"/>
    <a:srgbClr val="144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993" autoAdjust="0"/>
  </p:normalViewPr>
  <p:slideViewPr>
    <p:cSldViewPr snapToGrid="0">
      <p:cViewPr varScale="1">
        <p:scale>
          <a:sx n="67" d="100"/>
          <a:sy n="67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06F9-2A46-475B-A1DE-5C37239B84D2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F69C-ADC2-4393-BAA1-84391D7E0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F69C-ADC2-4393-BAA1-84391D7E0A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4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F69C-ADC2-4393-BAA1-84391D7E0A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1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9B21E-2C9B-431A-A01A-F519BB84701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7DBBB1-AE35-4FCD-A5B5-1E09DD0E4F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ED66A-E227-4039-BB02-82E493BAD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BFD39-5A82-4433-AE42-B7B9E6C5D501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874D3-C89A-4F49-AB86-BF985F5C7F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FE6A9-1DE0-4E23-AA8D-A7C8560E67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305C1-CC6D-460D-B048-1AD9BB1359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8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320E8-6767-41E5-95A6-CA74A35A2F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120D2-34D9-4922-87DD-B50191B9BA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023C-A1F3-4F7C-ACD2-6687CF5DF0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0687C-CB46-4099-9FA1-F225901E2A83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5E956-B662-458C-A37E-E1F93ECCC4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B2AD4-7CA9-435C-B44D-E02699C31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6E203-5E9A-4499-895D-155C02D376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DAEAE3-9B4F-4787-8E14-BD7F286CE5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7FAA6-6A48-413E-9DCE-0E1EEF541D5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E94A-AACD-4F89-8F34-B404F9010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828ED-6FB4-4B5B-813B-32CA6E2FA88A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C402D-9DC5-4932-B596-D60801715F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70E81-BDE3-4CC2-9F6F-A9CC7EA94B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47BF8-89CA-4BBE-96A7-9E4DFF25F6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AF706-0148-4ACC-B26F-2559EABC74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84B36-618D-464D-A52D-D554A94243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55673-DAF8-46E8-9920-4B2D12550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25F42-6531-4DBB-A068-03FEA51AF055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6F315-D71F-4528-98E6-38AE5B6F6C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150CD-4955-4F34-97F8-BEDB577C7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CCE17-5F4F-41D2-AC81-335F65538E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76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8886C-7DED-43DB-AC20-633BF1CC2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59306-6A36-4546-84E5-A1A0A852F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C62FB-0952-47A7-9A02-2684A5E72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ADDFEB-FE2B-4118-BBE1-0EC6442B1F37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D08CF-C5B3-465C-9C67-D37708BDCD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3355B-5A47-42C9-B812-43DCBA8B0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2AD21-8AA2-44D5-AC31-FFCA651D1B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3E6ED-1E78-4895-9354-CC0700A290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E4450-0965-4E13-97FB-D1FAE1278B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76347-37A4-496A-A2C2-746814A0D31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687D4-CA1C-4530-9B5F-C291E643E7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C67F1-0427-4232-8CDC-AC9B23AA7272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5A3E7-7995-4A4B-93B8-5C307EF76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826D-642A-450A-B1B2-F3559C0CE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32CC9-A942-4316-8BD8-507FBD2A0AB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1E127-CADD-4A8D-9AAE-BC842697C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03B4B-53A8-47DA-AB54-45039F43F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81029D-CFA3-43DC-BF8D-FCA4F8C109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1AB5D6-57BF-415C-8D8B-AE931A947F2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1593-9B7B-451E-8EE9-79A006CFEF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B2A326-400F-497A-883A-3576FB75E0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16C11-C73E-43F5-9400-86283C79CF23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C847CE-9A60-4A77-BF53-385C8476F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7A78DF-235D-4417-B2BE-D17CBF639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FE355-CB1F-4E7A-AD38-F18C8EF4652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14FA6-A992-469C-9ED6-2BE0F99A30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473CD7-5493-40C3-8F11-E01C70445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9BD84-A419-4FAF-A7A6-90EAC85DA03E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B1615B-2FAA-428C-93C1-8679B13BD3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3B79C-C643-4BEA-9645-FED04AFF7D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C1E95-859B-4FAE-86AB-76B219045C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08B1A3-98F6-474D-94B2-A7E8730C31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DF43BE-6573-4B21-88A1-5083DE42E608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FC7CA5-5305-4E1A-8311-C6C096C12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73BEE-0AAB-4A57-8FB8-E3D49996C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5DBBBC-CEDA-4315-A2F6-BFCB0ACA88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9466B-A75B-4381-AFF0-25C406412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49A75-2CDA-4E97-86EC-0E1CFF20CF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97ED2-C9F2-4C92-AA18-EDEE89C857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6B44D-D48A-413C-BB89-9E35B089D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133B4-8D5E-45DB-8F70-124E756AB8A3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09389-FDC0-4D8D-9F35-466BAADD0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5B3AC-D75F-42F4-B6D5-296C1740B0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0E3B3-11F4-4D99-BD98-086D223CC7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330A-01C2-4D80-B09A-EF552E0F0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4DF50A-9BDE-439F-9BC6-B4109AD65D6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62F0F4-9CCB-4C2C-ADE5-A73BFC8F5C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725C4-B0CE-45D8-83BC-73313E5575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60FCCA-EBD0-4BF4-8D29-8142A3E99174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C7F76-915D-4F35-BDAF-850FA1196F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CB7696-BC3E-4C40-9D52-1BE660D37B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35D69-77CB-4C9A-9156-6F76183D52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37EE7-AC65-4A84-AD64-E71F28FDE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A5AF81-67EC-4A3E-B39B-2C85A3CE7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69EC49-2995-40FB-9946-96999D9DC1E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A27F7-FFC0-4F37-8F53-A235F031D1F8}" type="datetime1">
              <a:rPr lang="ru-RU"/>
              <a:pPr lvl="0"/>
              <a:t>30.08.2024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FE493-D090-4DA6-83AD-346D6C5A3F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8396E-9E10-4C21-A387-AA9B10BDFD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6968676-51B7-4AFA-8FAF-D5E25AE4338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91;p16">
            <a:extLst>
              <a:ext uri="{FF2B5EF4-FFF2-40B4-BE49-F238E27FC236}">
                <a16:creationId xmlns:a16="http://schemas.microsoft.com/office/drawing/2014/main" id="{1ACB614A-308E-41A7-9CD8-4DAB0AF509AA}"/>
              </a:ext>
            </a:extLst>
          </p:cNvPr>
          <p:cNvCxnSpPr>
            <a:cxnSpLocks/>
          </p:cNvCxnSpPr>
          <p:nvPr/>
        </p:nvCxnSpPr>
        <p:spPr>
          <a:xfrm>
            <a:off x="6233556" y="1776413"/>
            <a:ext cx="0" cy="4378122"/>
          </a:xfrm>
          <a:prstGeom prst="straightConnector1">
            <a:avLst/>
          </a:prstGeom>
          <a:noFill/>
          <a:ln w="22225" cap="flat" cmpd="sng">
            <a:solidFill>
              <a:srgbClr val="39B5B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C924C83-D4A4-4203-B558-FFEF76A78E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73038" y="2903911"/>
            <a:ext cx="2605179" cy="2406293"/>
          </a:xfrm>
          <a:solidFill>
            <a:srgbClr val="A9F1F9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lvl="0" indent="0">
              <a:buNone/>
            </a:pPr>
            <a:endParaRPr lang="ru-RU" dirty="0">
              <a:solidFill>
                <a:srgbClr val="FFFFFF"/>
              </a:solidFill>
              <a:cs typeface="Calibri"/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FFFFFF"/>
                </a:solidFill>
                <a:cs typeface="Calibri"/>
              </a:rPr>
              <a:t>   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FFFFF"/>
                </a:solidFill>
                <a:cs typeface="Calibri"/>
              </a:rPr>
              <a:t>  </a:t>
            </a:r>
            <a:r>
              <a:rPr lang="ru-RU" dirty="0">
                <a:solidFill>
                  <a:schemeClr val="tx1"/>
                </a:solidFill>
                <a:cs typeface="Calibri"/>
              </a:rPr>
              <a:t>ФОТОГРАФИЯ</a:t>
            </a:r>
          </a:p>
          <a:p>
            <a:pPr lvl="0"/>
            <a:endParaRPr lang="ru-RU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0EA78-8CD9-4101-A1BE-CF27A49D5AE8}"/>
              </a:ext>
            </a:extLst>
          </p:cNvPr>
          <p:cNvSpPr txBox="1"/>
          <p:nvPr/>
        </p:nvSpPr>
        <p:spPr>
          <a:xfrm>
            <a:off x="6600051" y="5385094"/>
            <a:ext cx="5605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dirty="0">
                <a:solidFill>
                  <a:srgbClr val="FFFFFF"/>
                </a:solidFill>
                <a:latin typeface="DINPro" panose="020B0504020101020102" pitchFamily="34" charset="0"/>
              </a:rPr>
              <a:t>Чемисов Сергей Борисович</a:t>
            </a:r>
          </a:p>
          <a:p>
            <a:pPr fontAlgn="ctr"/>
            <a:r>
              <a:rPr lang="ru-RU" sz="2400" b="1" dirty="0">
                <a:solidFill>
                  <a:srgbClr val="FFFFFF"/>
                </a:solidFill>
                <a:latin typeface="DINPro" panose="020B0504020101020102" pitchFamily="34" charset="0"/>
              </a:rPr>
              <a:t>Учредитель ООО ГК «Фавор»</a:t>
            </a:r>
            <a:endParaRPr lang="ru-RU" sz="2400" b="1" i="0" dirty="0">
              <a:solidFill>
                <a:srgbClr val="FFFFFF"/>
              </a:solidFill>
              <a:effectLst/>
              <a:latin typeface="DINPro" panose="020B0504020101020102" pitchFamily="34" charset="0"/>
            </a:endParaRPr>
          </a:p>
          <a:p>
            <a:pPr fontAlgn="ctr"/>
            <a:endParaRPr lang="ru-RU" sz="2000" b="0" i="0" dirty="0">
              <a:solidFill>
                <a:srgbClr val="FFFFFF"/>
              </a:solidFill>
              <a:effectLst/>
              <a:latin typeface="DINPro" panose="020B0504020101020102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58CF6-B001-43C4-9A2D-C4538B817D81}"/>
              </a:ext>
            </a:extLst>
          </p:cNvPr>
          <p:cNvSpPr txBox="1"/>
          <p:nvPr/>
        </p:nvSpPr>
        <p:spPr>
          <a:xfrm>
            <a:off x="185738" y="3743325"/>
            <a:ext cx="6300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Опыт создания и интеграции единой системы 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интеллектуального видеонаблюдения «Купол» в региональную платформу АПК «Безопасный город»</a:t>
            </a:r>
            <a:endParaRPr lang="ru-RU" sz="2800" b="0" i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07D9D2-F87B-4FE1-B3CE-7D4C2080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4454"/>
          <a:stretch/>
        </p:blipFill>
        <p:spPr>
          <a:xfrm>
            <a:off x="1" y="1"/>
            <a:ext cx="5605114" cy="3619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8D082D-24BD-46AC-9ACF-021607980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83" r="461" b="2420"/>
          <a:stretch/>
        </p:blipFill>
        <p:spPr>
          <a:xfrm>
            <a:off x="4152900" y="454819"/>
            <a:ext cx="7577138" cy="766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38DC6-6DED-4943-885A-2AE700697A72}"/>
              </a:ext>
            </a:extLst>
          </p:cNvPr>
          <p:cNvSpPr txBox="1"/>
          <p:nvPr/>
        </p:nvSpPr>
        <p:spPr>
          <a:xfrm>
            <a:off x="6569660" y="2078790"/>
            <a:ext cx="54207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3805F-2B20-4954-9BDA-78FA3C8591F6}"/>
              </a:ext>
            </a:extLst>
          </p:cNvPr>
          <p:cNvSpPr txBox="1"/>
          <p:nvPr/>
        </p:nvSpPr>
        <p:spPr>
          <a:xfrm>
            <a:off x="6600051" y="1668977"/>
            <a:ext cx="5420722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2EC3DD-982C-4B04-BF86-C24420D66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038" y="2723288"/>
            <a:ext cx="2614695" cy="2661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334918" y="1051377"/>
            <a:ext cx="984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Наша разработка  – система  интеллектуального видеонаблюдения АПК «Купол»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C4A5A-5258-4721-ACC5-EBB6690C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35" y="3739106"/>
            <a:ext cx="1920406" cy="1853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CF58C-58D6-4B41-944C-0AB7A476D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036" y="3729382"/>
            <a:ext cx="2060627" cy="1853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A7ED94-E4F1-46C7-AE34-A969EE95F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521" y="3749174"/>
            <a:ext cx="2005758" cy="1859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51B99-8C05-45F2-AB3C-91E953B0A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6380" y="91530"/>
            <a:ext cx="1243692" cy="1133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F46066-F392-45ED-91F5-07F833A14789}"/>
              </a:ext>
            </a:extLst>
          </p:cNvPr>
          <p:cNvSpPr txBox="1"/>
          <p:nvPr/>
        </p:nvSpPr>
        <p:spPr>
          <a:xfrm>
            <a:off x="918319" y="2540377"/>
            <a:ext cx="10080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основе АПК «Купол» мы создаем  системы визуализации информации, централизованные комплексы «умных» видеокамер с функциями нейроаналитики.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20593" y="846974"/>
            <a:ext cx="111046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265" lvl="0">
              <a:spcBef>
                <a:spcPts val="930"/>
              </a:spcBef>
            </a:pPr>
            <a:r>
              <a:rPr lang="ru-RU" sz="3200" dirty="0">
                <a:solidFill>
                  <a:schemeClr val="bg1"/>
                </a:solidFill>
                <a:ea typeface="Open Sans SemiBold"/>
                <a:cs typeface="Open Sans SemiBold"/>
                <a:sym typeface="Open Sans SemiBold"/>
              </a:rPr>
              <a:t>Высочайшая точность </a:t>
            </a:r>
            <a:endParaRPr lang="ru-RU" sz="32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Лежащая в основе технология обеспечивает высокую точность распознавания лиц даже на записях, снятых в условиях, далеких от идеальных. Процентное значение означает оценку «уверенности» системы в том, что пара изображений принадлежат одному и тому же человеку.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51B99-8C05-45F2-AB3C-91E953B0A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80" y="91530"/>
            <a:ext cx="1243692" cy="11339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DAF844-DB9A-4A6E-B774-98AE58488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7" y="2477884"/>
            <a:ext cx="3584763" cy="1133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41B80C-8083-4046-AD0C-CFD1B2974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493" y="2743466"/>
            <a:ext cx="1952878" cy="695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53E2C-12BD-4911-8470-29E65F738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65" y="3656220"/>
            <a:ext cx="3773751" cy="12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6CB9AC-6079-489A-BBD6-7A9DE7CE9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91" y="3852307"/>
            <a:ext cx="1244688" cy="9779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8B3F7D-4618-4DD9-B534-CFA1DB291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05" y="4830276"/>
            <a:ext cx="3837244" cy="12010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9ED021-ECC0-473E-AA90-09CA747FB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759" y="5113642"/>
            <a:ext cx="1390008" cy="7376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1F73AC-21E8-4317-96A2-2414388979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2421" y="2592337"/>
            <a:ext cx="3846909" cy="12010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CBA9BE-3BB3-43E0-AC39-793CD8CFBE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001" y="2852307"/>
            <a:ext cx="1386732" cy="8212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1F76BE-CCF4-4199-89F4-76550A564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6598" y="4951737"/>
            <a:ext cx="3773751" cy="15790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3ACDF9-006E-402F-ABB7-9BE2E6F52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5443" y="5103579"/>
            <a:ext cx="1255827" cy="9174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42ACE9-C859-49DE-9C7C-158E5751B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7236" y="2715749"/>
            <a:ext cx="4045240" cy="17537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87E94CC-78DB-44E2-BC41-86EC5F942C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3101" y="2807676"/>
            <a:ext cx="1231409" cy="10757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33AE14-4B4C-4D18-8AA5-C43EA4E483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05985" y="3722843"/>
            <a:ext cx="3987735" cy="12193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DFC287-7A33-45C3-8564-89E962A100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84730" y="3899639"/>
            <a:ext cx="1396057" cy="9788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6F73000-97D9-4DB5-874F-FC7CB7A8F8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94826" y="4788402"/>
            <a:ext cx="4052902" cy="128476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3D6A9F-8A5D-407D-9B01-99735D85B3B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35736" y="4958432"/>
            <a:ext cx="1328231" cy="100447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96C5F3-D8C6-4200-AB16-A0EA43E3D2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06598" y="3705865"/>
            <a:ext cx="3865199" cy="115224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C687B8C-0AA2-45A1-B878-86113C8534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96001" y="3928504"/>
            <a:ext cx="1432052" cy="8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F11EA7-7725-49CB-9A5F-7F3F18AF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DD388-5D5A-43BB-8274-C52213EC2571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4FE4-23DF-4373-815E-96880A3F8C54}"/>
              </a:ext>
            </a:extLst>
          </p:cNvPr>
          <p:cNvSpPr txBox="1"/>
          <p:nvPr/>
        </p:nvSpPr>
        <p:spPr>
          <a:xfrm>
            <a:off x="334919" y="1051377"/>
            <a:ext cx="606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АПК «Купол» в работе: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BE9433-7864-4C92-98C4-410C4A2FE4FB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5C992-5D82-4663-9560-BE723F4BD437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4C05-331D-46C7-A26A-E6C26C7D3EB3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F96280C6-E66E-4889-B58F-448B36F1BC00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33FEE-B156-40CC-814D-983BB2F8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1AF2F-1FC0-44E8-B0C4-A3E7892FBBD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51B99-8C05-45F2-AB3C-91E953B0A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380" y="91530"/>
            <a:ext cx="1243692" cy="11339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F49324-3268-4F91-96FE-0B28C8CC7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52" y="1888310"/>
            <a:ext cx="3511600" cy="2359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3D4E70-874A-420B-9623-9E6F7449B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630" y="977355"/>
            <a:ext cx="1990941" cy="2552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F0A479-CEB5-4152-9516-F7B263BFD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78" y="1146958"/>
            <a:ext cx="2066723" cy="11644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B92742-4B76-4A58-9E9C-AFF7093BF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441" y="3495279"/>
            <a:ext cx="1973130" cy="25743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C64968-135D-4CB7-A9A1-BC37F71D3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379" y="3622997"/>
            <a:ext cx="2164268" cy="9205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BA5044-388B-4893-B81A-FD2BA2D0A4A8}"/>
              </a:ext>
            </a:extLst>
          </p:cNvPr>
          <p:cNvSpPr txBox="1"/>
          <p:nvPr/>
        </p:nvSpPr>
        <p:spPr>
          <a:xfrm>
            <a:off x="3748031" y="2227032"/>
            <a:ext cx="2095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ea typeface="Arial" panose="020B0604020202020204" pitchFamily="34" charset="0"/>
              </a:rPr>
              <a:t>Оперативная работа </a:t>
            </a:r>
            <a:r>
              <a:rPr lang="ru-RU" sz="1600" spc="-10" dirty="0">
                <a:effectLst/>
                <a:ea typeface="Arial" panose="020B0604020202020204" pitchFamily="34" charset="0"/>
              </a:rPr>
              <a:t>правоохранительных </a:t>
            </a:r>
            <a:r>
              <a:rPr lang="ru-RU" sz="1600" dirty="0">
                <a:effectLst/>
                <a:ea typeface="Arial" panose="020B0604020202020204" pitchFamily="34" charset="0"/>
              </a:rPr>
              <a:t>органов при помощи </a:t>
            </a:r>
            <a:r>
              <a:rPr lang="ru-RU" sz="1600" b="1" dirty="0">
                <a:ea typeface="Arial" panose="020B0604020202020204" pitchFamily="34" charset="0"/>
              </a:rPr>
              <a:t>АПК</a:t>
            </a:r>
            <a:r>
              <a:rPr lang="ru-RU" sz="1600" b="1" dirty="0">
                <a:effectLst/>
                <a:ea typeface="Arial" panose="020B0604020202020204" pitchFamily="34" charset="0"/>
              </a:rPr>
              <a:t> «Купол»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3011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8753B1-AA59-4FE6-A587-9794AC5547F1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A18AC-BC9C-48D9-ABD9-39148279EEC9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5B07C4-981B-4309-AD94-6691FF9F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8BC400-FB41-461C-B3E6-F63E24E84BCD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5B5E8953-0C07-4151-B5A6-C884240AFE3D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399026-D913-4239-A700-60D334031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134284-7742-4F82-8E30-AD63E21968F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5E1B2-6556-49BB-921B-452015F0CA35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4AA06C-AB76-4D32-B6BC-54D25086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262" y="84806"/>
            <a:ext cx="1243692" cy="1133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1967BF-1F5C-456A-ABEF-43FB8E434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58" y="1807935"/>
            <a:ext cx="2694666" cy="3511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59C1D9-DBFD-4A3B-9C74-B8BF5472E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607" y="2521229"/>
            <a:ext cx="2334970" cy="10425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16C131-0A21-4F96-8953-5E1100B6A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660" y="1673811"/>
            <a:ext cx="2798307" cy="36457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0938B1-4EF5-4B6E-ADCB-5ECCE1DA8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967" y="2477992"/>
            <a:ext cx="288975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8753B1-AA59-4FE6-A587-9794AC5547F1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A18AC-BC9C-48D9-ABD9-39148279EEC9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5B07C4-981B-4309-AD94-6691FF9F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8BC400-FB41-461C-B3E6-F63E24E84BCD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5B5E8953-0C07-4151-B5A6-C884240AFE3D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399026-D913-4239-A700-60D334031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134284-7742-4F82-8E30-AD63E21968F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5E1B2-6556-49BB-921B-452015F0CA35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4AA06C-AB76-4D32-B6BC-54D25086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262" y="84806"/>
            <a:ext cx="1243692" cy="11339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485C3D-6ADB-417B-9CF8-5F0E108B4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976" y="1873647"/>
            <a:ext cx="36579" cy="295681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9E59B0-9EB0-42C9-B126-45ABE42211DD}"/>
              </a:ext>
            </a:extLst>
          </p:cNvPr>
          <p:cNvSpPr/>
          <p:nvPr/>
        </p:nvSpPr>
        <p:spPr>
          <a:xfrm>
            <a:off x="128588" y="1690062"/>
            <a:ext cx="50700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dirty="0">
                <a:solidFill>
                  <a:schemeClr val="bg1"/>
                </a:solidFill>
              </a:rPr>
              <a:t>Работа АПК «Купол» в правоохранительном сегменте 2022-2024 год: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BE4DAF-0539-4C14-BBB1-B84078623132}"/>
              </a:ext>
            </a:extLst>
          </p:cNvPr>
          <p:cNvSpPr/>
          <p:nvPr/>
        </p:nvSpPr>
        <p:spPr>
          <a:xfrm>
            <a:off x="5341919" y="1686030"/>
            <a:ext cx="2459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&gt;26 мес.</a:t>
            </a:r>
          </a:p>
          <a:p>
            <a:r>
              <a:rPr lang="ru-RU" dirty="0">
                <a:solidFill>
                  <a:schemeClr val="bg1"/>
                </a:solidFill>
              </a:rPr>
              <a:t>Время работы системы</a:t>
            </a:r>
          </a:p>
          <a:p>
            <a:r>
              <a:rPr lang="ru-RU" dirty="0">
                <a:solidFill>
                  <a:schemeClr val="bg1"/>
                </a:solidFill>
              </a:rPr>
              <a:t>в правоохранительном сегменте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10549E-6933-449E-AE65-F3274BB0F517}"/>
              </a:ext>
            </a:extLst>
          </p:cNvPr>
          <p:cNvSpPr/>
          <p:nvPr/>
        </p:nvSpPr>
        <p:spPr>
          <a:xfrm>
            <a:off x="5367712" y="3595034"/>
            <a:ext cx="3145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15000+</a:t>
            </a:r>
          </a:p>
          <a:p>
            <a:r>
              <a:rPr lang="ru-RU" dirty="0">
                <a:solidFill>
                  <a:schemeClr val="bg1"/>
                </a:solidFill>
              </a:rPr>
              <a:t>Количество лиц загруженных</a:t>
            </a:r>
          </a:p>
          <a:p>
            <a:r>
              <a:rPr lang="ru-RU" dirty="0">
                <a:solidFill>
                  <a:schemeClr val="bg1"/>
                </a:solidFill>
              </a:rPr>
              <a:t>в поисковую базу системы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1C81E4-A569-47D2-B46D-F72BD026F72E}"/>
              </a:ext>
            </a:extLst>
          </p:cNvPr>
          <p:cNvSpPr/>
          <p:nvPr/>
        </p:nvSpPr>
        <p:spPr>
          <a:xfrm>
            <a:off x="8508320" y="1743059"/>
            <a:ext cx="3348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2800 лиц</a:t>
            </a:r>
          </a:p>
          <a:p>
            <a:r>
              <a:rPr lang="ru-RU" dirty="0">
                <a:solidFill>
                  <a:schemeClr val="bg1"/>
                </a:solidFill>
              </a:rPr>
              <a:t>Задержано лиц за 26 месяцев</a:t>
            </a:r>
          </a:p>
          <a:p>
            <a:r>
              <a:rPr lang="ru-RU" dirty="0">
                <a:solidFill>
                  <a:schemeClr val="bg1"/>
                </a:solidFill>
              </a:rPr>
              <a:t>работы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68466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8753B1-AA59-4FE6-A587-9794AC5547F1}"/>
              </a:ext>
            </a:extLst>
          </p:cNvPr>
          <p:cNvSpPr/>
          <p:nvPr/>
        </p:nvSpPr>
        <p:spPr>
          <a:xfrm>
            <a:off x="0" y="6150115"/>
            <a:ext cx="12192000" cy="707885"/>
          </a:xfrm>
          <a:prstGeom prst="rect">
            <a:avLst/>
          </a:prstGeom>
          <a:solidFill>
            <a:srgbClr val="39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A18AC-BC9C-48D9-ABD9-39148279EEC9}"/>
              </a:ext>
            </a:extLst>
          </p:cNvPr>
          <p:cNvSpPr txBox="1"/>
          <p:nvPr/>
        </p:nvSpPr>
        <p:spPr>
          <a:xfrm>
            <a:off x="235649" y="6340717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5 СЕНТЯБРЯ 2024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|  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ВОРОНЕЖ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5B07C4-981B-4309-AD94-6691FF9F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1761" cy="9773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8BC400-FB41-461C-B3E6-F63E24E84BCD}"/>
              </a:ext>
            </a:extLst>
          </p:cNvPr>
          <p:cNvSpPr txBox="1"/>
          <p:nvPr/>
        </p:nvSpPr>
        <p:spPr>
          <a:xfrm>
            <a:off x="334919" y="232014"/>
            <a:ext cx="17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cxnSp>
        <p:nvCxnSpPr>
          <p:cNvPr id="25" name="Google Shape;91;p16">
            <a:extLst>
              <a:ext uri="{FF2B5EF4-FFF2-40B4-BE49-F238E27FC236}">
                <a16:creationId xmlns:a16="http://schemas.microsoft.com/office/drawing/2014/main" id="{5B5E8953-0C07-4151-B5A6-C884240AFE3D}"/>
              </a:ext>
            </a:extLst>
          </p:cNvPr>
          <p:cNvCxnSpPr>
            <a:cxnSpLocks/>
          </p:cNvCxnSpPr>
          <p:nvPr/>
        </p:nvCxnSpPr>
        <p:spPr>
          <a:xfrm>
            <a:off x="2056191" y="251262"/>
            <a:ext cx="0" cy="489884"/>
          </a:xfrm>
          <a:prstGeom prst="straightConnector1">
            <a:avLst/>
          </a:pr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399026-D913-4239-A700-60D334031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18" y="6264818"/>
            <a:ext cx="1502904" cy="4776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134284-7742-4F82-8E30-AD63E21968FF}"/>
              </a:ext>
            </a:extLst>
          </p:cNvPr>
          <p:cNvSpPr txBox="1"/>
          <p:nvPr/>
        </p:nvSpPr>
        <p:spPr>
          <a:xfrm>
            <a:off x="7344074" y="6354146"/>
            <a:ext cx="413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РЕГИОНАЛЬНЫЙ </a:t>
            </a:r>
            <a:r>
              <a:rPr lang="en-US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IT</a:t>
            </a:r>
            <a:r>
              <a:rPr lang="ru-RU" sz="14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-ФОРУМ 2024</a:t>
            </a:r>
            <a:endParaRPr lang="ru-RU" sz="1400" dirty="0">
              <a:solidFill>
                <a:schemeClr val="bg1"/>
              </a:solidFill>
              <a:latin typeface="DIN Pro Light" panose="020B0504020101010102" pitchFamily="34" charset="0"/>
              <a:cs typeface="DIN Pro Light" panose="020B050402010101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5E1B2-6556-49BB-921B-452015F0CA35}"/>
              </a:ext>
            </a:extLst>
          </p:cNvPr>
          <p:cNvSpPr txBox="1"/>
          <p:nvPr/>
        </p:nvSpPr>
        <p:spPr>
          <a:xfrm>
            <a:off x="2172111" y="271359"/>
            <a:ext cx="51719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4AA06C-AB76-4D32-B6BC-54D25086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262" y="84806"/>
            <a:ext cx="1243692" cy="11339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5475DC-E1D2-4794-815B-E4E46BED3C72}"/>
              </a:ext>
            </a:extLst>
          </p:cNvPr>
          <p:cNvSpPr txBox="1"/>
          <p:nvPr/>
        </p:nvSpPr>
        <p:spPr>
          <a:xfrm>
            <a:off x="7110545" y="1490119"/>
            <a:ext cx="4835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АПК</a:t>
            </a:r>
            <a:r>
              <a:rPr lang="ru-RU" sz="2800" b="1" i="0" u="none" strike="noStrike" cap="none" dirty="0">
                <a:solidFill>
                  <a:schemeClr val="bg1"/>
                </a:solidFill>
                <a:ea typeface="Open Sans"/>
                <a:cs typeface="Open Sans"/>
                <a:sym typeface="Open Sans"/>
              </a:rPr>
              <a:t> «Купол»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a typeface="Arial"/>
                <a:cs typeface="Arial"/>
                <a:sym typeface="Open Sans"/>
              </a:rPr>
              <a:t>спроектирован и реализуется уже во многих муниципалитетах Краснодарского края</a:t>
            </a:r>
            <a:endParaRPr lang="ru-RU" sz="28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endParaRPr lang="ru-RU" sz="28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02BF47F-560F-453D-9F79-07416F25E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" t="5749" r="889" b="3055"/>
          <a:stretch/>
        </p:blipFill>
        <p:spPr>
          <a:xfrm>
            <a:off x="4193" y="808774"/>
            <a:ext cx="6417575" cy="538075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ED4FBBB-BC49-4B90-95DC-0CDD5F4C6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66" y="3579911"/>
            <a:ext cx="297077" cy="2090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7C4775-A8D7-422A-96CE-D53572244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52" y="2992414"/>
            <a:ext cx="292633" cy="2133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40ED4D0-2282-402A-B21F-4FD88666A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604" y="1745312"/>
            <a:ext cx="292633" cy="2133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D736029-ED21-4513-9542-90668C780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863" y="4061086"/>
            <a:ext cx="292633" cy="2133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D77FC44-8EA1-475B-92E4-CDADE6F45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555" y="3814989"/>
            <a:ext cx="292633" cy="21337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49B73C6-9DEC-4971-9065-B9EE6DF90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477" y="723160"/>
            <a:ext cx="292633" cy="2133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99D627-5F54-49CE-B74C-A4B20A355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960" y="3954397"/>
            <a:ext cx="292633" cy="21337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127A67-97E3-49BC-ABEB-F2F584D98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643" y="4869860"/>
            <a:ext cx="292633" cy="21337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9AA73A7-87DC-4882-8CD4-FA34F2E27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018" y="2585872"/>
            <a:ext cx="292633" cy="21337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6285B21-EF0C-42FC-B8A4-F25AEC627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840" y="2891663"/>
            <a:ext cx="292633" cy="21337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590EBCF-56EF-41E2-B18E-E2D5C1D82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620" y="3675082"/>
            <a:ext cx="292633" cy="2133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1ACE015-4FEE-4096-A44A-168B8E88A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326" y="2044232"/>
            <a:ext cx="292633" cy="21337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D6309A1-A573-41A0-87EE-CAF39C74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253" y="1611145"/>
            <a:ext cx="292633" cy="2133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0032B67-9FF1-45AB-87C0-A2EE2943E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680" y="2479183"/>
            <a:ext cx="292633" cy="2133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1D3198A8-B5B9-4F7F-8A1D-852FCBF1D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775" y="2889922"/>
            <a:ext cx="292633" cy="21337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CDB48EF-AE69-4E30-8C1A-B095192EF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546" y="3422515"/>
            <a:ext cx="292633" cy="2133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841C12-22B6-4830-8ACF-AD6CFFE0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545" y="2958117"/>
            <a:ext cx="292633" cy="21337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90D57F9-122B-4B39-ACBB-640DEB580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384" y="3252312"/>
            <a:ext cx="292633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>
            <a:extLst>
              <a:ext uri="{FF2B5EF4-FFF2-40B4-BE49-F238E27FC236}">
                <a16:creationId xmlns:a16="http://schemas.microsoft.com/office/drawing/2014/main" id="{A4013D5A-69EE-4079-9918-287BB58C113A}"/>
              </a:ext>
            </a:extLst>
          </p:cNvPr>
          <p:cNvSpPr txBox="1">
            <a:spLocks/>
          </p:cNvSpPr>
          <p:nvPr/>
        </p:nvSpPr>
        <p:spPr>
          <a:xfrm>
            <a:off x="6726779" y="3154262"/>
            <a:ext cx="3289676" cy="3025524"/>
          </a:xfrm>
          <a:prstGeom prst="rect">
            <a:avLst/>
          </a:prstGeom>
          <a:solidFill>
            <a:srgbClr val="A9F1F9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endParaRPr lang="ru-RU" dirty="0">
              <a:solidFill>
                <a:srgbClr val="FFFFFF"/>
              </a:solidFill>
              <a:cs typeface="Calibri"/>
            </a:endParaRPr>
          </a:p>
          <a:p>
            <a:pPr marL="0" indent="0">
              <a:buFont typeface="Arial" pitchFamily="34"/>
              <a:buNone/>
            </a:pPr>
            <a:r>
              <a:rPr lang="ru-RU" dirty="0">
                <a:solidFill>
                  <a:srgbClr val="FFFFFF"/>
                </a:solidFill>
                <a:cs typeface="Calibri"/>
              </a:rPr>
              <a:t>   </a:t>
            </a:r>
          </a:p>
          <a:p>
            <a:pPr marL="0" indent="0">
              <a:buFont typeface="Arial" pitchFamily="34"/>
              <a:buNone/>
            </a:pPr>
            <a:r>
              <a:rPr lang="ru-RU" dirty="0">
                <a:solidFill>
                  <a:srgbClr val="FFFFFF"/>
                </a:solidFill>
                <a:cs typeface="Calibri"/>
              </a:rPr>
              <a:t>             </a:t>
            </a:r>
          </a:p>
          <a:p>
            <a:pPr marL="0" indent="0">
              <a:buFont typeface="Arial" pitchFamily="34"/>
              <a:buNone/>
            </a:pPr>
            <a:r>
              <a:rPr lang="ru-RU" dirty="0">
                <a:solidFill>
                  <a:srgbClr val="FFFFFF"/>
                </a:solidFill>
                <a:cs typeface="Calibri"/>
              </a:rPr>
              <a:t>              </a:t>
            </a:r>
            <a:r>
              <a:rPr lang="ru-RU" dirty="0">
                <a:solidFill>
                  <a:schemeClr val="tx1"/>
                </a:solidFill>
                <a:cs typeface="Calibri"/>
              </a:rPr>
              <a:t>ФОТО</a:t>
            </a:r>
          </a:p>
          <a:p>
            <a:endParaRPr lang="ru-RU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C25684-17B3-49E3-ACBC-69F1ED688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" b="4454"/>
          <a:stretch/>
        </p:blipFill>
        <p:spPr>
          <a:xfrm>
            <a:off x="1" y="1"/>
            <a:ext cx="5605114" cy="3619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F1477-420B-491E-9679-2FED401BC3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5983" r="461" b="2420"/>
          <a:stretch/>
        </p:blipFill>
        <p:spPr>
          <a:xfrm>
            <a:off x="4152900" y="454819"/>
            <a:ext cx="7577138" cy="766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E6EBB-DF9B-4EBE-884C-B1466B91CC34}"/>
              </a:ext>
            </a:extLst>
          </p:cNvPr>
          <p:cNvSpPr txBox="1"/>
          <p:nvPr/>
        </p:nvSpPr>
        <p:spPr>
          <a:xfrm>
            <a:off x="6569660" y="2078790"/>
            <a:ext cx="54207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«Безопасный город»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CFB63-B848-4E8A-9873-FF39DA89A9C0}"/>
              </a:ext>
            </a:extLst>
          </p:cNvPr>
          <p:cNvSpPr txBox="1"/>
          <p:nvPr/>
        </p:nvSpPr>
        <p:spPr>
          <a:xfrm>
            <a:off x="6600051" y="1668977"/>
            <a:ext cx="5420722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Секция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ABBB68-62C0-4C45-9239-3F000DAAC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143" y="2903910"/>
            <a:ext cx="3328282" cy="33825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F55D8-014B-47C3-BC80-AC2405E38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6" y="3826526"/>
            <a:ext cx="5657578" cy="2353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293</Words>
  <Application>Microsoft Office PowerPoint</Application>
  <PresentationFormat>Широкоэкранный</PresentationFormat>
  <Paragraphs>58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DIN Pro Black</vt:lpstr>
      <vt:lpstr>DIN Pro Bold</vt:lpstr>
      <vt:lpstr>DIN Pro Light</vt:lpstr>
      <vt:lpstr>DIN Pro Regular</vt:lpstr>
      <vt:lpstr>DINPro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 Анатолий Анатольевич</dc:creator>
  <cp:lastModifiedBy>INTG</cp:lastModifiedBy>
  <cp:revision>312</cp:revision>
  <dcterms:created xsi:type="dcterms:W3CDTF">2022-07-08T05:33:14Z</dcterms:created>
  <dcterms:modified xsi:type="dcterms:W3CDTF">2024-08-30T14:14:13Z</dcterms:modified>
</cp:coreProperties>
</file>