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81" r:id="rId3"/>
    <p:sldId id="285" r:id="rId4"/>
    <p:sldId id="286" r:id="rId5"/>
    <p:sldId id="291" r:id="rId6"/>
    <p:sldId id="287" r:id="rId7"/>
    <p:sldId id="289" r:id="rId8"/>
    <p:sldId id="29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F9E"/>
    <a:srgbClr val="39B5B4"/>
    <a:srgbClr val="EBBB9C"/>
    <a:srgbClr val="A9F1F9"/>
    <a:srgbClr val="00758F"/>
    <a:srgbClr val="0A3452"/>
    <a:srgbClr val="005C7F"/>
    <a:srgbClr val="D7075D"/>
    <a:srgbClr val="EF8158"/>
    <a:srgbClr val="144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993" autoAdjust="0"/>
  </p:normalViewPr>
  <p:slideViewPr>
    <p:cSldViewPr snapToGrid="0">
      <p:cViewPr varScale="1">
        <p:scale>
          <a:sx n="82" d="100"/>
          <a:sy n="82" d="100"/>
        </p:scale>
        <p:origin x="6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E06F9-2A46-475B-A1DE-5C37239B84D2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2F69C-ADC2-4393-BAA1-84391D7E0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F69C-ADC2-4393-BAA1-84391D7E0A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4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9B21E-2C9B-431A-A01A-F519BB84701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7DBBB1-AE35-4FCD-A5B5-1E09DD0E4FF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1ED66A-E227-4039-BB02-82E493BAD0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1BFD39-5A82-4433-AE42-B7B9E6C5D501}" type="datetime1">
              <a:rPr lang="ru-RU"/>
              <a:pPr lvl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874D3-C89A-4F49-AB86-BF985F5C7F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FE6A9-1DE0-4E23-AA8D-A7C8560E67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1305C1-CC6D-460D-B048-1AD9BB1359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8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320E8-6767-41E5-95A6-CA74A35A2F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D120D2-34D9-4922-87DD-B50191B9BA1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023C-A1F3-4F7C-ACD2-6687CF5DF0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E0687C-CB46-4099-9FA1-F225901E2A83}" type="datetime1">
              <a:rPr lang="ru-RU"/>
              <a:pPr lvl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5E956-B662-458C-A37E-E1F93ECCC4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B2AD4-7CA9-435C-B44D-E02699C315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C6E203-5E9A-4499-895D-155C02D3762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4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DAEAE3-9B4F-4787-8E14-BD7F286CE50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E7FAA6-6A48-413E-9DCE-0E1EEF541D5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FE94A-AACD-4F89-8F34-B404F9010F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E828ED-6FB4-4B5B-813B-32CA6E2FA88A}" type="datetime1">
              <a:rPr lang="ru-RU"/>
              <a:pPr lvl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FC402D-9DC5-4932-B596-D60801715F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770E81-BDE3-4CC2-9F6F-A9CC7EA94B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D47BF8-89CA-4BBE-96A7-9E4DFF25F65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6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AF706-0148-4ACC-B26F-2559EABC74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484B36-618D-464D-A52D-D554A942438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555673-DAF8-46E8-9920-4B2D125500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325F42-6531-4DBB-A068-03FEA51AF055}" type="datetime1">
              <a:rPr lang="ru-RU"/>
              <a:pPr lvl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06F315-D71F-4528-98E6-38AE5B6F6C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150CD-4955-4F34-97F8-BEDB577C71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7CCE17-5F4F-41D2-AC81-335F65538E9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876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8886C-7DED-43DB-AC20-633BF1CC25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D59306-6A36-4546-84E5-A1A0A852FA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C62FB-0952-47A7-9A02-2684A5E722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ADDFEB-FE2B-4118-BBE1-0EC6442B1F37}" type="datetime1">
              <a:rPr lang="ru-RU"/>
              <a:pPr lvl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D08CF-C5B3-465C-9C67-D37708BDCD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3355B-5A47-42C9-B812-43DCBA8B0D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02AD21-8AA2-44D5-AC31-FFCA651D1BF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14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3E6ED-1E78-4895-9354-CC0700A290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E4450-0965-4E13-97FB-D1FAE1278B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F76347-37A4-496A-A2C2-746814A0D31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C687D4-CA1C-4530-9B5F-C291E643E7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DC67F1-0427-4232-8CDC-AC9B23AA7272}" type="datetime1">
              <a:rPr lang="ru-RU"/>
              <a:pPr lvl="0"/>
              <a:t>02.09.2024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C5A3E7-7995-4A4B-93B8-5C307EF76C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2826D-642A-450A-B1B2-F3559C0CE8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F32CC9-A942-4316-8BD8-507FBD2A0AB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1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1E127-CADD-4A8D-9AAE-BC842697C8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103B4B-53A8-47DA-AB54-45039F43F3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81029D-CFA3-43DC-BF8D-FCA4F8C109C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1AB5D6-57BF-415C-8D8B-AE931A947F2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71593-9B7B-451E-8EE9-79A006CFEFE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B2A326-400F-497A-883A-3576FB75E0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016C11-C73E-43F5-9400-86283C79CF23}" type="datetime1">
              <a:rPr lang="ru-RU"/>
              <a:pPr lvl="0"/>
              <a:t>02.09.2024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C847CE-9A60-4A77-BF53-385C8476F9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7A78DF-235D-4417-B2BE-D17CBF639C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6FE355-CB1F-4E7A-AD38-F18C8EF4652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6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14FA6-A992-469C-9ED6-2BE0F99A300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473CD7-5493-40C3-8F11-E01C70445E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89BD84-A419-4FAF-A7A6-90EAC85DA03E}" type="datetime1">
              <a:rPr lang="ru-RU"/>
              <a:pPr lvl="0"/>
              <a:t>02.09.2024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B1615B-2FAA-428C-93C1-8679B13BD3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3B79C-C643-4BEA-9645-FED04AFF7D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C1E95-859B-4FAE-86AB-76B219045CF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3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08B1A3-98F6-474D-94B2-A7E8730C31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DF43BE-6573-4B21-88A1-5083DE42E608}" type="datetime1">
              <a:rPr lang="ru-RU"/>
              <a:pPr lvl="0"/>
              <a:t>02.09.2024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FC7CA5-5305-4E1A-8311-C6C096C125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373BEE-0AAB-4A57-8FB8-E3D49996C0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5DBBBC-CEDA-4315-A2F6-BFCB0ACA882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3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9466B-A75B-4381-AFF0-25C4064129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D49A75-2CDA-4E97-86EC-0E1CFF20CF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B97ED2-C9F2-4C92-AA18-EDEE89C8575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16B44D-D48A-413C-BB89-9E35B089DE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6133B4-8D5E-45DB-8F70-124E756AB8A3}" type="datetime1">
              <a:rPr lang="ru-RU"/>
              <a:pPr lvl="0"/>
              <a:t>02.09.2024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C09389-FDC0-4D8D-9F35-466BAADD0E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45B3AC-D75F-42F4-B6D5-296C1740B0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00E3B3-11F4-4D99-BD98-086D223CC76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8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1330A-01C2-4D80-B09A-EF552E0F08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4DF50A-9BDE-439F-9BC6-B4109AD65D6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62F0F4-9CCB-4C2C-ADE5-A73BFC8F5C5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A725C4-B0CE-45D8-83BC-73313E5575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60FCCA-EBD0-4BF4-8D29-8142A3E99174}" type="datetime1">
              <a:rPr lang="ru-RU"/>
              <a:pPr lvl="0"/>
              <a:t>02.09.2024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C7F76-915D-4F35-BDAF-850FA1196F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CB7696-BC3E-4C40-9D52-1BE660D37B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135D69-77CB-4C9A-9156-6F76183D52F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7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37EE7-AC65-4A84-AD64-E71F28FDED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A5AF81-67EC-4A3E-B39B-2C85A3CE7D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69EC49-2995-40FB-9946-96999D9DC1E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C2A27F7-FFC0-4F37-8F53-A235F031D1F8}" type="datetime1">
              <a:rPr lang="ru-RU"/>
              <a:pPr lvl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FE493-D090-4DA6-83AD-346D6C5A3FA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F8396E-9E10-4C21-A387-AA9B10BDFD2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6968676-51B7-4AFA-8FAF-D5E25AE4338F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5.png"/><Relationship Id="rId21" Type="http://schemas.openxmlformats.org/officeDocument/2006/relationships/image" Target="../media/image19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4.wdp"/><Relationship Id="rId25" Type="http://schemas.openxmlformats.org/officeDocument/2006/relationships/image" Target="../media/image23.tiff"/><Relationship Id="rId2" Type="http://schemas.openxmlformats.org/officeDocument/2006/relationships/image" Target="../media/image4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32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microsoft.com/office/2007/relationships/hdphoto" Target="../media/hdphoto2.wdp"/><Relationship Id="rId19" Type="http://schemas.openxmlformats.org/officeDocument/2006/relationships/image" Target="../media/image17.png"/><Relationship Id="rId31" Type="http://schemas.openxmlformats.org/officeDocument/2006/relationships/image" Target="../media/image28.sv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0.png"/><Relationship Id="rId27" Type="http://schemas.microsoft.com/office/2007/relationships/hdphoto" Target="../media/hdphoto5.wdp"/><Relationship Id="rId30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91;p16">
            <a:extLst>
              <a:ext uri="{FF2B5EF4-FFF2-40B4-BE49-F238E27FC236}">
                <a16:creationId xmlns:a16="http://schemas.microsoft.com/office/drawing/2014/main" id="{1ACB614A-308E-41A7-9CD8-4DAB0AF509AA}"/>
              </a:ext>
            </a:extLst>
          </p:cNvPr>
          <p:cNvCxnSpPr>
            <a:cxnSpLocks/>
          </p:cNvCxnSpPr>
          <p:nvPr/>
        </p:nvCxnSpPr>
        <p:spPr>
          <a:xfrm>
            <a:off x="6233556" y="1776413"/>
            <a:ext cx="0" cy="4378122"/>
          </a:xfrm>
          <a:prstGeom prst="straightConnector1">
            <a:avLst/>
          </a:prstGeom>
          <a:noFill/>
          <a:ln w="22225" cap="flat" cmpd="sng">
            <a:solidFill>
              <a:srgbClr val="39B5B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D70EA78-8CD9-4101-A1BE-CF27A49D5AE8}"/>
              </a:ext>
            </a:extLst>
          </p:cNvPr>
          <p:cNvSpPr txBox="1"/>
          <p:nvPr/>
        </p:nvSpPr>
        <p:spPr>
          <a:xfrm>
            <a:off x="6373385" y="4879067"/>
            <a:ext cx="5605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400" b="1" i="0" dirty="0" err="1">
                <a:solidFill>
                  <a:srgbClr val="FFFFFF"/>
                </a:solidFill>
                <a:effectLst/>
                <a:latin typeface="DINPro" panose="020B0504020101020102" pitchFamily="34" charset="0"/>
              </a:rPr>
              <a:t>Глазко</a:t>
            </a:r>
            <a:r>
              <a:rPr lang="ru-RU" sz="2400" b="1" i="0" dirty="0">
                <a:solidFill>
                  <a:srgbClr val="FFFFFF"/>
                </a:solidFill>
                <a:effectLst/>
                <a:latin typeface="DINPro" panose="020B0504020101020102" pitchFamily="34" charset="0"/>
              </a:rPr>
              <a:t> Евгений</a:t>
            </a:r>
          </a:p>
          <a:p>
            <a:pPr fontAlgn="ctr"/>
            <a:r>
              <a:rPr lang="ru-RU" sz="2400" b="1" i="0" dirty="0">
                <a:solidFill>
                  <a:srgbClr val="FFFFFF"/>
                </a:solidFill>
                <a:effectLst/>
                <a:latin typeface="DINPro" panose="020B0504020101020102" pitchFamily="34" charset="0"/>
              </a:rPr>
              <a:t>Архитектор по интеграционным решениям</a:t>
            </a:r>
            <a:endParaRPr lang="ru-RU" sz="2000" b="0" i="0" dirty="0">
              <a:solidFill>
                <a:srgbClr val="FFFFFF"/>
              </a:solidFill>
              <a:effectLst/>
              <a:latin typeface="DINPro" panose="020B0504020101020102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758CF6-B001-43C4-9A2D-C4538B817D81}"/>
              </a:ext>
            </a:extLst>
          </p:cNvPr>
          <p:cNvSpPr txBox="1"/>
          <p:nvPr/>
        </p:nvSpPr>
        <p:spPr>
          <a:xfrm>
            <a:off x="628442" y="3619501"/>
            <a:ext cx="5605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Безопасный город и аппаратные платформы </a:t>
            </a:r>
            <a:r>
              <a:rPr lang="en-US" sz="4000" b="1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Yadro</a:t>
            </a:r>
            <a:endParaRPr lang="ru-RU" sz="4000" b="1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707D9D2-F87B-4FE1-B3CE-7D4C2080B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" b="4454"/>
          <a:stretch/>
        </p:blipFill>
        <p:spPr>
          <a:xfrm>
            <a:off x="1" y="1"/>
            <a:ext cx="5605114" cy="3619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8D082D-24BD-46AC-9ACF-021607980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5983" r="461" b="2420"/>
          <a:stretch/>
        </p:blipFill>
        <p:spPr>
          <a:xfrm>
            <a:off x="4152900" y="454819"/>
            <a:ext cx="7577138" cy="766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938DC6-6DED-4943-885A-2AE700697A72}"/>
              </a:ext>
            </a:extLst>
          </p:cNvPr>
          <p:cNvSpPr txBox="1"/>
          <p:nvPr/>
        </p:nvSpPr>
        <p:spPr>
          <a:xfrm>
            <a:off x="6569660" y="2078790"/>
            <a:ext cx="542072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«Безопасный город»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33805F-2B20-4954-9BDA-78FA3C8591F6}"/>
              </a:ext>
            </a:extLst>
          </p:cNvPr>
          <p:cNvSpPr txBox="1"/>
          <p:nvPr/>
        </p:nvSpPr>
        <p:spPr>
          <a:xfrm>
            <a:off x="6600051" y="1668977"/>
            <a:ext cx="5420722" cy="37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Секция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C9362A-38E9-465D-B3C9-2FA4519B8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85" y="2757978"/>
            <a:ext cx="1928188" cy="19281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91;p16">
            <a:extLst>
              <a:ext uri="{FF2B5EF4-FFF2-40B4-BE49-F238E27FC236}">
                <a16:creationId xmlns:a16="http://schemas.microsoft.com/office/drawing/2014/main" id="{7C0A5956-9916-43C6-B2B4-887E388D3337}"/>
              </a:ext>
            </a:extLst>
          </p:cNvPr>
          <p:cNvCxnSpPr>
            <a:cxnSpLocks/>
          </p:cNvCxnSpPr>
          <p:nvPr/>
        </p:nvCxnSpPr>
        <p:spPr>
          <a:xfrm>
            <a:off x="458067" y="1833285"/>
            <a:ext cx="7226374" cy="18021"/>
          </a:xfrm>
          <a:prstGeom prst="straightConnector1">
            <a:avLst/>
          </a:prstGeom>
          <a:noFill/>
          <a:ln w="38100" cap="flat" cmpd="sng">
            <a:solidFill>
              <a:srgbClr val="39B5B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F96F503-B543-4C65-9C92-D46EBF2A5A4D}"/>
              </a:ext>
            </a:extLst>
          </p:cNvPr>
          <p:cNvSpPr txBox="1"/>
          <p:nvPr/>
        </p:nvSpPr>
        <p:spPr>
          <a:xfrm>
            <a:off x="334918" y="2193791"/>
            <a:ext cx="108758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Множество запросов от заказчиков и партнёров – нам нужен Безопасный город. Мы ничего не знаем, расскажите нам как…</a:t>
            </a:r>
          </a:p>
          <a:p>
            <a:endParaRPr lang="ru-RU" dirty="0">
              <a:solidFill>
                <a:srgbClr val="2B4F9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Нам нужно модернизировать существующий Безопасный город. Мы не уверены как нужно сейчас и как это будет работать. Кто то должен или рисковать или проверять заранее…</a:t>
            </a:r>
          </a:p>
          <a:p>
            <a:endParaRPr lang="ru-RU" dirty="0">
              <a:solidFill>
                <a:srgbClr val="2B4F9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Были и более решительные коллеги – нам нужна СХД на 4 ПБ, без подробностей. После приобретения – а как ее интегрировать с ПО </a:t>
            </a:r>
            <a:r>
              <a:rPr lang="en-US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XYZ</a:t>
            </a:r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, у вас же есть документация для этого случая?, у разработчика ПО </a:t>
            </a:r>
            <a:r>
              <a:rPr lang="en-US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XYZ </a:t>
            </a:r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мы ничего не нашли…</a:t>
            </a:r>
          </a:p>
          <a:p>
            <a:endParaRPr lang="ru-RU" dirty="0">
              <a:solidFill>
                <a:srgbClr val="2B4F9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endParaRPr lang="ru-RU" dirty="0">
              <a:solidFill>
                <a:srgbClr val="2B4F9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BE0136-408A-4814-A4D6-B6B375CAE211}"/>
              </a:ext>
            </a:extLst>
          </p:cNvPr>
          <p:cNvSpPr txBox="1"/>
          <p:nvPr/>
        </p:nvSpPr>
        <p:spPr>
          <a:xfrm>
            <a:off x="334918" y="1051377"/>
            <a:ext cx="824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2B4F9E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С чего все начиналось…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4C36AE3-3302-4781-BE0C-68A2CCFB7B5D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F4EEF3-9528-4BAC-8CFA-8990E236E11F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5 СЕНТЯБРЯ 2024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|  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ВОРОНЕЖ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156D77-DC5B-46D4-8442-0C3724609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8753BE-D8A6-4CF8-A5B0-043E5C74C532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6" name="Google Shape;91;p16">
            <a:extLst>
              <a:ext uri="{FF2B5EF4-FFF2-40B4-BE49-F238E27FC236}">
                <a16:creationId xmlns:a16="http://schemas.microsoft.com/office/drawing/2014/main" id="{A4B744A2-F512-491C-99F9-68E82985CE48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6F493F-6D46-445F-B451-FFBF8F845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8B52E7-E816-4181-A966-D634C5A81D9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РЕГИОНАЛЬНЫЙ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IT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-ФОРУМ 2024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378D44-035E-4FC0-B04F-556D22FDB06C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«Безопасный город»</a:t>
            </a:r>
          </a:p>
        </p:txBody>
      </p:sp>
      <p:grpSp>
        <p:nvGrpSpPr>
          <p:cNvPr id="14" name="Группа 4">
            <a:extLst>
              <a:ext uri="{FF2B5EF4-FFF2-40B4-BE49-F238E27FC236}">
                <a16:creationId xmlns:a16="http://schemas.microsoft.com/office/drawing/2014/main" id="{A76D1AF2-17A8-4CB1-B76E-894CFA97D9EA}"/>
              </a:ext>
            </a:extLst>
          </p:cNvPr>
          <p:cNvGrpSpPr/>
          <p:nvPr/>
        </p:nvGrpSpPr>
        <p:grpSpPr>
          <a:xfrm>
            <a:off x="10826325" y="477714"/>
            <a:ext cx="750299" cy="542069"/>
            <a:chOff x="6541928" y="1050039"/>
            <a:chExt cx="2970582" cy="2146162"/>
          </a:xfrm>
          <a:solidFill>
            <a:srgbClr val="1E22AA"/>
          </a:solidFill>
        </p:grpSpPr>
        <p:sp>
          <p:nvSpPr>
            <p:cNvPr id="20" name="Полилиния: фигура 5">
              <a:extLst>
                <a:ext uri="{FF2B5EF4-FFF2-40B4-BE49-F238E27FC236}">
                  <a16:creationId xmlns:a16="http://schemas.microsoft.com/office/drawing/2014/main" id="{2FE3D8D1-1D45-4AE6-9864-5DDD5CA2790A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6">
              <a:extLst>
                <a:ext uri="{FF2B5EF4-FFF2-40B4-BE49-F238E27FC236}">
                  <a16:creationId xmlns:a16="http://schemas.microsoft.com/office/drawing/2014/main" id="{AED6B880-E41B-44C4-8B82-549C1E702956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7">
              <a:extLst>
                <a:ext uri="{FF2B5EF4-FFF2-40B4-BE49-F238E27FC236}">
                  <a16:creationId xmlns:a16="http://schemas.microsoft.com/office/drawing/2014/main" id="{4479F51C-5AFF-4856-A63B-33C963253ED1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8">
              <a:extLst>
                <a:ext uri="{FF2B5EF4-FFF2-40B4-BE49-F238E27FC236}">
                  <a16:creationId xmlns:a16="http://schemas.microsoft.com/office/drawing/2014/main" id="{C508A446-FAB6-40F3-BE34-1EB0DEE2CC85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9">
              <a:extLst>
                <a:ext uri="{FF2B5EF4-FFF2-40B4-BE49-F238E27FC236}">
                  <a16:creationId xmlns:a16="http://schemas.microsoft.com/office/drawing/2014/main" id="{43EB0CAE-C6B9-4BCA-90C4-210F895FC81B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10">
              <a:extLst>
                <a:ext uri="{FF2B5EF4-FFF2-40B4-BE49-F238E27FC236}">
                  <a16:creationId xmlns:a16="http://schemas.microsoft.com/office/drawing/2014/main" id="{446BE87A-36B0-46AB-BC01-056A26A702B0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Полилиния: фигура 11">
              <a:extLst>
                <a:ext uri="{FF2B5EF4-FFF2-40B4-BE49-F238E27FC236}">
                  <a16:creationId xmlns:a16="http://schemas.microsoft.com/office/drawing/2014/main" id="{359548C9-1869-41F4-9E00-25D66669C46C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Полилиния: фигура 12">
              <a:extLst>
                <a:ext uri="{FF2B5EF4-FFF2-40B4-BE49-F238E27FC236}">
                  <a16:creationId xmlns:a16="http://schemas.microsoft.com/office/drawing/2014/main" id="{0E013D45-3A45-44DE-9466-BCF1EBE398F2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Полилиния: фигура 13">
              <a:extLst>
                <a:ext uri="{FF2B5EF4-FFF2-40B4-BE49-F238E27FC236}">
                  <a16:creationId xmlns:a16="http://schemas.microsoft.com/office/drawing/2014/main" id="{D085E818-4C8F-4419-89BC-1157D68BF5C8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53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91;p16">
            <a:extLst>
              <a:ext uri="{FF2B5EF4-FFF2-40B4-BE49-F238E27FC236}">
                <a16:creationId xmlns:a16="http://schemas.microsoft.com/office/drawing/2014/main" id="{7C0A5956-9916-43C6-B2B4-887E388D3337}"/>
              </a:ext>
            </a:extLst>
          </p:cNvPr>
          <p:cNvCxnSpPr>
            <a:cxnSpLocks/>
          </p:cNvCxnSpPr>
          <p:nvPr/>
        </p:nvCxnSpPr>
        <p:spPr>
          <a:xfrm>
            <a:off x="458067" y="1833285"/>
            <a:ext cx="7226374" cy="18021"/>
          </a:xfrm>
          <a:prstGeom prst="straightConnector1">
            <a:avLst/>
          </a:prstGeom>
          <a:noFill/>
          <a:ln w="38100" cap="flat" cmpd="sng">
            <a:solidFill>
              <a:srgbClr val="39B5B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F96F503-B543-4C65-9C92-D46EBF2A5A4D}"/>
              </a:ext>
            </a:extLst>
          </p:cNvPr>
          <p:cNvSpPr txBox="1"/>
          <p:nvPr/>
        </p:nvSpPr>
        <p:spPr>
          <a:xfrm>
            <a:off x="258215" y="1925035"/>
            <a:ext cx="108758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Общие изменения за последние 3-5 лет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Стандартный проект БГ стал обширнее, оброс новыми функциями и интеграциями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ru-RU" dirty="0">
              <a:solidFill>
                <a:srgbClr val="2B4F9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Значительно увеличилось количество камер, их качество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ru-RU" dirty="0">
              <a:solidFill>
                <a:srgbClr val="2B4F9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Добавились функции аналитики и поиска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>
              <a:solidFill>
                <a:srgbClr val="2B4F9E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>
                <a:solidFill>
                  <a:srgbClr val="2B4F9E"/>
                </a:solidFill>
              </a:rPr>
              <a:t>Чего не стало  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2B4F9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Не стало демо-пула </a:t>
            </a:r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оборудования – сервера, СХД, </a:t>
            </a:r>
            <a:r>
              <a:rPr lang="en-US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GPU </a:t>
            </a:r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карты….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Не стало понятных </a:t>
            </a:r>
            <a:r>
              <a:rPr lang="ru-RU" dirty="0" err="1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референсных</a:t>
            </a:r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архитектур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2B4F9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BE0136-408A-4814-A4D6-B6B375CAE211}"/>
              </a:ext>
            </a:extLst>
          </p:cNvPr>
          <p:cNvSpPr txBox="1"/>
          <p:nvPr/>
        </p:nvSpPr>
        <p:spPr>
          <a:xfrm>
            <a:off x="334918" y="1051377"/>
            <a:ext cx="824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Многое изменилось…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4C36AE3-3302-4781-BE0C-68A2CCFB7B5D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F4EEF3-9528-4BAC-8CFA-8990E236E11F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5 СЕНТЯБРЯ 2024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 |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ВОРОНЕЖ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156D77-DC5B-46D4-8442-0C3724609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8753BE-D8A6-4CF8-A5B0-043E5C74C532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6" name="Google Shape;91;p16">
            <a:extLst>
              <a:ext uri="{FF2B5EF4-FFF2-40B4-BE49-F238E27FC236}">
                <a16:creationId xmlns:a16="http://schemas.microsoft.com/office/drawing/2014/main" id="{A4B744A2-F512-491C-99F9-68E82985CE48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6F493F-6D46-445F-B451-FFBF8F845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8B52E7-E816-4181-A966-D634C5A81D9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РЕГИОНАЛЬНЫЙ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IT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-ФОРУМ 2024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378D44-035E-4FC0-B04F-556D22FDB06C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DINPro" panose="020B0504020101020102" pitchFamily="34" charset="0"/>
              </a:rPr>
              <a:t>«Безопасный город»</a:t>
            </a:r>
          </a:p>
        </p:txBody>
      </p:sp>
      <p:grpSp>
        <p:nvGrpSpPr>
          <p:cNvPr id="14" name="Группа 4">
            <a:extLst>
              <a:ext uri="{FF2B5EF4-FFF2-40B4-BE49-F238E27FC236}">
                <a16:creationId xmlns:a16="http://schemas.microsoft.com/office/drawing/2014/main" id="{A76D1AF2-17A8-4CB1-B76E-894CFA97D9EA}"/>
              </a:ext>
            </a:extLst>
          </p:cNvPr>
          <p:cNvGrpSpPr/>
          <p:nvPr/>
        </p:nvGrpSpPr>
        <p:grpSpPr>
          <a:xfrm>
            <a:off x="10826325" y="477714"/>
            <a:ext cx="750299" cy="542069"/>
            <a:chOff x="6541928" y="1050039"/>
            <a:chExt cx="2970582" cy="2146162"/>
          </a:xfrm>
          <a:solidFill>
            <a:srgbClr val="1E22AA"/>
          </a:solidFill>
        </p:grpSpPr>
        <p:sp>
          <p:nvSpPr>
            <p:cNvPr id="20" name="Полилиния: фигура 5">
              <a:extLst>
                <a:ext uri="{FF2B5EF4-FFF2-40B4-BE49-F238E27FC236}">
                  <a16:creationId xmlns:a16="http://schemas.microsoft.com/office/drawing/2014/main" id="{2FE3D8D1-1D45-4AE6-9864-5DDD5CA2790A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6">
              <a:extLst>
                <a:ext uri="{FF2B5EF4-FFF2-40B4-BE49-F238E27FC236}">
                  <a16:creationId xmlns:a16="http://schemas.microsoft.com/office/drawing/2014/main" id="{AED6B880-E41B-44C4-8B82-549C1E702956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7">
              <a:extLst>
                <a:ext uri="{FF2B5EF4-FFF2-40B4-BE49-F238E27FC236}">
                  <a16:creationId xmlns:a16="http://schemas.microsoft.com/office/drawing/2014/main" id="{4479F51C-5AFF-4856-A63B-33C963253ED1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8">
              <a:extLst>
                <a:ext uri="{FF2B5EF4-FFF2-40B4-BE49-F238E27FC236}">
                  <a16:creationId xmlns:a16="http://schemas.microsoft.com/office/drawing/2014/main" id="{C508A446-FAB6-40F3-BE34-1EB0DEE2CC85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9">
              <a:extLst>
                <a:ext uri="{FF2B5EF4-FFF2-40B4-BE49-F238E27FC236}">
                  <a16:creationId xmlns:a16="http://schemas.microsoft.com/office/drawing/2014/main" id="{43EB0CAE-C6B9-4BCA-90C4-210F895FC81B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10">
              <a:extLst>
                <a:ext uri="{FF2B5EF4-FFF2-40B4-BE49-F238E27FC236}">
                  <a16:creationId xmlns:a16="http://schemas.microsoft.com/office/drawing/2014/main" id="{446BE87A-36B0-46AB-BC01-056A26A702B0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Полилиния: фигура 11">
              <a:extLst>
                <a:ext uri="{FF2B5EF4-FFF2-40B4-BE49-F238E27FC236}">
                  <a16:creationId xmlns:a16="http://schemas.microsoft.com/office/drawing/2014/main" id="{359548C9-1869-41F4-9E00-25D66669C46C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Полилиния: фигура 12">
              <a:extLst>
                <a:ext uri="{FF2B5EF4-FFF2-40B4-BE49-F238E27FC236}">
                  <a16:creationId xmlns:a16="http://schemas.microsoft.com/office/drawing/2014/main" id="{0E013D45-3A45-44DE-9466-BCF1EBE398F2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Полилиния: фигура 13">
              <a:extLst>
                <a:ext uri="{FF2B5EF4-FFF2-40B4-BE49-F238E27FC236}">
                  <a16:creationId xmlns:a16="http://schemas.microsoft.com/office/drawing/2014/main" id="{D085E818-4C8F-4419-89BC-1157D68BF5C8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06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91;p16">
            <a:extLst>
              <a:ext uri="{FF2B5EF4-FFF2-40B4-BE49-F238E27FC236}">
                <a16:creationId xmlns:a16="http://schemas.microsoft.com/office/drawing/2014/main" id="{7C0A5956-9916-43C6-B2B4-887E388D3337}"/>
              </a:ext>
            </a:extLst>
          </p:cNvPr>
          <p:cNvCxnSpPr>
            <a:cxnSpLocks/>
          </p:cNvCxnSpPr>
          <p:nvPr/>
        </p:nvCxnSpPr>
        <p:spPr>
          <a:xfrm>
            <a:off x="458067" y="1833285"/>
            <a:ext cx="7226374" cy="18021"/>
          </a:xfrm>
          <a:prstGeom prst="straightConnector1">
            <a:avLst/>
          </a:prstGeom>
          <a:noFill/>
          <a:ln w="38100" cap="flat" cmpd="sng">
            <a:solidFill>
              <a:srgbClr val="39B5B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F96F503-B543-4C65-9C92-D46EBF2A5A4D}"/>
              </a:ext>
            </a:extLst>
          </p:cNvPr>
          <p:cNvSpPr txBox="1"/>
          <p:nvPr/>
        </p:nvSpPr>
        <p:spPr>
          <a:xfrm>
            <a:off x="366376" y="2041908"/>
            <a:ext cx="1087580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Поняли из чего состоит проект БГ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Определили набор разработчиков ПО для видеоархива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видеоаналитики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Пришли к разработчикам и предложили технологическое сотрудничество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2B4F9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Итог –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5 заключенных соглашений с разработчиками видеоархивов, 2 завершенных тестирования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3 заключенных соглашения с разработчиками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видеоаналитики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, 2 завершённых тестирования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BE0136-408A-4814-A4D6-B6B375CAE211}"/>
              </a:ext>
            </a:extLst>
          </p:cNvPr>
          <p:cNvSpPr txBox="1"/>
          <p:nvPr/>
        </p:nvSpPr>
        <p:spPr>
          <a:xfrm>
            <a:off x="334918" y="1051377"/>
            <a:ext cx="824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Что мы сделали и осознали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4C36AE3-3302-4781-BE0C-68A2CCFB7B5D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F4EEF3-9528-4BAC-8CFA-8990E236E11F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5 СЕНТЯБРЯ 2024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 |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ВОРОНЕЖ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156D77-DC5B-46D4-8442-0C3724609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8753BE-D8A6-4CF8-A5B0-043E5C74C532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6" name="Google Shape;91;p16">
            <a:extLst>
              <a:ext uri="{FF2B5EF4-FFF2-40B4-BE49-F238E27FC236}">
                <a16:creationId xmlns:a16="http://schemas.microsoft.com/office/drawing/2014/main" id="{A4B744A2-F512-491C-99F9-68E82985CE48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6F493F-6D46-445F-B451-FFBF8F845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8B52E7-E816-4181-A966-D634C5A81D9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РЕГИОНАЛЬНЫЙ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IT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-ФОРУМ 2024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378D44-035E-4FC0-B04F-556D22FDB06C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DINPro" panose="020B0504020101020102" pitchFamily="34" charset="0"/>
              </a:rPr>
              <a:t>«Безопасный город»</a:t>
            </a:r>
          </a:p>
        </p:txBody>
      </p:sp>
      <p:grpSp>
        <p:nvGrpSpPr>
          <p:cNvPr id="14" name="Группа 4">
            <a:extLst>
              <a:ext uri="{FF2B5EF4-FFF2-40B4-BE49-F238E27FC236}">
                <a16:creationId xmlns:a16="http://schemas.microsoft.com/office/drawing/2014/main" id="{A76D1AF2-17A8-4CB1-B76E-894CFA97D9EA}"/>
              </a:ext>
            </a:extLst>
          </p:cNvPr>
          <p:cNvGrpSpPr/>
          <p:nvPr/>
        </p:nvGrpSpPr>
        <p:grpSpPr>
          <a:xfrm>
            <a:off x="10826325" y="477714"/>
            <a:ext cx="750299" cy="542069"/>
            <a:chOff x="6541928" y="1050039"/>
            <a:chExt cx="2970582" cy="2146162"/>
          </a:xfrm>
          <a:solidFill>
            <a:srgbClr val="1E22AA"/>
          </a:solidFill>
        </p:grpSpPr>
        <p:sp>
          <p:nvSpPr>
            <p:cNvPr id="20" name="Полилиния: фигура 5">
              <a:extLst>
                <a:ext uri="{FF2B5EF4-FFF2-40B4-BE49-F238E27FC236}">
                  <a16:creationId xmlns:a16="http://schemas.microsoft.com/office/drawing/2014/main" id="{2FE3D8D1-1D45-4AE6-9864-5DDD5CA2790A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6">
              <a:extLst>
                <a:ext uri="{FF2B5EF4-FFF2-40B4-BE49-F238E27FC236}">
                  <a16:creationId xmlns:a16="http://schemas.microsoft.com/office/drawing/2014/main" id="{AED6B880-E41B-44C4-8B82-549C1E702956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7">
              <a:extLst>
                <a:ext uri="{FF2B5EF4-FFF2-40B4-BE49-F238E27FC236}">
                  <a16:creationId xmlns:a16="http://schemas.microsoft.com/office/drawing/2014/main" id="{4479F51C-5AFF-4856-A63B-33C963253ED1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8">
              <a:extLst>
                <a:ext uri="{FF2B5EF4-FFF2-40B4-BE49-F238E27FC236}">
                  <a16:creationId xmlns:a16="http://schemas.microsoft.com/office/drawing/2014/main" id="{C508A446-FAB6-40F3-BE34-1EB0DEE2CC85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9">
              <a:extLst>
                <a:ext uri="{FF2B5EF4-FFF2-40B4-BE49-F238E27FC236}">
                  <a16:creationId xmlns:a16="http://schemas.microsoft.com/office/drawing/2014/main" id="{43EB0CAE-C6B9-4BCA-90C4-210F895FC81B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10">
              <a:extLst>
                <a:ext uri="{FF2B5EF4-FFF2-40B4-BE49-F238E27FC236}">
                  <a16:creationId xmlns:a16="http://schemas.microsoft.com/office/drawing/2014/main" id="{446BE87A-36B0-46AB-BC01-056A26A702B0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Полилиния: фигура 11">
              <a:extLst>
                <a:ext uri="{FF2B5EF4-FFF2-40B4-BE49-F238E27FC236}">
                  <a16:creationId xmlns:a16="http://schemas.microsoft.com/office/drawing/2014/main" id="{359548C9-1869-41F4-9E00-25D66669C46C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Полилиния: фигура 12">
              <a:extLst>
                <a:ext uri="{FF2B5EF4-FFF2-40B4-BE49-F238E27FC236}">
                  <a16:creationId xmlns:a16="http://schemas.microsoft.com/office/drawing/2014/main" id="{0E013D45-3A45-44DE-9466-BCF1EBE398F2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Полилиния: фигура 13">
              <a:extLst>
                <a:ext uri="{FF2B5EF4-FFF2-40B4-BE49-F238E27FC236}">
                  <a16:creationId xmlns:a16="http://schemas.microsoft.com/office/drawing/2014/main" id="{D085E818-4C8F-4419-89BC-1157D68BF5C8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19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91;p16">
            <a:extLst>
              <a:ext uri="{FF2B5EF4-FFF2-40B4-BE49-F238E27FC236}">
                <a16:creationId xmlns:a16="http://schemas.microsoft.com/office/drawing/2014/main" id="{7C0A5956-9916-43C6-B2B4-887E388D3337}"/>
              </a:ext>
            </a:extLst>
          </p:cNvPr>
          <p:cNvCxnSpPr>
            <a:cxnSpLocks/>
          </p:cNvCxnSpPr>
          <p:nvPr/>
        </p:nvCxnSpPr>
        <p:spPr>
          <a:xfrm>
            <a:off x="458067" y="1702651"/>
            <a:ext cx="7226374" cy="18021"/>
          </a:xfrm>
          <a:prstGeom prst="straightConnector1">
            <a:avLst/>
          </a:prstGeom>
          <a:noFill/>
          <a:ln w="38100" cap="flat" cmpd="sng">
            <a:solidFill>
              <a:srgbClr val="39B5B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BE0136-408A-4814-A4D6-B6B375CAE211}"/>
              </a:ext>
            </a:extLst>
          </p:cNvPr>
          <p:cNvSpPr txBox="1"/>
          <p:nvPr/>
        </p:nvSpPr>
        <p:spPr>
          <a:xfrm>
            <a:off x="270240" y="1049018"/>
            <a:ext cx="824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Что </a:t>
            </a:r>
            <a:r>
              <a:rPr lang="ru-RU" sz="4000" b="1" dirty="0">
                <a:solidFill>
                  <a:srgbClr val="2B4F9E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у нас есть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Black" panose="020B0A04020101010102" pitchFamily="34" charset="0"/>
              <a:ea typeface="+mn-ea"/>
              <a:cs typeface="DIN Pro Black" panose="020B0A04020101010102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4C36AE3-3302-4781-BE0C-68A2CCFB7B5D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F4EEF3-9528-4BAC-8CFA-8990E236E11F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5 СЕНТЯБРЯ 2024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 |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ВОРОНЕЖ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156D77-DC5B-46D4-8442-0C3724609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8753BE-D8A6-4CF8-A5B0-043E5C74C532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6" name="Google Shape;91;p16">
            <a:extLst>
              <a:ext uri="{FF2B5EF4-FFF2-40B4-BE49-F238E27FC236}">
                <a16:creationId xmlns:a16="http://schemas.microsoft.com/office/drawing/2014/main" id="{A4B744A2-F512-491C-99F9-68E82985CE48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6F493F-6D46-445F-B451-FFBF8F845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8B52E7-E816-4181-A966-D634C5A81D9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РЕГИОНАЛЬНЫЙ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IT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-ФОРУМ 2024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378D44-035E-4FC0-B04F-556D22FDB06C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DINPro" panose="020B0504020101020102" pitchFamily="34" charset="0"/>
              </a:rPr>
              <a:t>«Безопасный город»</a:t>
            </a:r>
          </a:p>
        </p:txBody>
      </p:sp>
      <p:grpSp>
        <p:nvGrpSpPr>
          <p:cNvPr id="14" name="Группа 4">
            <a:extLst>
              <a:ext uri="{FF2B5EF4-FFF2-40B4-BE49-F238E27FC236}">
                <a16:creationId xmlns:a16="http://schemas.microsoft.com/office/drawing/2014/main" id="{A76D1AF2-17A8-4CB1-B76E-894CFA97D9EA}"/>
              </a:ext>
            </a:extLst>
          </p:cNvPr>
          <p:cNvGrpSpPr/>
          <p:nvPr/>
        </p:nvGrpSpPr>
        <p:grpSpPr>
          <a:xfrm>
            <a:off x="10826325" y="477714"/>
            <a:ext cx="750299" cy="542069"/>
            <a:chOff x="6541928" y="1050039"/>
            <a:chExt cx="2970582" cy="2146162"/>
          </a:xfrm>
          <a:solidFill>
            <a:srgbClr val="1E22AA"/>
          </a:solidFill>
        </p:grpSpPr>
        <p:sp>
          <p:nvSpPr>
            <p:cNvPr id="20" name="Полилиния: фигура 5">
              <a:extLst>
                <a:ext uri="{FF2B5EF4-FFF2-40B4-BE49-F238E27FC236}">
                  <a16:creationId xmlns:a16="http://schemas.microsoft.com/office/drawing/2014/main" id="{2FE3D8D1-1D45-4AE6-9864-5DDD5CA2790A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6">
              <a:extLst>
                <a:ext uri="{FF2B5EF4-FFF2-40B4-BE49-F238E27FC236}">
                  <a16:creationId xmlns:a16="http://schemas.microsoft.com/office/drawing/2014/main" id="{AED6B880-E41B-44C4-8B82-549C1E702956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7">
              <a:extLst>
                <a:ext uri="{FF2B5EF4-FFF2-40B4-BE49-F238E27FC236}">
                  <a16:creationId xmlns:a16="http://schemas.microsoft.com/office/drawing/2014/main" id="{4479F51C-5AFF-4856-A63B-33C963253ED1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8">
              <a:extLst>
                <a:ext uri="{FF2B5EF4-FFF2-40B4-BE49-F238E27FC236}">
                  <a16:creationId xmlns:a16="http://schemas.microsoft.com/office/drawing/2014/main" id="{C508A446-FAB6-40F3-BE34-1EB0DEE2CC85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9">
              <a:extLst>
                <a:ext uri="{FF2B5EF4-FFF2-40B4-BE49-F238E27FC236}">
                  <a16:creationId xmlns:a16="http://schemas.microsoft.com/office/drawing/2014/main" id="{43EB0CAE-C6B9-4BCA-90C4-210F895FC81B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10">
              <a:extLst>
                <a:ext uri="{FF2B5EF4-FFF2-40B4-BE49-F238E27FC236}">
                  <a16:creationId xmlns:a16="http://schemas.microsoft.com/office/drawing/2014/main" id="{446BE87A-36B0-46AB-BC01-056A26A702B0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Полилиния: фигура 11">
              <a:extLst>
                <a:ext uri="{FF2B5EF4-FFF2-40B4-BE49-F238E27FC236}">
                  <a16:creationId xmlns:a16="http://schemas.microsoft.com/office/drawing/2014/main" id="{359548C9-1869-41F4-9E00-25D66669C46C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Полилиния: фигура 12">
              <a:extLst>
                <a:ext uri="{FF2B5EF4-FFF2-40B4-BE49-F238E27FC236}">
                  <a16:creationId xmlns:a16="http://schemas.microsoft.com/office/drawing/2014/main" id="{0E013D45-3A45-44DE-9466-BCF1EBE398F2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Полилиния: фигура 13">
              <a:extLst>
                <a:ext uri="{FF2B5EF4-FFF2-40B4-BE49-F238E27FC236}">
                  <a16:creationId xmlns:a16="http://schemas.microsoft.com/office/drawing/2014/main" id="{D085E818-4C8F-4419-89BC-1157D68BF5C8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C2E16BD-FE2A-486F-B92C-1EEF03245664}"/>
              </a:ext>
            </a:extLst>
          </p:cNvPr>
          <p:cNvGrpSpPr/>
          <p:nvPr/>
        </p:nvGrpSpPr>
        <p:grpSpPr>
          <a:xfrm>
            <a:off x="333302" y="1769640"/>
            <a:ext cx="10756349" cy="4469061"/>
            <a:chOff x="489098" y="1382233"/>
            <a:chExt cx="11079014" cy="5128736"/>
          </a:xfrm>
        </p:grpSpPr>
        <p:sp>
          <p:nvSpPr>
            <p:cNvPr id="35" name="Прямоугольник: скругленные углы 151">
              <a:extLst>
                <a:ext uri="{FF2B5EF4-FFF2-40B4-BE49-F238E27FC236}">
                  <a16:creationId xmlns:a16="http://schemas.microsoft.com/office/drawing/2014/main" id="{6CCB1C1C-461F-4165-8DCB-36BB19B6FDC6}"/>
                </a:ext>
              </a:extLst>
            </p:cNvPr>
            <p:cNvSpPr/>
            <p:nvPr/>
          </p:nvSpPr>
          <p:spPr>
            <a:xfrm>
              <a:off x="3432175" y="1520825"/>
              <a:ext cx="2490049" cy="3136235"/>
            </a:xfrm>
            <a:prstGeom prst="roundRect">
              <a:avLst>
                <a:gd name="adj" fmla="val 0"/>
              </a:avLst>
            </a:prstGeom>
            <a:solidFill>
              <a:srgbClr val="F2F5F8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>
                  <a:solidFill>
                    <a:schemeClr val="tx1"/>
                  </a:solidFill>
                  <a:latin typeface="Futura PT Demi" panose="020B0702020204020303" pitchFamily="34" charset="-52"/>
                </a:rPr>
                <a:t>Системы хранения данных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Demi" panose="020B0702020204020303" pitchFamily="34" charset="-52"/>
                <a:ea typeface="+mn-ea"/>
                <a:cs typeface="+mn-cs"/>
              </a:endParaRPr>
            </a:p>
          </p:txBody>
        </p:sp>
        <p:sp>
          <p:nvSpPr>
            <p:cNvPr id="36" name="Прямоугольник: скругленные углы 145">
              <a:extLst>
                <a:ext uri="{FF2B5EF4-FFF2-40B4-BE49-F238E27FC236}">
                  <a16:creationId xmlns:a16="http://schemas.microsoft.com/office/drawing/2014/main" id="{2189E28B-9235-4172-A6D0-1349E21896AD}"/>
                </a:ext>
              </a:extLst>
            </p:cNvPr>
            <p:cNvSpPr/>
            <p:nvPr/>
          </p:nvSpPr>
          <p:spPr>
            <a:xfrm>
              <a:off x="6241245" y="1520688"/>
              <a:ext cx="2519362" cy="4860924"/>
            </a:xfrm>
            <a:prstGeom prst="roundRect">
              <a:avLst>
                <a:gd name="adj" fmla="val 0"/>
              </a:avLst>
            </a:prstGeom>
            <a:solidFill>
              <a:srgbClr val="F2F5F8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utura PT Demi" panose="020B0702020204020303" pitchFamily="34" charset="-52"/>
                  <a:ea typeface="+mn-ea"/>
                  <a:cs typeface="+mn-cs"/>
                </a:rPr>
                <a:t>Клиентские системы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PT Demi" panose="020B0702020204020303" pitchFamily="34" charset="-52"/>
                <a:ea typeface="+mn-ea"/>
                <a:cs typeface="+mn-cs"/>
              </a:endParaRPr>
            </a:p>
          </p:txBody>
        </p:sp>
        <p:sp>
          <p:nvSpPr>
            <p:cNvPr id="37" name="Прямоугольник: скругленные углы 154">
              <a:extLst>
                <a:ext uri="{FF2B5EF4-FFF2-40B4-BE49-F238E27FC236}">
                  <a16:creationId xmlns:a16="http://schemas.microsoft.com/office/drawing/2014/main" id="{3D6DD7B6-D5E9-4E35-9C4B-BF5696577F31}"/>
                </a:ext>
              </a:extLst>
            </p:cNvPr>
            <p:cNvSpPr/>
            <p:nvPr/>
          </p:nvSpPr>
          <p:spPr>
            <a:xfrm>
              <a:off x="623888" y="1520825"/>
              <a:ext cx="2519362" cy="3137444"/>
            </a:xfrm>
            <a:prstGeom prst="roundRect">
              <a:avLst>
                <a:gd name="adj" fmla="val 0"/>
              </a:avLst>
            </a:prstGeom>
            <a:solidFill>
              <a:srgbClr val="F2F5F8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utura PT Demi" panose="020B0702020204020303" pitchFamily="34" charset="-52"/>
                  <a:ea typeface="+mn-ea"/>
                  <a:cs typeface="+mn-cs"/>
                </a:rPr>
                <a:t>Серверы</a:t>
              </a:r>
              <a:r>
                <a: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Demi" panose="020B0702020204020303" pitchFamily="34" charset="-52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Demi" panose="020B0702020204020303" pitchFamily="34" charset="-52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AD7C9E-C63D-44E1-971C-C8352474D2A3}"/>
                </a:ext>
              </a:extLst>
            </p:cNvPr>
            <p:cNvSpPr txBox="1"/>
            <p:nvPr/>
          </p:nvSpPr>
          <p:spPr>
            <a:xfrm>
              <a:off x="1705083" y="2218748"/>
              <a:ext cx="1213180" cy="15400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258044" fontAlgn="auto">
                <a:lnSpc>
                  <a:spcPct val="80000"/>
                </a:lnSpc>
                <a:spcBef>
                  <a:spcPts val="0"/>
                </a:spcBef>
                <a:spcAft>
                  <a:spcPts val="360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ok" panose="020B0502020204020303" pitchFamily="34" charset="-52"/>
                </a:defRPr>
              </a:lvl1pPr>
            </a:lstStyle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3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VEGMAN R</a:t>
              </a: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3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VEGMAN N</a:t>
              </a: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3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Серверы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X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5EF0F6-7B6B-40C9-BFC0-7F5010FAA79C}"/>
                </a:ext>
              </a:extLst>
            </p:cNvPr>
            <p:cNvSpPr txBox="1"/>
            <p:nvPr/>
          </p:nvSpPr>
          <p:spPr>
            <a:xfrm>
              <a:off x="4414148" y="2218748"/>
              <a:ext cx="1445301" cy="28450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258044" fontAlgn="auto">
                <a:lnSpc>
                  <a:spcPct val="80000"/>
                </a:lnSpc>
                <a:spcBef>
                  <a:spcPts val="0"/>
                </a:spcBef>
                <a:spcAft>
                  <a:spcPts val="360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ok" panose="020B0502020204020303" pitchFamily="34" charset="-52"/>
                </a:defRPr>
              </a:lvl1pPr>
            </a:lstStyle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TATLIN.UNIFIED GEN 2</a:t>
              </a: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TATLIN.FLEX</a:t>
              </a: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TATLIN.BACKUP</a:t>
              </a: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TATLIN.OBJECT</a:t>
              </a: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TATLIN.ARCHIVE</a:t>
              </a: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</p:txBody>
        </p:sp>
        <p:pic>
          <p:nvPicPr>
            <p:cNvPr id="40" name="Рисунок 264">
              <a:extLst>
                <a:ext uri="{FF2B5EF4-FFF2-40B4-BE49-F238E27FC236}">
                  <a16:creationId xmlns:a16="http://schemas.microsoft.com/office/drawing/2014/main" id="{82D4DA70-0C40-4598-BE8B-494B46BA5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71941">
              <a:off x="776200" y="2882597"/>
              <a:ext cx="825202" cy="230933"/>
            </a:xfrm>
            <a:prstGeom prst="rect">
              <a:avLst/>
            </a:prstGeom>
          </p:spPr>
        </p:pic>
        <p:pic>
          <p:nvPicPr>
            <p:cNvPr id="41" name="Image 8" descr="preencoded.png">
              <a:extLst>
                <a:ext uri="{FF2B5EF4-FFF2-40B4-BE49-F238E27FC236}">
                  <a16:creationId xmlns:a16="http://schemas.microsoft.com/office/drawing/2014/main" id="{53F94FB9-E53C-4453-B9C3-0B4A8D4C4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5826" y="5090237"/>
              <a:ext cx="472422" cy="427783"/>
            </a:xfrm>
            <a:prstGeom prst="rect">
              <a:avLst/>
            </a:prstGeom>
          </p:spPr>
        </p:pic>
        <p:pic>
          <p:nvPicPr>
            <p:cNvPr id="42" name="Image 7" descr="preencoded.png">
              <a:extLst>
                <a:ext uri="{FF2B5EF4-FFF2-40B4-BE49-F238E27FC236}">
                  <a16:creationId xmlns:a16="http://schemas.microsoft.com/office/drawing/2014/main" id="{F0F0CAB1-E74D-4777-9C07-EE9AC7853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4699" y="2118238"/>
              <a:ext cx="516276" cy="424084"/>
            </a:xfrm>
            <a:prstGeom prst="rect">
              <a:avLst/>
            </a:prstGeom>
          </p:spPr>
        </p:pic>
        <p:pic>
          <p:nvPicPr>
            <p:cNvPr id="43" name="Image 5" descr="preencoded.png">
              <a:extLst>
                <a:ext uri="{FF2B5EF4-FFF2-40B4-BE49-F238E27FC236}">
                  <a16:creationId xmlns:a16="http://schemas.microsoft.com/office/drawing/2014/main" id="{7D411213-4783-45A4-B8E3-6D2A99719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8010" y="2875918"/>
              <a:ext cx="481067" cy="368817"/>
            </a:xfrm>
            <a:prstGeom prst="rect">
              <a:avLst/>
            </a:prstGeom>
          </p:spPr>
        </p:pic>
        <p:pic>
          <p:nvPicPr>
            <p:cNvPr id="44" name="Image 2" descr="preencoded.png">
              <a:extLst>
                <a:ext uri="{FF2B5EF4-FFF2-40B4-BE49-F238E27FC236}">
                  <a16:creationId xmlns:a16="http://schemas.microsoft.com/office/drawing/2014/main" id="{3A2622DA-1484-4A01-94FD-A7D1C87FF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5619" y="3560495"/>
              <a:ext cx="327769" cy="471167"/>
            </a:xfrm>
            <a:prstGeom prst="rect">
              <a:avLst/>
            </a:prstGeom>
          </p:spPr>
        </p:pic>
        <p:sp>
          <p:nvSpPr>
            <p:cNvPr id="45" name="Прямоугольник: скругленные углы 77">
              <a:extLst>
                <a:ext uri="{FF2B5EF4-FFF2-40B4-BE49-F238E27FC236}">
                  <a16:creationId xmlns:a16="http://schemas.microsoft.com/office/drawing/2014/main" id="{D655C296-6269-42F4-A5C6-F0CF0FBBBFD7}"/>
                </a:ext>
              </a:extLst>
            </p:cNvPr>
            <p:cNvSpPr/>
            <p:nvPr/>
          </p:nvSpPr>
          <p:spPr>
            <a:xfrm>
              <a:off x="3432175" y="4941025"/>
              <a:ext cx="2519362" cy="1440000"/>
            </a:xfrm>
            <a:prstGeom prst="roundRect">
              <a:avLst>
                <a:gd name="adj" fmla="val 0"/>
              </a:avLst>
            </a:prstGeom>
            <a:solidFill>
              <a:srgbClr val="F2F5F8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utura PT Demi" panose="020B0702020204020303" pitchFamily="34" charset="-52"/>
                  <a:ea typeface="+mn-ea"/>
                  <a:cs typeface="+mn-cs"/>
                </a:rPr>
                <a:t>Сервисы управления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0F37A5-EF77-4AA9-BCB2-0D570BFD1F1A}"/>
                </a:ext>
              </a:extLst>
            </p:cNvPr>
            <p:cNvSpPr txBox="1"/>
            <p:nvPr/>
          </p:nvSpPr>
          <p:spPr>
            <a:xfrm>
              <a:off x="4513370" y="5633599"/>
              <a:ext cx="1213180" cy="44435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C</a:t>
              </a:r>
              <a: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УПРИМ</a:t>
              </a:r>
            </a:p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</p:txBody>
        </p:sp>
        <p:grpSp>
          <p:nvGrpSpPr>
            <p:cNvPr id="47" name="Группа 93">
              <a:extLst>
                <a:ext uri="{FF2B5EF4-FFF2-40B4-BE49-F238E27FC236}">
                  <a16:creationId xmlns:a16="http://schemas.microsoft.com/office/drawing/2014/main" id="{388C4C44-3593-4B66-AE91-6446AD1E05C1}"/>
                </a:ext>
              </a:extLst>
            </p:cNvPr>
            <p:cNvGrpSpPr/>
            <p:nvPr/>
          </p:nvGrpSpPr>
          <p:grpSpPr>
            <a:xfrm>
              <a:off x="3698096" y="5554938"/>
              <a:ext cx="774703" cy="431285"/>
              <a:chOff x="4276752" y="1746048"/>
              <a:chExt cx="7915248" cy="4406499"/>
            </a:xfrm>
          </p:grpSpPr>
          <p:pic>
            <p:nvPicPr>
              <p:cNvPr id="73" name="Picture 2">
                <a:extLst>
                  <a:ext uri="{FF2B5EF4-FFF2-40B4-BE49-F238E27FC236}">
                    <a16:creationId xmlns:a16="http://schemas.microsoft.com/office/drawing/2014/main" id="{8ED62AF7-CA89-4808-B58F-0CAE9D6B1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76752" y="1746048"/>
                <a:ext cx="4512889" cy="2937666"/>
              </a:xfrm>
              <a:prstGeom prst="rect">
                <a:avLst/>
              </a:prstGeom>
            </p:spPr>
          </p:pic>
          <p:pic>
            <p:nvPicPr>
              <p:cNvPr id="74" name="Picture 7">
                <a:extLst>
                  <a:ext uri="{FF2B5EF4-FFF2-40B4-BE49-F238E27FC236}">
                    <a16:creationId xmlns:a16="http://schemas.microsoft.com/office/drawing/2014/main" id="{7B888F22-595F-48E1-985E-33ACFA9C5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6000" y="2381506"/>
                <a:ext cx="4512889" cy="2937666"/>
              </a:xfrm>
              <a:prstGeom prst="rect">
                <a:avLst/>
              </a:prstGeom>
            </p:spPr>
          </p:pic>
          <p:pic>
            <p:nvPicPr>
              <p:cNvPr id="75" name="Picture 5">
                <a:extLst>
                  <a:ext uri="{FF2B5EF4-FFF2-40B4-BE49-F238E27FC236}">
                    <a16:creationId xmlns:a16="http://schemas.microsoft.com/office/drawing/2014/main" id="{FFF0E0BD-DEC1-47FA-B90D-520212436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79110" y="3214881"/>
                <a:ext cx="4512890" cy="2937666"/>
              </a:xfrm>
              <a:prstGeom prst="rect">
                <a:avLst/>
              </a:prstGeom>
            </p:spPr>
          </p:pic>
        </p:grpSp>
        <p:sp>
          <p:nvSpPr>
            <p:cNvPr id="48" name="Прямоугольник: скругленные углы 126">
              <a:extLst>
                <a:ext uri="{FF2B5EF4-FFF2-40B4-BE49-F238E27FC236}">
                  <a16:creationId xmlns:a16="http://schemas.microsoft.com/office/drawing/2014/main" id="{D2DF7B3C-15C0-48C6-AE1C-0EE6078359EE}"/>
                </a:ext>
              </a:extLst>
            </p:cNvPr>
            <p:cNvSpPr/>
            <p:nvPr/>
          </p:nvSpPr>
          <p:spPr>
            <a:xfrm>
              <a:off x="623888" y="4921404"/>
              <a:ext cx="2519362" cy="1440000"/>
            </a:xfrm>
            <a:prstGeom prst="roundRect">
              <a:avLst>
                <a:gd name="adj" fmla="val 0"/>
              </a:avLst>
            </a:prstGeom>
            <a:solidFill>
              <a:srgbClr val="F2F5F8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utura PT Demi" panose="020B0702020204020303" pitchFamily="34" charset="-52"/>
                  <a:ea typeface="+mn-ea"/>
                  <a:cs typeface="+mn-cs"/>
                </a:rPr>
                <a:t>Сетевые решения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PT Demi" panose="020B0702020204020303" pitchFamily="34" charset="-52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41A1AAF-0A1F-4FA8-9F6F-769B82CFD095}"/>
                </a:ext>
              </a:extLst>
            </p:cNvPr>
            <p:cNvSpPr txBox="1"/>
            <p:nvPr/>
          </p:nvSpPr>
          <p:spPr>
            <a:xfrm>
              <a:off x="1768981" y="5404539"/>
              <a:ext cx="1472687" cy="616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34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KORNFELD D1156-B</a:t>
              </a:r>
              <a:endParaRPr kumimoji="0" lang="ru-RU" sz="1400" b="0" i="0" u="none" strike="noStrike" kern="1200" cap="none" spc="-3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-3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CCAB8B1-11E7-487C-A45F-9C433EF4EBB2}"/>
                </a:ext>
              </a:extLst>
            </p:cNvPr>
            <p:cNvSpPr txBox="1"/>
            <p:nvPr/>
          </p:nvSpPr>
          <p:spPr>
            <a:xfrm>
              <a:off x="1768981" y="5862568"/>
              <a:ext cx="1313743" cy="616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34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KORNFELD D2132-B</a:t>
              </a:r>
              <a:endParaRPr kumimoji="0" lang="ru-RU" sz="1400" b="0" i="0" u="none" strike="noStrike" kern="1200" cap="none" spc="-3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</p:txBody>
        </p:sp>
        <p:pic>
          <p:nvPicPr>
            <p:cNvPr id="51" name="Рисунок 110">
              <a:extLst>
                <a:ext uri="{FF2B5EF4-FFF2-40B4-BE49-F238E27FC236}">
                  <a16:creationId xmlns:a16="http://schemas.microsoft.com/office/drawing/2014/main" id="{8AFB0F9D-9D87-4B42-A17A-2B4E809B2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516" y="5450536"/>
              <a:ext cx="830707" cy="200481"/>
            </a:xfrm>
            <a:prstGeom prst="rect">
              <a:avLst/>
            </a:prstGeom>
          </p:spPr>
        </p:pic>
        <p:pic>
          <p:nvPicPr>
            <p:cNvPr id="52" name="Рисунок 112">
              <a:extLst>
                <a:ext uri="{FF2B5EF4-FFF2-40B4-BE49-F238E27FC236}">
                  <a16:creationId xmlns:a16="http://schemas.microsoft.com/office/drawing/2014/main" id="{CB28C814-7187-4B06-822C-89C46C9A8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032" y="5979986"/>
              <a:ext cx="866703" cy="190936"/>
            </a:xfrm>
            <a:prstGeom prst="rect">
              <a:avLst/>
            </a:prstGeom>
          </p:spPr>
        </p:pic>
        <p:pic>
          <p:nvPicPr>
            <p:cNvPr id="53" name="Рисунок 114">
              <a:extLst>
                <a:ext uri="{FF2B5EF4-FFF2-40B4-BE49-F238E27FC236}">
                  <a16:creationId xmlns:a16="http://schemas.microsoft.com/office/drawing/2014/main" id="{9ABDFE51-4B7E-4399-8036-1F4DD38A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748" y="2245015"/>
              <a:ext cx="603795" cy="211091"/>
            </a:xfrm>
            <a:prstGeom prst="rect">
              <a:avLst/>
            </a:prstGeom>
          </p:spPr>
        </p:pic>
        <p:grpSp>
          <p:nvGrpSpPr>
            <p:cNvPr id="54" name="Группа 13">
              <a:extLst>
                <a:ext uri="{FF2B5EF4-FFF2-40B4-BE49-F238E27FC236}">
                  <a16:creationId xmlns:a16="http://schemas.microsoft.com/office/drawing/2014/main" id="{DE8CCD66-BC3B-46F9-9490-EE65690FE101}"/>
                </a:ext>
              </a:extLst>
            </p:cNvPr>
            <p:cNvGrpSpPr/>
            <p:nvPr/>
          </p:nvGrpSpPr>
          <p:grpSpPr>
            <a:xfrm>
              <a:off x="761588" y="3495333"/>
              <a:ext cx="836041" cy="206152"/>
              <a:chOff x="736108" y="3560617"/>
              <a:chExt cx="1217381" cy="300183"/>
            </a:xfrm>
          </p:grpSpPr>
          <p:pic>
            <p:nvPicPr>
              <p:cNvPr id="71" name="Рисунок 267" descr="Изображение выглядит как текст, компьютер, клавиатура, электрони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6647C02-B021-4DA3-B41F-9C0D1CF2E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1762" y="3646535"/>
                <a:ext cx="1184671" cy="214265"/>
              </a:xfrm>
              <a:prstGeom prst="rect">
                <a:avLst/>
              </a:prstGeom>
            </p:spPr>
          </p:pic>
          <p:sp>
            <p:nvSpPr>
              <p:cNvPr id="72" name="Блок-схема: ручное управление 177">
                <a:extLst>
                  <a:ext uri="{FF2B5EF4-FFF2-40B4-BE49-F238E27FC236}">
                    <a16:creationId xmlns:a16="http://schemas.microsoft.com/office/drawing/2014/main" id="{E3D68AB7-36FB-4B4B-B8EF-F5CD0856FCB0}"/>
                  </a:ext>
                </a:extLst>
              </p:cNvPr>
              <p:cNvSpPr/>
              <p:nvPr/>
            </p:nvSpPr>
            <p:spPr>
              <a:xfrm rot="10800000">
                <a:off x="736108" y="3560617"/>
                <a:ext cx="1217381" cy="120794"/>
              </a:xfrm>
              <a:prstGeom prst="flowChartManualOperation">
                <a:avLst/>
              </a:prstGeom>
              <a:solidFill>
                <a:srgbClr val="7D8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Light"/>
                  <a:ea typeface="+mn-ea"/>
                  <a:cs typeface="+mn-cs"/>
                </a:endParaRPr>
              </a:p>
            </p:txBody>
          </p:sp>
        </p:grpSp>
        <p:pic>
          <p:nvPicPr>
            <p:cNvPr id="55" name="Image 4" descr="preencoded.png">
              <a:extLst>
                <a:ext uri="{FF2B5EF4-FFF2-40B4-BE49-F238E27FC236}">
                  <a16:creationId xmlns:a16="http://schemas.microsoft.com/office/drawing/2014/main" id="{84C655F4-AA76-482F-B1C6-9B3E8355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9714" y="4394147"/>
              <a:ext cx="528534" cy="270607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8C53800-A92C-416F-AC1B-E3C3C9865413}"/>
                </a:ext>
              </a:extLst>
            </p:cNvPr>
            <p:cNvSpPr txBox="1"/>
            <p:nvPr/>
          </p:nvSpPr>
          <p:spPr>
            <a:xfrm>
              <a:off x="7138416" y="2218748"/>
              <a:ext cx="1399656" cy="3999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4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KVADRA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_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T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4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KVADRA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NAU</a:t>
              </a:r>
            </a:p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4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KVADRA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TAU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4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KVADRA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TAU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mini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4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KVADRA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A20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  <a:p>
              <a:pPr marL="0" marR="0" lvl="0" indent="0" algn="l" defTabSz="258044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4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KVADRA</a:t>
              </a:r>
              <a: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D20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</p:txBody>
        </p:sp>
        <p:sp>
          <p:nvSpPr>
            <p:cNvPr id="57" name="Прямоугольник: скругленные углы 78">
              <a:extLst>
                <a:ext uri="{FF2B5EF4-FFF2-40B4-BE49-F238E27FC236}">
                  <a16:creationId xmlns:a16="http://schemas.microsoft.com/office/drawing/2014/main" id="{3753938F-E9BE-48F2-8EC9-51A07E2B7E90}"/>
                </a:ext>
              </a:extLst>
            </p:cNvPr>
            <p:cNvSpPr/>
            <p:nvPr/>
          </p:nvSpPr>
          <p:spPr>
            <a:xfrm>
              <a:off x="9048750" y="1520688"/>
              <a:ext cx="2519362" cy="2340112"/>
            </a:xfrm>
            <a:prstGeom prst="roundRect">
              <a:avLst>
                <a:gd name="adj" fmla="val 0"/>
              </a:avLst>
            </a:prstGeom>
            <a:solidFill>
              <a:srgbClr val="F2F5F8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utura PT Demi" panose="020B0702020204020303" pitchFamily="34" charset="-52"/>
                  <a:ea typeface="+mn-ea"/>
                  <a:cs typeface="+mn-cs"/>
                </a:rPr>
                <a:t>Софт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utura PT Demi" panose="020B0702020204020303" pitchFamily="34" charset="-52"/>
                  <a:ea typeface="+mn-ea"/>
                  <a:cs typeface="+mn-cs"/>
                </a:rPr>
                <a:t>KVADRA</a:t>
              </a: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PT Demi" panose="020B0702020204020303" pitchFamily="34" charset="-52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PT Demi" panose="020B0702020204020303" pitchFamily="34" charset="-52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9CE77F9-A681-4E80-B8D6-FC5AAF535FA2}"/>
                </a:ext>
              </a:extLst>
            </p:cNvPr>
            <p:cNvSpPr txBox="1"/>
            <p:nvPr/>
          </p:nvSpPr>
          <p:spPr>
            <a:xfrm>
              <a:off x="9938456" y="2309069"/>
              <a:ext cx="1235006" cy="1031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25804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kvadraOS</a:t>
              </a: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  <a:p>
              <a:pPr marL="0" marR="0" lvl="0" indent="0" algn="l" defTabSz="25804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 </a:t>
              </a:r>
              <a:b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kvadraBIOS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-52"/>
                <a:ea typeface="+mn-ea"/>
                <a:cs typeface="+mn-cs"/>
              </a:endParaRPr>
            </a:p>
          </p:txBody>
        </p:sp>
        <p:pic>
          <p:nvPicPr>
            <p:cNvPr id="59" name="Рисунок 72">
              <a:extLst>
                <a:ext uri="{FF2B5EF4-FFF2-40B4-BE49-F238E27FC236}">
                  <a16:creationId xmlns:a16="http://schemas.microsoft.com/office/drawing/2014/main" id="{BFDCF270-584D-4ED6-A057-801948E2C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8832" y="2783655"/>
              <a:ext cx="592859" cy="321051"/>
            </a:xfrm>
            <a:prstGeom prst="rect">
              <a:avLst/>
            </a:prstGeom>
          </p:spPr>
        </p:pic>
        <p:pic>
          <p:nvPicPr>
            <p:cNvPr id="60" name="Рисунок 74">
              <a:extLst>
                <a:ext uri="{FF2B5EF4-FFF2-40B4-BE49-F238E27FC236}">
                  <a16:creationId xmlns:a16="http://schemas.microsoft.com/office/drawing/2014/main" id="{82B213B7-795A-4BED-8EFF-03DB05A32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54479" y="4209087"/>
              <a:ext cx="744603" cy="282097"/>
            </a:xfrm>
            <a:prstGeom prst="rect">
              <a:avLst/>
            </a:prstGeom>
          </p:spPr>
        </p:pic>
        <p:pic>
          <p:nvPicPr>
            <p:cNvPr id="61" name="Рисунок 75">
              <a:extLst>
                <a:ext uri="{FF2B5EF4-FFF2-40B4-BE49-F238E27FC236}">
                  <a16:creationId xmlns:a16="http://schemas.microsoft.com/office/drawing/2014/main" id="{FF42DCC2-3D30-4BA4-BDE6-F5A41A0DC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2913" y="3189766"/>
              <a:ext cx="564696" cy="490031"/>
            </a:xfrm>
            <a:prstGeom prst="rect">
              <a:avLst/>
            </a:prstGeom>
          </p:spPr>
        </p:pic>
        <p:pic>
          <p:nvPicPr>
            <p:cNvPr id="62" name="Рисунок 76">
              <a:extLst>
                <a:ext uri="{FF2B5EF4-FFF2-40B4-BE49-F238E27FC236}">
                  <a16:creationId xmlns:a16="http://schemas.microsoft.com/office/drawing/2014/main" id="{E6B1D021-02EF-4340-9B58-0757EF969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2235" y="2208861"/>
              <a:ext cx="606053" cy="417382"/>
            </a:xfrm>
            <a:prstGeom prst="rect">
              <a:avLst/>
            </a:prstGeom>
          </p:spPr>
        </p:pic>
        <p:pic>
          <p:nvPicPr>
            <p:cNvPr id="63" name="Рисунок 79">
              <a:extLst>
                <a:ext uri="{FF2B5EF4-FFF2-40B4-BE49-F238E27FC236}">
                  <a16:creationId xmlns:a16="http://schemas.microsoft.com/office/drawing/2014/main" id="{BE3CD7CC-EB3D-40C6-B476-F4FBD7600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0204" y="3740960"/>
              <a:ext cx="270114" cy="373839"/>
            </a:xfrm>
            <a:prstGeom prst="rect">
              <a:avLst/>
            </a:prstGeom>
          </p:spPr>
        </p:pic>
        <p:pic>
          <p:nvPicPr>
            <p:cNvPr id="64" name="Picture 2" descr="Персональный компьютер KVADRA D20">
              <a:extLst>
                <a:ext uri="{FF2B5EF4-FFF2-40B4-BE49-F238E27FC236}">
                  <a16:creationId xmlns:a16="http://schemas.microsoft.com/office/drawing/2014/main" id="{DF68166F-6DAC-4288-B1B7-FC7253106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897" y="5705345"/>
              <a:ext cx="645438" cy="594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Прямоугольник: скругленные углы 86">
              <a:extLst>
                <a:ext uri="{FF2B5EF4-FFF2-40B4-BE49-F238E27FC236}">
                  <a16:creationId xmlns:a16="http://schemas.microsoft.com/office/drawing/2014/main" id="{5753B4ED-74D4-4B66-8786-B8A76AFE2693}"/>
                </a:ext>
              </a:extLst>
            </p:cNvPr>
            <p:cNvSpPr/>
            <p:nvPr/>
          </p:nvSpPr>
          <p:spPr>
            <a:xfrm>
              <a:off x="9048750" y="4041775"/>
              <a:ext cx="2519362" cy="2339250"/>
            </a:xfrm>
            <a:prstGeom prst="roundRect">
              <a:avLst>
                <a:gd name="adj" fmla="val 0"/>
              </a:avLst>
            </a:prstGeom>
            <a:solidFill>
              <a:srgbClr val="F2F5F8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utura PT Demi" panose="020B0702020204020303" pitchFamily="34" charset="-52"/>
                  <a:ea typeface="+mn-ea"/>
                  <a:cs typeface="+mn-cs"/>
                </a:rPr>
                <a:t>Телеком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PT Demi" panose="020B0702020204020303" pitchFamily="34" charset="-52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369978D-877C-491D-A045-16CCF9B1F0FA}"/>
                </a:ext>
              </a:extLst>
            </p:cNvPr>
            <p:cNvSpPr txBox="1"/>
            <p:nvPr/>
          </p:nvSpPr>
          <p:spPr>
            <a:xfrm>
              <a:off x="9205639" y="5501188"/>
              <a:ext cx="196171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2580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utura PT Book" panose="020B0502020204020303" pitchFamily="34" charset="-52"/>
                  <a:ea typeface="+mn-ea"/>
                  <a:cs typeface="+mn-cs"/>
                </a:rPr>
                <a:t>Оборудование LTE/5G операторского класса</a:t>
              </a:r>
            </a:p>
          </p:txBody>
        </p:sp>
        <p:sp>
          <p:nvSpPr>
            <p:cNvPr id="67" name="Прямоугольник: скругленные углы 12">
              <a:extLst>
                <a:ext uri="{FF2B5EF4-FFF2-40B4-BE49-F238E27FC236}">
                  <a16:creationId xmlns:a16="http://schemas.microsoft.com/office/drawing/2014/main" id="{B1250FDE-8434-424C-88CA-25E8652797C0}"/>
                </a:ext>
              </a:extLst>
            </p:cNvPr>
            <p:cNvSpPr/>
            <p:nvPr/>
          </p:nvSpPr>
          <p:spPr>
            <a:xfrm>
              <a:off x="489098" y="1382233"/>
              <a:ext cx="5592725" cy="5128736"/>
            </a:xfrm>
            <a:prstGeom prst="roundRect">
              <a:avLst>
                <a:gd name="adj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Light"/>
                <a:ea typeface="+mn-ea"/>
                <a:cs typeface="+mn-cs"/>
              </a:endParaRPr>
            </a:p>
          </p:txBody>
        </p:sp>
        <p:pic>
          <p:nvPicPr>
            <p:cNvPr id="68" name="Рисунок 48">
              <a:extLst>
                <a:ext uri="{FF2B5EF4-FFF2-40B4-BE49-F238E27FC236}">
                  <a16:creationId xmlns:a16="http://schemas.microsoft.com/office/drawing/2014/main" id="{43E9A768-27FE-4919-89F5-FE16540EE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9201726" y="2814636"/>
              <a:ext cx="649861" cy="649861"/>
            </a:xfrm>
            <a:prstGeom prst="rect">
              <a:avLst/>
            </a:prstGeom>
          </p:spPr>
        </p:pic>
        <p:pic>
          <p:nvPicPr>
            <p:cNvPr id="69" name="Рисунок 49">
              <a:extLst>
                <a:ext uri="{FF2B5EF4-FFF2-40B4-BE49-F238E27FC236}">
                  <a16:creationId xmlns:a16="http://schemas.microsoft.com/office/drawing/2014/main" id="{94F22B6C-2901-4E8D-93A0-F5FDC9D2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9213261" y="2179595"/>
              <a:ext cx="652036" cy="652036"/>
            </a:xfrm>
            <a:prstGeom prst="rect">
              <a:avLst/>
            </a:prstGeom>
          </p:spPr>
        </p:pic>
        <p:pic>
          <p:nvPicPr>
            <p:cNvPr id="70" name="Рисунок 51">
              <a:extLst>
                <a:ext uri="{FF2B5EF4-FFF2-40B4-BE49-F238E27FC236}">
                  <a16:creationId xmlns:a16="http://schemas.microsoft.com/office/drawing/2014/main" id="{F4B840DE-30ED-4A28-9D92-7173E1DD9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2154" y="4967323"/>
              <a:ext cx="1166443" cy="397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2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91;p16">
            <a:extLst>
              <a:ext uri="{FF2B5EF4-FFF2-40B4-BE49-F238E27FC236}">
                <a16:creationId xmlns:a16="http://schemas.microsoft.com/office/drawing/2014/main" id="{7C0A5956-9916-43C6-B2B4-887E388D3337}"/>
              </a:ext>
            </a:extLst>
          </p:cNvPr>
          <p:cNvCxnSpPr>
            <a:cxnSpLocks/>
          </p:cNvCxnSpPr>
          <p:nvPr/>
        </p:nvCxnSpPr>
        <p:spPr>
          <a:xfrm>
            <a:off x="458067" y="1833285"/>
            <a:ext cx="7226374" cy="18021"/>
          </a:xfrm>
          <a:prstGeom prst="straightConnector1">
            <a:avLst/>
          </a:prstGeom>
          <a:noFill/>
          <a:ln w="38100" cap="flat" cmpd="sng">
            <a:solidFill>
              <a:srgbClr val="39B5B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BE0136-408A-4814-A4D6-B6B375CAE211}"/>
              </a:ext>
            </a:extLst>
          </p:cNvPr>
          <p:cNvSpPr txBox="1"/>
          <p:nvPr/>
        </p:nvSpPr>
        <p:spPr>
          <a:xfrm>
            <a:off x="334918" y="1051377"/>
            <a:ext cx="824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Где мы взаимодействуем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 #1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Black" panose="020B0A04020101010102" pitchFamily="34" charset="0"/>
              <a:ea typeface="+mn-ea"/>
              <a:cs typeface="DIN Pro Black" panose="020B0A04020101010102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4C36AE3-3302-4781-BE0C-68A2CCFB7B5D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F4EEF3-9528-4BAC-8CFA-8990E236E11F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5 СЕНТЯБРЯ 2024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 |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ВОРОНЕЖ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156D77-DC5B-46D4-8442-0C3724609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8753BE-D8A6-4CF8-A5B0-043E5C74C532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6" name="Google Shape;91;p16">
            <a:extLst>
              <a:ext uri="{FF2B5EF4-FFF2-40B4-BE49-F238E27FC236}">
                <a16:creationId xmlns:a16="http://schemas.microsoft.com/office/drawing/2014/main" id="{A4B744A2-F512-491C-99F9-68E82985CE48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6F493F-6D46-445F-B451-FFBF8F845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8B52E7-E816-4181-A966-D634C5A81D9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РЕГИОНАЛЬНЫЙ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IT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-ФОРУМ 2024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378D44-035E-4FC0-B04F-556D22FDB06C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DINPro" panose="020B0504020101020102" pitchFamily="34" charset="0"/>
              </a:rPr>
              <a:t>«Безопасный город»</a:t>
            </a:r>
          </a:p>
        </p:txBody>
      </p:sp>
      <p:grpSp>
        <p:nvGrpSpPr>
          <p:cNvPr id="14" name="Группа 4">
            <a:extLst>
              <a:ext uri="{FF2B5EF4-FFF2-40B4-BE49-F238E27FC236}">
                <a16:creationId xmlns:a16="http://schemas.microsoft.com/office/drawing/2014/main" id="{A76D1AF2-17A8-4CB1-B76E-894CFA97D9EA}"/>
              </a:ext>
            </a:extLst>
          </p:cNvPr>
          <p:cNvGrpSpPr/>
          <p:nvPr/>
        </p:nvGrpSpPr>
        <p:grpSpPr>
          <a:xfrm>
            <a:off x="10826325" y="477714"/>
            <a:ext cx="750299" cy="542069"/>
            <a:chOff x="6541928" y="1050039"/>
            <a:chExt cx="2970582" cy="2146162"/>
          </a:xfrm>
          <a:solidFill>
            <a:srgbClr val="1E22AA"/>
          </a:solidFill>
        </p:grpSpPr>
        <p:sp>
          <p:nvSpPr>
            <p:cNvPr id="20" name="Полилиния: фигура 5">
              <a:extLst>
                <a:ext uri="{FF2B5EF4-FFF2-40B4-BE49-F238E27FC236}">
                  <a16:creationId xmlns:a16="http://schemas.microsoft.com/office/drawing/2014/main" id="{2FE3D8D1-1D45-4AE6-9864-5DDD5CA2790A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6">
              <a:extLst>
                <a:ext uri="{FF2B5EF4-FFF2-40B4-BE49-F238E27FC236}">
                  <a16:creationId xmlns:a16="http://schemas.microsoft.com/office/drawing/2014/main" id="{AED6B880-E41B-44C4-8B82-549C1E702956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7">
              <a:extLst>
                <a:ext uri="{FF2B5EF4-FFF2-40B4-BE49-F238E27FC236}">
                  <a16:creationId xmlns:a16="http://schemas.microsoft.com/office/drawing/2014/main" id="{4479F51C-5AFF-4856-A63B-33C963253ED1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8">
              <a:extLst>
                <a:ext uri="{FF2B5EF4-FFF2-40B4-BE49-F238E27FC236}">
                  <a16:creationId xmlns:a16="http://schemas.microsoft.com/office/drawing/2014/main" id="{C508A446-FAB6-40F3-BE34-1EB0DEE2CC85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9">
              <a:extLst>
                <a:ext uri="{FF2B5EF4-FFF2-40B4-BE49-F238E27FC236}">
                  <a16:creationId xmlns:a16="http://schemas.microsoft.com/office/drawing/2014/main" id="{43EB0CAE-C6B9-4BCA-90C4-210F895FC81B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10">
              <a:extLst>
                <a:ext uri="{FF2B5EF4-FFF2-40B4-BE49-F238E27FC236}">
                  <a16:creationId xmlns:a16="http://schemas.microsoft.com/office/drawing/2014/main" id="{446BE87A-36B0-46AB-BC01-056A26A702B0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Полилиния: фигура 11">
              <a:extLst>
                <a:ext uri="{FF2B5EF4-FFF2-40B4-BE49-F238E27FC236}">
                  <a16:creationId xmlns:a16="http://schemas.microsoft.com/office/drawing/2014/main" id="{359548C9-1869-41F4-9E00-25D66669C46C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Полилиния: фигура 12">
              <a:extLst>
                <a:ext uri="{FF2B5EF4-FFF2-40B4-BE49-F238E27FC236}">
                  <a16:creationId xmlns:a16="http://schemas.microsoft.com/office/drawing/2014/main" id="{0E013D45-3A45-44DE-9466-BCF1EBE398F2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Полилиния: фигура 13">
              <a:extLst>
                <a:ext uri="{FF2B5EF4-FFF2-40B4-BE49-F238E27FC236}">
                  <a16:creationId xmlns:a16="http://schemas.microsoft.com/office/drawing/2014/main" id="{D085E818-4C8F-4419-89BC-1157D68BF5C8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FF97896-2B3B-4B23-9CC9-910D1C661EBA}"/>
              </a:ext>
            </a:extLst>
          </p:cNvPr>
          <p:cNvGrpSpPr/>
          <p:nvPr/>
        </p:nvGrpSpPr>
        <p:grpSpPr>
          <a:xfrm>
            <a:off x="517971" y="1089762"/>
            <a:ext cx="11058653" cy="5729854"/>
            <a:chOff x="36929" y="-813285"/>
            <a:chExt cx="12327548" cy="8592323"/>
          </a:xfrm>
        </p:grpSpPr>
        <p:pic>
          <p:nvPicPr>
            <p:cNvPr id="55" name="Рисунок 4">
              <a:extLst>
                <a:ext uri="{FF2B5EF4-FFF2-40B4-BE49-F238E27FC236}">
                  <a16:creationId xmlns:a16="http://schemas.microsoft.com/office/drawing/2014/main" id="{3AB4643E-FB45-4B93-B413-4877A9E82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6929" y="-813285"/>
              <a:ext cx="12327548" cy="8592323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C4C62F5-D71C-4056-95B1-F42C52436DE8}"/>
                </a:ext>
              </a:extLst>
            </p:cNvPr>
            <p:cNvSpPr txBox="1"/>
            <p:nvPr/>
          </p:nvSpPr>
          <p:spPr>
            <a:xfrm>
              <a:off x="1168400" y="843280"/>
              <a:ext cx="2306320" cy="36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rgbClr val="01A5E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Сегмент 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D859BE-0E8E-4644-9EA0-713480E71B35}"/>
                </a:ext>
              </a:extLst>
            </p:cNvPr>
            <p:cNvSpPr txBox="1"/>
            <p:nvPr/>
          </p:nvSpPr>
          <p:spPr>
            <a:xfrm>
              <a:off x="1168400" y="2706539"/>
              <a:ext cx="2306320" cy="36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rgbClr val="01A5E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Сегмент 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233E0FA-23D2-4F1B-8F9C-575935896594}"/>
                </a:ext>
              </a:extLst>
            </p:cNvPr>
            <p:cNvSpPr txBox="1"/>
            <p:nvPr/>
          </p:nvSpPr>
          <p:spPr>
            <a:xfrm>
              <a:off x="1168400" y="4631592"/>
              <a:ext cx="2306320" cy="36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rgbClr val="01A5E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Сегмент 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7FEFF34-DED5-4DE6-8BB3-28678D11DF85}"/>
                </a:ext>
              </a:extLst>
            </p:cNvPr>
            <p:cNvSpPr txBox="1"/>
            <p:nvPr/>
          </p:nvSpPr>
          <p:spPr>
            <a:xfrm>
              <a:off x="1148080" y="2274887"/>
              <a:ext cx="10058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7475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Камера 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E682DD3-8E7B-4D8C-BD76-E3F6F0EFC80E}"/>
                </a:ext>
              </a:extLst>
            </p:cNvPr>
            <p:cNvSpPr txBox="1"/>
            <p:nvPr/>
          </p:nvSpPr>
          <p:spPr>
            <a:xfrm>
              <a:off x="2184400" y="2274887"/>
              <a:ext cx="10058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7475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Камера 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6604965-C89D-4FFE-BC01-778C8DE1FDB1}"/>
                </a:ext>
              </a:extLst>
            </p:cNvPr>
            <p:cNvSpPr txBox="1"/>
            <p:nvPr/>
          </p:nvSpPr>
          <p:spPr>
            <a:xfrm>
              <a:off x="2971800" y="2275124"/>
              <a:ext cx="10058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7475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Камера 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6BB230F-E271-4ED8-9094-CEB564C6272E}"/>
                </a:ext>
              </a:extLst>
            </p:cNvPr>
            <p:cNvSpPr txBox="1"/>
            <p:nvPr/>
          </p:nvSpPr>
          <p:spPr>
            <a:xfrm>
              <a:off x="1145791" y="4090672"/>
              <a:ext cx="10058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7475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Камера 4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3052DA1-E33B-467F-9933-706FA1B441C5}"/>
                </a:ext>
              </a:extLst>
            </p:cNvPr>
            <p:cNvSpPr txBox="1"/>
            <p:nvPr/>
          </p:nvSpPr>
          <p:spPr>
            <a:xfrm>
              <a:off x="2182111" y="4090672"/>
              <a:ext cx="10058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7475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Камера 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76BFA80-329B-4B50-9989-D9B443FC2557}"/>
                </a:ext>
              </a:extLst>
            </p:cNvPr>
            <p:cNvSpPr txBox="1"/>
            <p:nvPr/>
          </p:nvSpPr>
          <p:spPr>
            <a:xfrm>
              <a:off x="1138066" y="6023927"/>
              <a:ext cx="10058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7475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Камера …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DAB22B-174C-48DF-8E87-3AC81595A509}"/>
                </a:ext>
              </a:extLst>
            </p:cNvPr>
            <p:cNvSpPr txBox="1"/>
            <p:nvPr/>
          </p:nvSpPr>
          <p:spPr>
            <a:xfrm>
              <a:off x="2174386" y="6023927"/>
              <a:ext cx="10058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7475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Камера …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BB2B7F4-CD70-4FD0-929A-CF774AFCA44B}"/>
                </a:ext>
              </a:extLst>
            </p:cNvPr>
            <p:cNvSpPr txBox="1"/>
            <p:nvPr/>
          </p:nvSpPr>
          <p:spPr>
            <a:xfrm>
              <a:off x="2961786" y="6024164"/>
              <a:ext cx="10058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7475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Камера 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18645A7-2991-4BDD-9D1D-92A061D08C29}"/>
                </a:ext>
              </a:extLst>
            </p:cNvPr>
            <p:cNvSpPr txBox="1"/>
            <p:nvPr/>
          </p:nvSpPr>
          <p:spPr>
            <a:xfrm>
              <a:off x="4188210" y="1605280"/>
              <a:ext cx="9471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44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</a:t>
              </a:r>
              <a:r>
                <a:rPr lang="ru-RU" sz="1000" dirty="0">
                  <a:solidFill>
                    <a:srgbClr val="0044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AACCD96-9F47-4055-88E4-2E28C0C4ED20}"/>
                </a:ext>
              </a:extLst>
            </p:cNvPr>
            <p:cNvSpPr txBox="1"/>
            <p:nvPr/>
          </p:nvSpPr>
          <p:spPr>
            <a:xfrm>
              <a:off x="5161742" y="570397"/>
              <a:ext cx="1205826" cy="599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rgbClr val="0044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Мобильное</a:t>
              </a:r>
              <a:br>
                <a:rPr lang="ru-RU" sz="1000" dirty="0">
                  <a:solidFill>
                    <a:srgbClr val="0044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solidFill>
                    <a:srgbClr val="0044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приложение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ABC0075-65BF-4730-90FA-5FAD70476162}"/>
                </a:ext>
              </a:extLst>
            </p:cNvPr>
            <p:cNvSpPr txBox="1"/>
            <p:nvPr/>
          </p:nvSpPr>
          <p:spPr>
            <a:xfrm>
              <a:off x="8325620" y="343114"/>
              <a:ext cx="9471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rgbClr val="0044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Сегмент СРВИ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44E005B-FACD-4ECF-9EC0-A6F7C4C1A69C}"/>
                </a:ext>
              </a:extLst>
            </p:cNvPr>
            <p:cNvSpPr txBox="1"/>
            <p:nvPr/>
          </p:nvSpPr>
          <p:spPr>
            <a:xfrm>
              <a:off x="8799205" y="1170391"/>
              <a:ext cx="1641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rgbClr val="0044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Ситуационный региональный центр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3606DCA-6B12-4D3D-B99C-135681A6704C}"/>
                </a:ext>
              </a:extLst>
            </p:cNvPr>
            <p:cNvSpPr txBox="1"/>
            <p:nvPr/>
          </p:nvSpPr>
          <p:spPr>
            <a:xfrm>
              <a:off x="9494020" y="2975799"/>
              <a:ext cx="2306320" cy="36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rgbClr val="0044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Серверы </a:t>
              </a:r>
              <a:r>
                <a:rPr lang="ru-RU" sz="1000" dirty="0" err="1">
                  <a:solidFill>
                    <a:srgbClr val="0044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видеоаналитики</a:t>
              </a:r>
              <a:endParaRPr lang="ru-RU" sz="1000" dirty="0">
                <a:solidFill>
                  <a:srgbClr val="0044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B1E0493-A812-41F1-8EBC-CD4BA2867DBA}"/>
                </a:ext>
              </a:extLst>
            </p:cNvPr>
            <p:cNvSpPr txBox="1"/>
            <p:nvPr/>
          </p:nvSpPr>
          <p:spPr>
            <a:xfrm>
              <a:off x="5132090" y="4547231"/>
              <a:ext cx="23063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rgbClr val="0044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Видеосерверы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8C0BC3D-571E-4141-9E34-2789D9A77083}"/>
                </a:ext>
              </a:extLst>
            </p:cNvPr>
            <p:cNvSpPr txBox="1"/>
            <p:nvPr/>
          </p:nvSpPr>
          <p:spPr>
            <a:xfrm>
              <a:off x="5608965" y="5724600"/>
              <a:ext cx="2306320" cy="83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rgbClr val="0044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Рабочие станции</a:t>
              </a:r>
            </a:p>
            <a:p>
              <a:r>
                <a:rPr lang="ru-RU" sz="1000" dirty="0">
                  <a:solidFill>
                    <a:srgbClr val="0044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администраторов</a:t>
              </a:r>
            </a:p>
            <a:p>
              <a:r>
                <a:rPr lang="ru-RU" sz="1000" dirty="0">
                  <a:solidFill>
                    <a:srgbClr val="0044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операторов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EFAA489-1D1B-4DD5-A23E-6F02DA6075BE}"/>
                </a:ext>
              </a:extLst>
            </p:cNvPr>
            <p:cNvSpPr txBox="1"/>
            <p:nvPr/>
          </p:nvSpPr>
          <p:spPr>
            <a:xfrm>
              <a:off x="9688739" y="6032377"/>
              <a:ext cx="2306320" cy="36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000">
                  <a:solidFill>
                    <a:srgbClr val="00447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/>
                <a:t>СХД </a:t>
              </a:r>
              <a:r>
                <a:rPr lang="es-419" dirty="0" err="1"/>
                <a:t>Tanlin.Unified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31892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91;p16">
            <a:extLst>
              <a:ext uri="{FF2B5EF4-FFF2-40B4-BE49-F238E27FC236}">
                <a16:creationId xmlns:a16="http://schemas.microsoft.com/office/drawing/2014/main" id="{7C0A5956-9916-43C6-B2B4-887E388D3337}"/>
              </a:ext>
            </a:extLst>
          </p:cNvPr>
          <p:cNvCxnSpPr>
            <a:cxnSpLocks/>
          </p:cNvCxnSpPr>
          <p:nvPr/>
        </p:nvCxnSpPr>
        <p:spPr>
          <a:xfrm>
            <a:off x="458067" y="1833285"/>
            <a:ext cx="7226374" cy="18021"/>
          </a:xfrm>
          <a:prstGeom prst="straightConnector1">
            <a:avLst/>
          </a:prstGeom>
          <a:noFill/>
          <a:ln w="38100" cap="flat" cmpd="sng">
            <a:solidFill>
              <a:srgbClr val="39B5B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BE0136-408A-4814-A4D6-B6B375CAE211}"/>
              </a:ext>
            </a:extLst>
          </p:cNvPr>
          <p:cNvSpPr txBox="1"/>
          <p:nvPr/>
        </p:nvSpPr>
        <p:spPr>
          <a:xfrm>
            <a:off x="334918" y="1051377"/>
            <a:ext cx="824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Где мы взаимодействуем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#2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Black" panose="020B0A04020101010102" pitchFamily="34" charset="0"/>
              <a:ea typeface="+mn-ea"/>
              <a:cs typeface="DIN Pro Black" panose="020B0A04020101010102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4C36AE3-3302-4781-BE0C-68A2CCFB7B5D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F4EEF3-9528-4BAC-8CFA-8990E236E11F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5 СЕНТЯБРЯ 2024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 |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ВОРОНЕЖ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156D77-DC5B-46D4-8442-0C3724609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8753BE-D8A6-4CF8-A5B0-043E5C74C532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6" name="Google Shape;91;p16">
            <a:extLst>
              <a:ext uri="{FF2B5EF4-FFF2-40B4-BE49-F238E27FC236}">
                <a16:creationId xmlns:a16="http://schemas.microsoft.com/office/drawing/2014/main" id="{A4B744A2-F512-491C-99F9-68E82985CE48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6F493F-6D46-445F-B451-FFBF8F845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8B52E7-E816-4181-A966-D634C5A81D9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РЕГИОНАЛЬНЫЙ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IT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-ФОРУМ 2024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378D44-035E-4FC0-B04F-556D22FDB06C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DINPro" panose="020B0504020101020102" pitchFamily="34" charset="0"/>
              </a:rPr>
              <a:t>«Безопасный город»</a:t>
            </a:r>
          </a:p>
        </p:txBody>
      </p:sp>
      <p:grpSp>
        <p:nvGrpSpPr>
          <p:cNvPr id="14" name="Группа 4">
            <a:extLst>
              <a:ext uri="{FF2B5EF4-FFF2-40B4-BE49-F238E27FC236}">
                <a16:creationId xmlns:a16="http://schemas.microsoft.com/office/drawing/2014/main" id="{A76D1AF2-17A8-4CB1-B76E-894CFA97D9EA}"/>
              </a:ext>
            </a:extLst>
          </p:cNvPr>
          <p:cNvGrpSpPr/>
          <p:nvPr/>
        </p:nvGrpSpPr>
        <p:grpSpPr>
          <a:xfrm>
            <a:off x="10826325" y="477714"/>
            <a:ext cx="750299" cy="542069"/>
            <a:chOff x="6541928" y="1050039"/>
            <a:chExt cx="2970582" cy="2146162"/>
          </a:xfrm>
          <a:solidFill>
            <a:srgbClr val="1E22AA"/>
          </a:solidFill>
        </p:grpSpPr>
        <p:sp>
          <p:nvSpPr>
            <p:cNvPr id="20" name="Полилиния: фигура 5">
              <a:extLst>
                <a:ext uri="{FF2B5EF4-FFF2-40B4-BE49-F238E27FC236}">
                  <a16:creationId xmlns:a16="http://schemas.microsoft.com/office/drawing/2014/main" id="{2FE3D8D1-1D45-4AE6-9864-5DDD5CA2790A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6">
              <a:extLst>
                <a:ext uri="{FF2B5EF4-FFF2-40B4-BE49-F238E27FC236}">
                  <a16:creationId xmlns:a16="http://schemas.microsoft.com/office/drawing/2014/main" id="{AED6B880-E41B-44C4-8B82-549C1E702956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7">
              <a:extLst>
                <a:ext uri="{FF2B5EF4-FFF2-40B4-BE49-F238E27FC236}">
                  <a16:creationId xmlns:a16="http://schemas.microsoft.com/office/drawing/2014/main" id="{4479F51C-5AFF-4856-A63B-33C963253ED1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8">
              <a:extLst>
                <a:ext uri="{FF2B5EF4-FFF2-40B4-BE49-F238E27FC236}">
                  <a16:creationId xmlns:a16="http://schemas.microsoft.com/office/drawing/2014/main" id="{C508A446-FAB6-40F3-BE34-1EB0DEE2CC85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9">
              <a:extLst>
                <a:ext uri="{FF2B5EF4-FFF2-40B4-BE49-F238E27FC236}">
                  <a16:creationId xmlns:a16="http://schemas.microsoft.com/office/drawing/2014/main" id="{43EB0CAE-C6B9-4BCA-90C4-210F895FC81B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10">
              <a:extLst>
                <a:ext uri="{FF2B5EF4-FFF2-40B4-BE49-F238E27FC236}">
                  <a16:creationId xmlns:a16="http://schemas.microsoft.com/office/drawing/2014/main" id="{446BE87A-36B0-46AB-BC01-056A26A702B0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Полилиния: фигура 11">
              <a:extLst>
                <a:ext uri="{FF2B5EF4-FFF2-40B4-BE49-F238E27FC236}">
                  <a16:creationId xmlns:a16="http://schemas.microsoft.com/office/drawing/2014/main" id="{359548C9-1869-41F4-9E00-25D66669C46C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Полилиния: фигура 12">
              <a:extLst>
                <a:ext uri="{FF2B5EF4-FFF2-40B4-BE49-F238E27FC236}">
                  <a16:creationId xmlns:a16="http://schemas.microsoft.com/office/drawing/2014/main" id="{0E013D45-3A45-44DE-9466-BCF1EBE398F2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Полилиния: фигура 13">
              <a:extLst>
                <a:ext uri="{FF2B5EF4-FFF2-40B4-BE49-F238E27FC236}">
                  <a16:creationId xmlns:a16="http://schemas.microsoft.com/office/drawing/2014/main" id="{D085E818-4C8F-4419-89BC-1157D68BF5C8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481DAB4-1CCE-4580-A973-300AA8893BD4}"/>
              </a:ext>
            </a:extLst>
          </p:cNvPr>
          <p:cNvSpPr txBox="1"/>
          <p:nvPr/>
        </p:nvSpPr>
        <p:spPr>
          <a:xfrm>
            <a:off x="258215" y="1851306"/>
            <a:ext cx="1087580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СХД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Исследование как пишет ПО, как нам можно оптимизировать скорость записи, требуется ли доработка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(иногда требуется работа с обоих сторон), тесты производительности.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Итоги</a:t>
            </a:r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 – понимаем с какой нагрузкой работаем, как под нее правильно настроить СХД, ОС сервера, можем гарантировать поддержку ХХХХ камер аргументировано.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Сервера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2B4F9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Основное</a:t>
            </a:r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усилие на тест и проверку различных адаптеров </a:t>
            </a:r>
            <a:r>
              <a:rPr lang="en-US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GPU</a:t>
            </a:r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для работы с ПО </a:t>
            </a:r>
            <a:r>
              <a:rPr lang="ru-RU" dirty="0" err="1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видеоаналитики</a:t>
            </a:r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. Проверка ПО аналитики с картами </a:t>
            </a:r>
            <a:r>
              <a:rPr lang="en-US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A100/A30/T4/L4.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Итоги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– получены наиболее экономически эффективные модели для различных адаптеров. </a:t>
            </a:r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Пример – полученные данные тестирования снизили прямые расходы в 2 раза, энергопотребление в 1,7 раз, место в стойке в 2 раза.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>
              <a:solidFill>
                <a:srgbClr val="2B4F9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2B4F9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0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91;p16">
            <a:extLst>
              <a:ext uri="{FF2B5EF4-FFF2-40B4-BE49-F238E27FC236}">
                <a16:creationId xmlns:a16="http://schemas.microsoft.com/office/drawing/2014/main" id="{7C0A5956-9916-43C6-B2B4-887E388D3337}"/>
              </a:ext>
            </a:extLst>
          </p:cNvPr>
          <p:cNvCxnSpPr>
            <a:cxnSpLocks/>
          </p:cNvCxnSpPr>
          <p:nvPr/>
        </p:nvCxnSpPr>
        <p:spPr>
          <a:xfrm>
            <a:off x="458067" y="1833285"/>
            <a:ext cx="7226374" cy="18021"/>
          </a:xfrm>
          <a:prstGeom prst="straightConnector1">
            <a:avLst/>
          </a:prstGeom>
          <a:noFill/>
          <a:ln w="38100" cap="flat" cmpd="sng">
            <a:solidFill>
              <a:srgbClr val="39B5B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BE0136-408A-4814-A4D6-B6B375CAE211}"/>
              </a:ext>
            </a:extLst>
          </p:cNvPr>
          <p:cNvSpPr txBox="1"/>
          <p:nvPr/>
        </p:nvSpPr>
        <p:spPr>
          <a:xfrm>
            <a:off x="334918" y="1051377"/>
            <a:ext cx="824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Наши ближайшие цели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4C36AE3-3302-4781-BE0C-68A2CCFB7B5D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F4EEF3-9528-4BAC-8CFA-8990E236E11F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5 СЕНТЯБРЯ 2024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 |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ВОРОНЕЖ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156D77-DC5B-46D4-8442-0C3724609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8753BE-D8A6-4CF8-A5B0-043E5C74C532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6" name="Google Shape;91;p16">
            <a:extLst>
              <a:ext uri="{FF2B5EF4-FFF2-40B4-BE49-F238E27FC236}">
                <a16:creationId xmlns:a16="http://schemas.microsoft.com/office/drawing/2014/main" id="{A4B744A2-F512-491C-99F9-68E82985CE48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6F493F-6D46-445F-B451-FFBF8F845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8B52E7-E816-4181-A966-D634C5A81D9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РЕГИОНАЛЬНЫЙ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IT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-ФОРУМ 2024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378D44-035E-4FC0-B04F-556D22FDB06C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DINPro" panose="020B0504020101020102" pitchFamily="34" charset="0"/>
              </a:rPr>
              <a:t>«Безопасный город»</a:t>
            </a:r>
          </a:p>
        </p:txBody>
      </p:sp>
      <p:grpSp>
        <p:nvGrpSpPr>
          <p:cNvPr id="14" name="Группа 4">
            <a:extLst>
              <a:ext uri="{FF2B5EF4-FFF2-40B4-BE49-F238E27FC236}">
                <a16:creationId xmlns:a16="http://schemas.microsoft.com/office/drawing/2014/main" id="{A76D1AF2-17A8-4CB1-B76E-894CFA97D9EA}"/>
              </a:ext>
            </a:extLst>
          </p:cNvPr>
          <p:cNvGrpSpPr/>
          <p:nvPr/>
        </p:nvGrpSpPr>
        <p:grpSpPr>
          <a:xfrm>
            <a:off x="10826325" y="477714"/>
            <a:ext cx="750299" cy="542069"/>
            <a:chOff x="6541928" y="1050039"/>
            <a:chExt cx="2970582" cy="2146162"/>
          </a:xfrm>
          <a:solidFill>
            <a:srgbClr val="1E22AA"/>
          </a:solidFill>
        </p:grpSpPr>
        <p:sp>
          <p:nvSpPr>
            <p:cNvPr id="20" name="Полилиния: фигура 5">
              <a:extLst>
                <a:ext uri="{FF2B5EF4-FFF2-40B4-BE49-F238E27FC236}">
                  <a16:creationId xmlns:a16="http://schemas.microsoft.com/office/drawing/2014/main" id="{2FE3D8D1-1D45-4AE6-9864-5DDD5CA2790A}"/>
                </a:ext>
              </a:extLst>
            </p:cNvPr>
            <p:cNvSpPr/>
            <p:nvPr/>
          </p:nvSpPr>
          <p:spPr>
            <a:xfrm>
              <a:off x="7440026" y="1655970"/>
              <a:ext cx="527172" cy="456670"/>
            </a:xfrm>
            <a:custGeom>
              <a:avLst/>
              <a:gdLst>
                <a:gd name="connsiteX0" fmla="*/ 263586 w 527172"/>
                <a:gd name="connsiteY0" fmla="*/ 0 h 456670"/>
                <a:gd name="connsiteX1" fmla="*/ 0 w 527172"/>
                <a:gd name="connsiteY1" fmla="*/ 456671 h 456670"/>
                <a:gd name="connsiteX2" fmla="*/ 527172 w 527172"/>
                <a:gd name="connsiteY2" fmla="*/ 456671 h 4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72" h="456670">
                  <a:moveTo>
                    <a:pt x="263586" y="0"/>
                  </a:moveTo>
                  <a:lnTo>
                    <a:pt x="0" y="456671"/>
                  </a:lnTo>
                  <a:lnTo>
                    <a:pt x="527172" y="45667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6">
              <a:extLst>
                <a:ext uri="{FF2B5EF4-FFF2-40B4-BE49-F238E27FC236}">
                  <a16:creationId xmlns:a16="http://schemas.microsoft.com/office/drawing/2014/main" id="{AED6B880-E41B-44C4-8B82-549C1E702956}"/>
                </a:ext>
              </a:extLst>
            </p:cNvPr>
            <p:cNvSpPr/>
            <p:nvPr/>
          </p:nvSpPr>
          <p:spPr>
            <a:xfrm>
              <a:off x="6881732" y="1050039"/>
              <a:ext cx="878408" cy="1062601"/>
            </a:xfrm>
            <a:custGeom>
              <a:avLst/>
              <a:gdLst>
                <a:gd name="connsiteX0" fmla="*/ 342344 w 878408"/>
                <a:gd name="connsiteY0" fmla="*/ 0 h 1062601"/>
                <a:gd name="connsiteX1" fmla="*/ 0 w 878408"/>
                <a:gd name="connsiteY1" fmla="*/ 593227 h 1062601"/>
                <a:gd name="connsiteX2" fmla="*/ 0 w 878408"/>
                <a:gd name="connsiteY2" fmla="*/ 1062601 h 1062601"/>
                <a:gd name="connsiteX3" fmla="*/ 538605 w 878408"/>
                <a:gd name="connsiteY3" fmla="*/ 1062601 h 1062601"/>
                <a:gd name="connsiteX4" fmla="*/ 538605 w 878408"/>
                <a:gd name="connsiteY4" fmla="*/ 589417 h 1062601"/>
                <a:gd name="connsiteX5" fmla="*/ 878408 w 878408"/>
                <a:gd name="connsiteY5" fmla="*/ 0 h 106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408" h="1062601">
                  <a:moveTo>
                    <a:pt x="342344" y="0"/>
                  </a:moveTo>
                  <a:lnTo>
                    <a:pt x="0" y="593227"/>
                  </a:lnTo>
                  <a:lnTo>
                    <a:pt x="0" y="1062601"/>
                  </a:lnTo>
                  <a:lnTo>
                    <a:pt x="538605" y="1062601"/>
                  </a:lnTo>
                  <a:lnTo>
                    <a:pt x="538605" y="589417"/>
                  </a:lnTo>
                  <a:lnTo>
                    <a:pt x="878408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7">
              <a:extLst>
                <a:ext uri="{FF2B5EF4-FFF2-40B4-BE49-F238E27FC236}">
                  <a16:creationId xmlns:a16="http://schemas.microsoft.com/office/drawing/2014/main" id="{4479F51C-5AFF-4856-A63B-33C963253ED1}"/>
                </a:ext>
              </a:extLst>
            </p:cNvPr>
            <p:cNvSpPr/>
            <p:nvPr/>
          </p:nvSpPr>
          <p:spPr>
            <a:xfrm>
              <a:off x="7987523" y="2153290"/>
              <a:ext cx="601484" cy="1042911"/>
            </a:xfrm>
            <a:custGeom>
              <a:avLst/>
              <a:gdLst>
                <a:gd name="connsiteX0" fmla="*/ 0 w 601484"/>
                <a:gd name="connsiteY0" fmla="*/ 1042912 h 1042911"/>
                <a:gd name="connsiteX1" fmla="*/ 601484 w 601484"/>
                <a:gd name="connsiteY1" fmla="*/ 1042912 h 1042911"/>
                <a:gd name="connsiteX2" fmla="*/ 0 w 601484"/>
                <a:gd name="connsiteY2" fmla="*/ 0 h 10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84" h="1042911">
                  <a:moveTo>
                    <a:pt x="0" y="1042912"/>
                  </a:moveTo>
                  <a:lnTo>
                    <a:pt x="601484" y="1042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8">
              <a:extLst>
                <a:ext uri="{FF2B5EF4-FFF2-40B4-BE49-F238E27FC236}">
                  <a16:creationId xmlns:a16="http://schemas.microsoft.com/office/drawing/2014/main" id="{C508A446-FAB6-40F3-BE34-1EB0DEE2CC85}"/>
                </a:ext>
              </a:extLst>
            </p:cNvPr>
            <p:cNvSpPr/>
            <p:nvPr/>
          </p:nvSpPr>
          <p:spPr>
            <a:xfrm>
              <a:off x="6881732" y="2133600"/>
              <a:ext cx="537969" cy="1062600"/>
            </a:xfrm>
            <a:custGeom>
              <a:avLst/>
              <a:gdLst>
                <a:gd name="connsiteX0" fmla="*/ 0 w 537969"/>
                <a:gd name="connsiteY0" fmla="*/ 0 h 1062600"/>
                <a:gd name="connsiteX1" fmla="*/ 537970 w 537969"/>
                <a:gd name="connsiteY1" fmla="*/ 0 h 1062600"/>
                <a:gd name="connsiteX2" fmla="*/ 537970 w 537969"/>
                <a:gd name="connsiteY2" fmla="*/ 1062601 h 1062600"/>
                <a:gd name="connsiteX3" fmla="*/ 0 w 537969"/>
                <a:gd name="connsiteY3" fmla="*/ 1062601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69" h="1062600">
                  <a:moveTo>
                    <a:pt x="0" y="0"/>
                  </a:moveTo>
                  <a:lnTo>
                    <a:pt x="537970" y="0"/>
                  </a:lnTo>
                  <a:lnTo>
                    <a:pt x="537970" y="1062601"/>
                  </a:lnTo>
                  <a:lnTo>
                    <a:pt x="0" y="106260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9">
              <a:extLst>
                <a:ext uri="{FF2B5EF4-FFF2-40B4-BE49-F238E27FC236}">
                  <a16:creationId xmlns:a16="http://schemas.microsoft.com/office/drawing/2014/main" id="{43EB0CAE-C6B9-4BCA-90C4-210F895FC81B}"/>
                </a:ext>
              </a:extLst>
            </p:cNvPr>
            <p:cNvSpPr/>
            <p:nvPr/>
          </p:nvSpPr>
          <p:spPr>
            <a:xfrm>
              <a:off x="8450545" y="2133600"/>
              <a:ext cx="1061965" cy="1061965"/>
            </a:xfrm>
            <a:custGeom>
              <a:avLst/>
              <a:gdLst>
                <a:gd name="connsiteX0" fmla="*/ 530983 w 1061965"/>
                <a:gd name="connsiteY0" fmla="*/ 0 h 1061965"/>
                <a:gd name="connsiteX1" fmla="*/ 0 w 1061965"/>
                <a:gd name="connsiteY1" fmla="*/ 530983 h 1061965"/>
                <a:gd name="connsiteX2" fmla="*/ 530983 w 1061965"/>
                <a:gd name="connsiteY2" fmla="*/ 1061966 h 1061965"/>
                <a:gd name="connsiteX3" fmla="*/ 1061966 w 1061965"/>
                <a:gd name="connsiteY3" fmla="*/ 530983 h 1061965"/>
                <a:gd name="connsiteX4" fmla="*/ 530983 w 1061965"/>
                <a:gd name="connsiteY4" fmla="*/ 0 h 10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965" h="1061965">
                  <a:moveTo>
                    <a:pt x="530983" y="0"/>
                  </a:moveTo>
                  <a:cubicBezTo>
                    <a:pt x="238180" y="0"/>
                    <a:pt x="0" y="238180"/>
                    <a:pt x="0" y="530983"/>
                  </a:cubicBezTo>
                  <a:cubicBezTo>
                    <a:pt x="0" y="823786"/>
                    <a:pt x="238180" y="1061966"/>
                    <a:pt x="530983" y="1061966"/>
                  </a:cubicBezTo>
                  <a:cubicBezTo>
                    <a:pt x="823785" y="1061966"/>
                    <a:pt x="1061966" y="823786"/>
                    <a:pt x="1061966" y="530983"/>
                  </a:cubicBezTo>
                  <a:cubicBezTo>
                    <a:pt x="1061966" y="238180"/>
                    <a:pt x="823785" y="0"/>
                    <a:pt x="530983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10">
              <a:extLst>
                <a:ext uri="{FF2B5EF4-FFF2-40B4-BE49-F238E27FC236}">
                  <a16:creationId xmlns:a16="http://schemas.microsoft.com/office/drawing/2014/main" id="{446BE87A-36B0-46AB-BC01-056A26A702B0}"/>
                </a:ext>
              </a:extLst>
            </p:cNvPr>
            <p:cNvSpPr/>
            <p:nvPr/>
          </p:nvSpPr>
          <p:spPr>
            <a:xfrm>
              <a:off x="7441297" y="2133600"/>
              <a:ext cx="531618" cy="1062600"/>
            </a:xfrm>
            <a:custGeom>
              <a:avLst/>
              <a:gdLst>
                <a:gd name="connsiteX0" fmla="*/ 0 w 531618"/>
                <a:gd name="connsiteY0" fmla="*/ 0 h 1062600"/>
                <a:gd name="connsiteX1" fmla="*/ 0 w 531618"/>
                <a:gd name="connsiteY1" fmla="*/ 0 h 1062600"/>
                <a:gd name="connsiteX2" fmla="*/ 0 w 531618"/>
                <a:gd name="connsiteY2" fmla="*/ 1062601 h 1062600"/>
                <a:gd name="connsiteX3" fmla="*/ 635 w 531618"/>
                <a:gd name="connsiteY3" fmla="*/ 1062601 h 1062600"/>
                <a:gd name="connsiteX4" fmla="*/ 531618 w 531618"/>
                <a:gd name="connsiteY4" fmla="*/ 531618 h 1062600"/>
                <a:gd name="connsiteX5" fmla="*/ 0 w 531618"/>
                <a:gd name="connsiteY5" fmla="*/ 0 h 10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18" h="1062600">
                  <a:moveTo>
                    <a:pt x="0" y="0"/>
                  </a:moveTo>
                  <a:lnTo>
                    <a:pt x="0" y="0"/>
                  </a:lnTo>
                  <a:lnTo>
                    <a:pt x="0" y="1062601"/>
                  </a:lnTo>
                  <a:lnTo>
                    <a:pt x="635" y="1062601"/>
                  </a:lnTo>
                  <a:cubicBezTo>
                    <a:pt x="293438" y="1062601"/>
                    <a:pt x="531618" y="824421"/>
                    <a:pt x="531618" y="531618"/>
                  </a:cubicBezTo>
                  <a:cubicBezTo>
                    <a:pt x="531618" y="238180"/>
                    <a:pt x="293438" y="0"/>
                    <a:pt x="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Полилиния: фигура 11">
              <a:extLst>
                <a:ext uri="{FF2B5EF4-FFF2-40B4-BE49-F238E27FC236}">
                  <a16:creationId xmlns:a16="http://schemas.microsoft.com/office/drawing/2014/main" id="{359548C9-1869-41F4-9E00-25D66669C46C}"/>
                </a:ext>
              </a:extLst>
            </p:cNvPr>
            <p:cNvSpPr/>
            <p:nvPr/>
          </p:nvSpPr>
          <p:spPr>
            <a:xfrm>
              <a:off x="7715680" y="1057661"/>
              <a:ext cx="942557" cy="1054979"/>
            </a:xfrm>
            <a:custGeom>
              <a:avLst/>
              <a:gdLst>
                <a:gd name="connsiteX0" fmla="*/ 276289 w 942557"/>
                <a:gd name="connsiteY0" fmla="*/ 1054980 h 1054979"/>
                <a:gd name="connsiteX1" fmla="*/ 942558 w 942557"/>
                <a:gd name="connsiteY1" fmla="*/ 1054980 h 1054979"/>
                <a:gd name="connsiteX2" fmla="*/ 333452 w 942557"/>
                <a:gd name="connsiteY2" fmla="*/ 0 h 1054979"/>
                <a:gd name="connsiteX3" fmla="*/ 0 w 942557"/>
                <a:gd name="connsiteY3" fmla="*/ 577349 h 105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57" h="1054979">
                  <a:moveTo>
                    <a:pt x="276289" y="1054980"/>
                  </a:moveTo>
                  <a:lnTo>
                    <a:pt x="942558" y="1054980"/>
                  </a:lnTo>
                  <a:lnTo>
                    <a:pt x="333452" y="0"/>
                  </a:lnTo>
                  <a:lnTo>
                    <a:pt x="0" y="577349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Полилиния: фигура 12">
              <a:extLst>
                <a:ext uri="{FF2B5EF4-FFF2-40B4-BE49-F238E27FC236}">
                  <a16:creationId xmlns:a16="http://schemas.microsoft.com/office/drawing/2014/main" id="{0E013D45-3A45-44DE-9466-BCF1EBE398F2}"/>
                </a:ext>
              </a:extLst>
            </p:cNvPr>
            <p:cNvSpPr/>
            <p:nvPr/>
          </p:nvSpPr>
          <p:spPr>
            <a:xfrm>
              <a:off x="8000226" y="2133600"/>
              <a:ext cx="482076" cy="512563"/>
            </a:xfrm>
            <a:custGeom>
              <a:avLst/>
              <a:gdLst>
                <a:gd name="connsiteX0" fmla="*/ 0 w 482076"/>
                <a:gd name="connsiteY0" fmla="*/ 0 h 512563"/>
                <a:gd name="connsiteX1" fmla="*/ 295978 w 482076"/>
                <a:gd name="connsiteY1" fmla="*/ 512564 h 512563"/>
                <a:gd name="connsiteX2" fmla="*/ 482077 w 482076"/>
                <a:gd name="connsiteY2" fmla="*/ 261681 h 512563"/>
                <a:gd name="connsiteX3" fmla="*/ 220396 w 482076"/>
                <a:gd name="connsiteY3" fmla="*/ 0 h 512563"/>
                <a:gd name="connsiteX4" fmla="*/ 0 w 482076"/>
                <a:gd name="connsiteY4" fmla="*/ 0 h 5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76" h="512563">
                  <a:moveTo>
                    <a:pt x="0" y="0"/>
                  </a:moveTo>
                  <a:lnTo>
                    <a:pt x="295978" y="512564"/>
                  </a:lnTo>
                  <a:cubicBezTo>
                    <a:pt x="405859" y="479536"/>
                    <a:pt x="482077" y="377913"/>
                    <a:pt x="482077" y="261681"/>
                  </a:cubicBezTo>
                  <a:cubicBezTo>
                    <a:pt x="482077" y="117502"/>
                    <a:pt x="364575" y="0"/>
                    <a:pt x="22039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Полилиния: фигура 13">
              <a:extLst>
                <a:ext uri="{FF2B5EF4-FFF2-40B4-BE49-F238E27FC236}">
                  <a16:creationId xmlns:a16="http://schemas.microsoft.com/office/drawing/2014/main" id="{D085E818-4C8F-4419-89BC-1157D68BF5C8}"/>
                </a:ext>
              </a:extLst>
            </p:cNvPr>
            <p:cNvSpPr/>
            <p:nvPr/>
          </p:nvSpPr>
          <p:spPr>
            <a:xfrm>
              <a:off x="6541928" y="1050039"/>
              <a:ext cx="658012" cy="570362"/>
            </a:xfrm>
            <a:custGeom>
              <a:avLst/>
              <a:gdLst>
                <a:gd name="connsiteX0" fmla="*/ 0 w 658012"/>
                <a:gd name="connsiteY0" fmla="*/ 0 h 570362"/>
                <a:gd name="connsiteX1" fmla="*/ 329006 w 658012"/>
                <a:gd name="connsiteY1" fmla="*/ 570362 h 570362"/>
                <a:gd name="connsiteX2" fmla="*/ 658012 w 658012"/>
                <a:gd name="connsiteY2" fmla="*/ 0 h 57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012" h="570362">
                  <a:moveTo>
                    <a:pt x="0" y="0"/>
                  </a:moveTo>
                  <a:lnTo>
                    <a:pt x="329006" y="570362"/>
                  </a:lnTo>
                  <a:lnTo>
                    <a:pt x="658012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481DAB4-1CCE-4580-A973-300AA8893BD4}"/>
              </a:ext>
            </a:extLst>
          </p:cNvPr>
          <p:cNvSpPr txBox="1"/>
          <p:nvPr/>
        </p:nvSpPr>
        <p:spPr>
          <a:xfrm>
            <a:off x="258215" y="1851306"/>
            <a:ext cx="108758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Общая задача – создание постоянного стенда для систем БГ, заведение тестирования как один из элементов </a:t>
            </a:r>
            <a:r>
              <a:rPr lang="en-US" sz="2400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QA.</a:t>
            </a:r>
            <a:endParaRPr lang="ru-RU" sz="2400" dirty="0">
              <a:solidFill>
                <a:srgbClr val="2B4F9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ru-RU" sz="2400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2400" b="1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СХД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–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Дальнейшее исследование производительности и интеграции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DR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и синхронная репликация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непшоты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и резервное копирование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формление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референсных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архитектур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2B4F9E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Объектное хранение – степени применимости для видеоархива и лучшие практики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 </a:t>
            </a:r>
            <a:endParaRPr lang="ru-RU" dirty="0">
              <a:solidFill>
                <a:srgbClr val="2B4F9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B4F9E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Сервера –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2B4F9E"/>
                </a:solidFill>
              </a:rPr>
              <a:t>Новые </a:t>
            </a:r>
            <a:r>
              <a:rPr lang="en-US" dirty="0">
                <a:solidFill>
                  <a:srgbClr val="2B4F9E"/>
                </a:solidFill>
                <a:latin typeface="DIN Pro Regular" panose="020B0504020101020102" pitchFamily="34" charset="0"/>
              </a:rPr>
              <a:t>GPU </a:t>
            </a:r>
            <a:r>
              <a:rPr lang="ru-RU" dirty="0">
                <a:solidFill>
                  <a:srgbClr val="2B4F9E"/>
                </a:solidFill>
              </a:rPr>
              <a:t>адаптеры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2B4F9E"/>
                </a:solidFill>
              </a:rPr>
              <a:t>Современные платформы, адаптация ПО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>
              <a:solidFill>
                <a:srgbClr val="2B4F9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2B4F9E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16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619</Words>
  <Application>Microsoft Office PowerPoint</Application>
  <PresentationFormat>Widescreen</PresentationFormat>
  <Paragraphs>139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DIN Pro Black</vt:lpstr>
      <vt:lpstr>DIN Pro Bold</vt:lpstr>
      <vt:lpstr>DIN Pro Light</vt:lpstr>
      <vt:lpstr>DIN Pro Regular</vt:lpstr>
      <vt:lpstr>DINPro</vt:lpstr>
      <vt:lpstr>Futura PT Book</vt:lpstr>
      <vt:lpstr>Futura PT Demi</vt:lpstr>
      <vt:lpstr>Futura PT Light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Курманов Анатолий Анатольевич</dc:creator>
  <cp:lastModifiedBy>Evgeniy Glazko</cp:lastModifiedBy>
  <cp:revision>294</cp:revision>
  <dcterms:created xsi:type="dcterms:W3CDTF">2022-07-08T05:33:14Z</dcterms:created>
  <dcterms:modified xsi:type="dcterms:W3CDTF">2024-09-02T14:20:42Z</dcterms:modified>
</cp:coreProperties>
</file>