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75" r:id="rId3"/>
    <p:sldId id="281" r:id="rId4"/>
    <p:sldId id="283" r:id="rId5"/>
    <p:sldId id="284" r:id="rId6"/>
    <p:sldId id="285" r:id="rId7"/>
    <p:sldId id="286" r:id="rId8"/>
    <p:sldId id="287" r:id="rId9"/>
    <p:sldId id="288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B4"/>
    <a:srgbClr val="2B4F9E"/>
    <a:srgbClr val="EBBB9C"/>
    <a:srgbClr val="A9F1F9"/>
    <a:srgbClr val="00758F"/>
    <a:srgbClr val="0A3452"/>
    <a:srgbClr val="005C7F"/>
    <a:srgbClr val="D7075D"/>
    <a:srgbClr val="EF8158"/>
    <a:srgbClr val="144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74" autoAdjust="0"/>
    <p:restoredTop sz="94993" autoAdjust="0"/>
  </p:normalViewPr>
  <p:slideViewPr>
    <p:cSldViewPr snapToGrid="0">
      <p:cViewPr varScale="1">
        <p:scale>
          <a:sx n="75" d="100"/>
          <a:sy n="75" d="100"/>
        </p:scale>
        <p:origin x="78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E06F9-2A46-475B-A1DE-5C37239B84D2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2F69C-ADC2-4393-BAA1-84391D7E0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3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2F69C-ADC2-4393-BAA1-84391D7E0A7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842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2F69C-ADC2-4393-BAA1-84391D7E0A7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31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9B21E-2C9B-431A-A01A-F519BB84701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45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7DBBB1-AE35-4FCD-A5B5-1E09DD0E4FF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1ED66A-E227-4039-BB02-82E493BAD08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1BFD39-5A82-4433-AE42-B7B9E6C5D501}" type="datetime1">
              <a:rPr lang="ru-RU"/>
              <a:pPr lvl="0"/>
              <a:t>04.09.2024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3874D3-C89A-4F49-AB86-BF985F5C7F2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AFE6A9-1DE0-4E23-AA8D-A7C8560E67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1305C1-CC6D-460D-B048-1AD9BB13592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38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320E8-6767-41E5-95A6-CA74A35A2F0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D120D2-34D9-4922-87DD-B50191B9BA1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E0023C-A1F3-4F7C-ACD2-6687CF5DF0E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E0687C-CB46-4099-9FA1-F225901E2A83}" type="datetime1">
              <a:rPr lang="ru-RU"/>
              <a:pPr lvl="0"/>
              <a:t>04.09.2024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5E956-B662-458C-A37E-E1F93ECCC43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B2AD4-7CA9-435C-B44D-E02699C315D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C6E203-5E9A-4499-895D-155C02D3762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54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0DAEAE3-9B4F-4787-8E14-BD7F286CE50C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E7FAA6-6A48-413E-9DCE-0E1EEF541D5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EFE94A-AACD-4F89-8F34-B404F9010F1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E828ED-6FB4-4B5B-813B-32CA6E2FA88A}" type="datetime1">
              <a:rPr lang="ru-RU"/>
              <a:pPr lvl="0"/>
              <a:t>04.09.2024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FC402D-9DC5-4932-B596-D60801715FB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770E81-BDE3-4CC2-9F6F-A9CC7EA94B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D47BF8-89CA-4BBE-96A7-9E4DFF25F65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96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AF706-0148-4ACC-B26F-2559EABC742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484B36-618D-464D-A52D-D554A942438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555673-DAF8-46E8-9920-4B2D125500C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325F42-6531-4DBB-A068-03FEA51AF055}" type="datetime1">
              <a:rPr lang="ru-RU"/>
              <a:pPr lvl="0"/>
              <a:t>04.09.2024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06F315-D71F-4528-98E6-38AE5B6F6C8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A150CD-4955-4F34-97F8-BEDB577C71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7CCE17-5F4F-41D2-AC81-335F65538E9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88764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8886C-7DED-43DB-AC20-633BF1CC25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45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D59306-6A36-4546-84E5-A1A0A852FA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18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BC62FB-0952-47A7-9A02-2684A5E7224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ADDFEB-FE2B-4118-BBE1-0EC6442B1F37}" type="datetime1">
              <a:rPr lang="ru-RU"/>
              <a:pPr lvl="0"/>
              <a:t>04.09.2024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3D08CF-C5B3-465C-9C67-D37708BDCD7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F3355B-5A47-42C9-B812-43DCBA8B0D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02AD21-8AA2-44D5-AC31-FFCA651D1BF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148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3E6ED-1E78-4895-9354-CC0700A2903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2E4450-0965-4E13-97FB-D1FAE1278B2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F76347-37A4-496A-A2C2-746814A0D31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C687D4-CA1C-4530-9B5F-C291E643E73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DC67F1-0427-4232-8CDC-AC9B23AA7272}" type="datetime1">
              <a:rPr lang="ru-RU"/>
              <a:pPr lvl="0"/>
              <a:t>04.09.2024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C5A3E7-7995-4A4B-93B8-5C307EF76C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C2826D-642A-450A-B1B2-F3559C0CE8A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F32CC9-A942-4316-8BD8-507FBD2A0AB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11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1E127-CADD-4A8D-9AAE-BC842697C8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103B4B-53A8-47DA-AB54-45039F43F3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81029D-CFA3-43DC-BF8D-FCA4F8C109C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71AB5D6-57BF-415C-8D8B-AE931A947F2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471593-9B7B-451E-8EE9-79A006CFEFE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B2A326-400F-497A-883A-3576FB75E0D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016C11-C73E-43F5-9400-86283C79CF23}" type="datetime1">
              <a:rPr lang="ru-RU"/>
              <a:pPr lvl="0"/>
              <a:t>04.09.2024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C847CE-9A60-4A77-BF53-385C8476F9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7A78DF-235D-4417-B2BE-D17CBF639C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6FE355-CB1F-4E7A-AD38-F18C8EF4652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16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14FA6-A992-469C-9ED6-2BE0F99A300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3473CD7-5493-40C3-8F11-E01C70445E3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89BD84-A419-4FAF-A7A6-90EAC85DA03E}" type="datetime1">
              <a:rPr lang="ru-RU"/>
              <a:pPr lvl="0"/>
              <a:t>04.09.2024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B1615B-2FAA-428C-93C1-8679B13BD3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A3B79C-C643-4BEA-9645-FED04AFF7D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C1E95-859B-4FAE-86AB-76B219045CF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43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608B1A3-98F6-474D-94B2-A7E8730C31D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DF43BE-6573-4B21-88A1-5083DE42E608}" type="datetime1">
              <a:rPr lang="ru-RU"/>
              <a:pPr lvl="0"/>
              <a:t>04.09.2024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3FC7CA5-5305-4E1A-8311-C6C096C1257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373BEE-0AAB-4A57-8FB8-E3D49996C0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5DBBBC-CEDA-4315-A2F6-BFCB0ACA882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83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9466B-A75B-4381-AFF0-25C4064129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D49A75-2CDA-4E97-86EC-0E1CFF20CF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B97ED2-C9F2-4C92-AA18-EDEE89C8575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16B44D-D48A-413C-BB89-9E35B089DE9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6133B4-8D5E-45DB-8F70-124E756AB8A3}" type="datetime1">
              <a:rPr lang="ru-RU"/>
              <a:pPr lvl="0"/>
              <a:t>04.09.2024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C09389-FDC0-4D8D-9F35-466BAADD0E8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45B3AC-D75F-42F4-B6D5-296C1740B02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00E3B3-11F4-4D99-BD98-086D223CC76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08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1330A-01C2-4D80-B09A-EF552E0F08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4DF50A-9BDE-439F-9BC6-B4109AD65D6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62F0F4-9CCB-4C2C-ADE5-A73BFC8F5C5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A725C4-B0CE-45D8-83BC-73313E5575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60FCCA-EBD0-4BF4-8D29-8142A3E99174}" type="datetime1">
              <a:rPr lang="ru-RU"/>
              <a:pPr lvl="0"/>
              <a:t>04.09.2024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C7F76-915D-4F35-BDAF-850FA1196F3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CB7696-BC3E-4C40-9D52-1BE660D37B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135D69-77CB-4C9A-9156-6F76183D52F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47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C37EE7-AC65-4A84-AD64-E71F28FDED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A5AF81-67EC-4A3E-B39B-2C85A3CE7D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69EC49-2995-40FB-9946-96999D9DC1E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C2A27F7-FFC0-4F37-8F53-A235F031D1F8}" type="datetime1">
              <a:rPr lang="ru-RU"/>
              <a:pPr lvl="0"/>
              <a:t>04.09.2024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8FE493-D090-4DA6-83AD-346D6C5A3FA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F8396E-9E10-4C21-A387-AA9B10BDFD2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6968676-51B7-4AFA-8FAF-D5E25AE4338F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91;p16">
            <a:extLst>
              <a:ext uri="{FF2B5EF4-FFF2-40B4-BE49-F238E27FC236}">
                <a16:creationId xmlns:a16="http://schemas.microsoft.com/office/drawing/2014/main" id="{1ACB614A-308E-41A7-9CD8-4DAB0AF509AA}"/>
              </a:ext>
            </a:extLst>
          </p:cNvPr>
          <p:cNvCxnSpPr>
            <a:cxnSpLocks/>
          </p:cNvCxnSpPr>
          <p:nvPr/>
        </p:nvCxnSpPr>
        <p:spPr>
          <a:xfrm>
            <a:off x="6233556" y="1776413"/>
            <a:ext cx="0" cy="4378122"/>
          </a:xfrm>
          <a:prstGeom prst="straightConnector1">
            <a:avLst/>
          </a:prstGeom>
          <a:noFill/>
          <a:ln w="22225" cap="flat" cmpd="sng">
            <a:solidFill>
              <a:srgbClr val="39B5B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D70EA78-8CD9-4101-A1BE-CF27A49D5AE8}"/>
              </a:ext>
            </a:extLst>
          </p:cNvPr>
          <p:cNvSpPr txBox="1"/>
          <p:nvPr/>
        </p:nvSpPr>
        <p:spPr>
          <a:xfrm>
            <a:off x="6600051" y="5385094"/>
            <a:ext cx="5605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2400" b="1" i="0" dirty="0">
                <a:solidFill>
                  <a:srgbClr val="FFFFFF"/>
                </a:solidFill>
                <a:effectLst/>
                <a:latin typeface="DINPro" panose="020B0504020101020102" pitchFamily="34" charset="0"/>
              </a:rPr>
              <a:t>Алексеев Алекс</a:t>
            </a:r>
            <a:r>
              <a:rPr lang="ru-RU" sz="2400" b="1" dirty="0">
                <a:solidFill>
                  <a:srgbClr val="FFFFFF"/>
                </a:solidFill>
                <a:latin typeface="DINPro" panose="020B0504020101020102" pitchFamily="34" charset="0"/>
              </a:rPr>
              <a:t>ей</a:t>
            </a:r>
            <a:endParaRPr lang="ru-RU" sz="2400" b="1" i="0" dirty="0">
              <a:solidFill>
                <a:srgbClr val="FFFFFF"/>
              </a:solidFill>
              <a:effectLst/>
              <a:latin typeface="DINPro" panose="020B0504020101020102" pitchFamily="34" charset="0"/>
            </a:endParaRPr>
          </a:p>
          <a:p>
            <a:pPr fontAlgn="ctr"/>
            <a:r>
              <a:rPr lang="ru-RU" sz="2000" b="1" dirty="0">
                <a:solidFill>
                  <a:srgbClr val="FFFFFF"/>
                </a:solidFill>
                <a:latin typeface="DINPro" panose="020B0504020101020102" pitchFamily="34" charset="0"/>
              </a:rPr>
              <a:t>Заместитель генерального директора </a:t>
            </a:r>
            <a:br>
              <a:rPr lang="ru-RU" sz="2000" b="1" dirty="0">
                <a:solidFill>
                  <a:srgbClr val="FFFFFF"/>
                </a:solidFill>
                <a:latin typeface="DINPro" panose="020B0504020101020102" pitchFamily="34" charset="0"/>
              </a:rPr>
            </a:br>
            <a:r>
              <a:rPr lang="ru-RU" sz="2000" b="1" dirty="0">
                <a:solidFill>
                  <a:srgbClr val="FFFFFF"/>
                </a:solidFill>
                <a:latin typeface="DINPro" panose="020B0504020101020102" pitchFamily="34" charset="0"/>
              </a:rPr>
              <a:t>АО «Искра Технологии»</a:t>
            </a:r>
            <a:endParaRPr lang="ru-RU" sz="2000" b="0" i="0" dirty="0">
              <a:solidFill>
                <a:srgbClr val="FFFFFF"/>
              </a:solidFill>
              <a:effectLst/>
              <a:latin typeface="DINPro" panose="020B0504020101020102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758CF6-B001-43C4-9A2D-C4538B817D81}"/>
              </a:ext>
            </a:extLst>
          </p:cNvPr>
          <p:cNvSpPr txBox="1"/>
          <p:nvPr/>
        </p:nvSpPr>
        <p:spPr>
          <a:xfrm>
            <a:off x="353331" y="4200154"/>
            <a:ext cx="5605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Технологический базис унификации проектов </a:t>
            </a:r>
            <a:r>
              <a:rPr lang="en-US" sz="3200" b="1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Умный и Безопасный город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707D9D2-F87B-4FE1-B3CE-7D4C2080B8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9" b="4454"/>
          <a:stretch/>
        </p:blipFill>
        <p:spPr>
          <a:xfrm>
            <a:off x="1" y="1"/>
            <a:ext cx="5605114" cy="3619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88D082D-24BD-46AC-9ACF-021607980B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" t="5983" r="461" b="2420"/>
          <a:stretch/>
        </p:blipFill>
        <p:spPr>
          <a:xfrm>
            <a:off x="4152900" y="454819"/>
            <a:ext cx="7577138" cy="7667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938DC6-6DED-4943-885A-2AE700697A72}"/>
              </a:ext>
            </a:extLst>
          </p:cNvPr>
          <p:cNvSpPr txBox="1"/>
          <p:nvPr/>
        </p:nvSpPr>
        <p:spPr>
          <a:xfrm>
            <a:off x="6569660" y="2078790"/>
            <a:ext cx="542072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chemeClr val="bg1"/>
                </a:solidFill>
                <a:latin typeface="DINPro" panose="020B0504020101020102" pitchFamily="34" charset="0"/>
                <a:cs typeface="DINPro" panose="020B0504020101020102" pitchFamily="34" charset="0"/>
              </a:rPr>
              <a:t>«Безопасный город»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33805F-2B20-4954-9BDA-78FA3C8591F6}"/>
              </a:ext>
            </a:extLst>
          </p:cNvPr>
          <p:cNvSpPr txBox="1"/>
          <p:nvPr/>
        </p:nvSpPr>
        <p:spPr>
          <a:xfrm>
            <a:off x="6600051" y="1668977"/>
            <a:ext cx="5420722" cy="37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Секция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9DEC4F-47F1-4C10-A6CA-9E6AD6E479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04" b="36169"/>
          <a:stretch/>
        </p:blipFill>
        <p:spPr>
          <a:xfrm>
            <a:off x="9072804" y="2639967"/>
            <a:ext cx="2534048" cy="9795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3895" y="2914432"/>
            <a:ext cx="2100105" cy="23957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B30C4DE-1F9F-4630-A42D-11EC7DD6D80C}"/>
              </a:ext>
            </a:extLst>
          </p:cNvPr>
          <p:cNvSpPr txBox="1"/>
          <p:nvPr/>
        </p:nvSpPr>
        <p:spPr>
          <a:xfrm>
            <a:off x="544454" y="4240230"/>
            <a:ext cx="62239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3200" b="1" dirty="0">
                <a:solidFill>
                  <a:srgbClr val="FFFFFF"/>
                </a:solidFill>
                <a:latin typeface="DINPro" panose="020B0504020101020102" pitchFamily="34" charset="0"/>
              </a:rPr>
              <a:t>Алексеев Алексей</a:t>
            </a:r>
          </a:p>
          <a:p>
            <a:pPr fontAlgn="ctr"/>
            <a:r>
              <a:rPr lang="ru-RU" sz="2800" b="1" dirty="0">
                <a:solidFill>
                  <a:srgbClr val="FFFFFF"/>
                </a:solidFill>
                <a:latin typeface="DINPro" panose="020B0504020101020102" pitchFamily="34" charset="0"/>
              </a:rPr>
              <a:t>Заместитель генерального директора </a:t>
            </a:r>
            <a:br>
              <a:rPr lang="ru-RU" sz="2800" b="1" dirty="0">
                <a:solidFill>
                  <a:srgbClr val="FFFFFF"/>
                </a:solidFill>
                <a:latin typeface="DINPro" panose="020B0504020101020102" pitchFamily="34" charset="0"/>
              </a:rPr>
            </a:br>
            <a:r>
              <a:rPr lang="ru-RU" sz="2800" b="1" dirty="0">
                <a:solidFill>
                  <a:srgbClr val="FFFFFF"/>
                </a:solidFill>
                <a:latin typeface="DINPro" panose="020B0504020101020102" pitchFamily="34" charset="0"/>
              </a:rPr>
              <a:t>АО «Искра Технологии»</a:t>
            </a:r>
            <a:endParaRPr lang="ru-RU" sz="2800" dirty="0">
              <a:solidFill>
                <a:srgbClr val="FFFFFF"/>
              </a:solidFill>
              <a:latin typeface="DINPro" panose="020B0504020101020102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BC25684-17B3-49E3-ACBC-69F1ED688E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9" b="4454"/>
          <a:stretch/>
        </p:blipFill>
        <p:spPr>
          <a:xfrm>
            <a:off x="1" y="1"/>
            <a:ext cx="5605114" cy="36195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7F1477-420B-491E-9679-2FED401BC3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" t="5983" r="461" b="2420"/>
          <a:stretch/>
        </p:blipFill>
        <p:spPr>
          <a:xfrm>
            <a:off x="4152900" y="454819"/>
            <a:ext cx="7577138" cy="7667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DE6EBB-DF9B-4EBE-884C-B1466B91CC34}"/>
              </a:ext>
            </a:extLst>
          </p:cNvPr>
          <p:cNvSpPr txBox="1"/>
          <p:nvPr/>
        </p:nvSpPr>
        <p:spPr>
          <a:xfrm>
            <a:off x="6569660" y="2078790"/>
            <a:ext cx="542072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chemeClr val="bg1"/>
                </a:solidFill>
                <a:latin typeface="DINPro" panose="020B0504020101020102" pitchFamily="34" charset="0"/>
                <a:cs typeface="DINPro" panose="020B0504020101020102" pitchFamily="34" charset="0"/>
              </a:rPr>
              <a:t>«Безопасный город»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DCFB63-B848-4E8A-9873-FF39DA89A9C0}"/>
              </a:ext>
            </a:extLst>
          </p:cNvPr>
          <p:cNvSpPr txBox="1"/>
          <p:nvPr/>
        </p:nvSpPr>
        <p:spPr>
          <a:xfrm>
            <a:off x="6600051" y="1668977"/>
            <a:ext cx="5420722" cy="37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Секция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8481" y="2725896"/>
            <a:ext cx="3052212" cy="34819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EF11EA7-7725-49CB-9A5F-7F3F18AFC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1761" cy="9773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0DD388-5D5A-43BB-8274-C52213EC2571}"/>
              </a:ext>
            </a:extLst>
          </p:cNvPr>
          <p:cNvSpPr txBox="1"/>
          <p:nvPr/>
        </p:nvSpPr>
        <p:spPr>
          <a:xfrm>
            <a:off x="2172111" y="271359"/>
            <a:ext cx="517196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chemeClr val="bg1"/>
                </a:solidFill>
                <a:latin typeface="DINPro" panose="020B0504020101020102" pitchFamily="34" charset="0"/>
                <a:cs typeface="DINPro" panose="020B0504020101020102" pitchFamily="34" charset="0"/>
              </a:rPr>
              <a:t>«Безопасный город»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054FE4-23DF-4373-815E-96880A3F8C54}"/>
              </a:ext>
            </a:extLst>
          </p:cNvPr>
          <p:cNvSpPr txBox="1"/>
          <p:nvPr/>
        </p:nvSpPr>
        <p:spPr>
          <a:xfrm>
            <a:off x="247096" y="996603"/>
            <a:ext cx="8240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Проблематика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8BE9433-7864-4C92-98C4-410C4A2FE4FB}"/>
              </a:ext>
            </a:extLst>
          </p:cNvPr>
          <p:cNvSpPr/>
          <p:nvPr/>
        </p:nvSpPr>
        <p:spPr>
          <a:xfrm>
            <a:off x="0" y="6150115"/>
            <a:ext cx="12192000" cy="707885"/>
          </a:xfrm>
          <a:prstGeom prst="rect">
            <a:avLst/>
          </a:prstGeom>
          <a:solidFill>
            <a:srgbClr val="39B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A5C992-5D82-4663-9560-BE723F4BD437}"/>
              </a:ext>
            </a:extLst>
          </p:cNvPr>
          <p:cNvSpPr txBox="1"/>
          <p:nvPr/>
        </p:nvSpPr>
        <p:spPr>
          <a:xfrm>
            <a:off x="235649" y="6340717"/>
            <a:ext cx="413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5 СЕНТЯБРЯ 2024 </a:t>
            </a:r>
            <a:r>
              <a:rPr lang="en-US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 |  </a:t>
            </a:r>
            <a:r>
              <a:rPr lang="ru-RU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ВОРОНЕЖ</a:t>
            </a:r>
            <a:endParaRPr lang="ru-RU" sz="14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2B4C05-331D-46C7-A26A-E6C26C7D3EB3}"/>
              </a:ext>
            </a:extLst>
          </p:cNvPr>
          <p:cNvSpPr txBox="1"/>
          <p:nvPr/>
        </p:nvSpPr>
        <p:spPr>
          <a:xfrm>
            <a:off x="334919" y="232014"/>
            <a:ext cx="1721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СЕКЦИЯ</a:t>
            </a:r>
          </a:p>
        </p:txBody>
      </p:sp>
      <p:cxnSp>
        <p:nvCxnSpPr>
          <p:cNvPr id="11" name="Google Shape;91;p16">
            <a:extLst>
              <a:ext uri="{FF2B5EF4-FFF2-40B4-BE49-F238E27FC236}">
                <a16:creationId xmlns:a16="http://schemas.microsoft.com/office/drawing/2014/main" id="{F96280C6-E66E-4889-B58F-448B36F1BC00}"/>
              </a:ext>
            </a:extLst>
          </p:cNvPr>
          <p:cNvCxnSpPr>
            <a:cxnSpLocks/>
          </p:cNvCxnSpPr>
          <p:nvPr/>
        </p:nvCxnSpPr>
        <p:spPr>
          <a:xfrm>
            <a:off x="2056191" y="251262"/>
            <a:ext cx="0" cy="489884"/>
          </a:xfrm>
          <a:prstGeom prst="straightConnector1">
            <a:avLst/>
          </a:pr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C33FEE-B156-40CC-814D-983BB2F8557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18" y="6264818"/>
            <a:ext cx="1502904" cy="4776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5B1AF2F-1FC0-44E8-B0C4-A3E7892FBBDF}"/>
              </a:ext>
            </a:extLst>
          </p:cNvPr>
          <p:cNvSpPr txBox="1"/>
          <p:nvPr/>
        </p:nvSpPr>
        <p:spPr>
          <a:xfrm>
            <a:off x="7344074" y="6354146"/>
            <a:ext cx="413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РЕГИОНАЛЬНЫЙ </a:t>
            </a:r>
            <a:r>
              <a:rPr lang="en-US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IT</a:t>
            </a:r>
            <a:r>
              <a:rPr lang="ru-RU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-ФОРУМ 2024</a:t>
            </a:r>
            <a:endParaRPr lang="ru-RU" sz="14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17D912-161C-44D3-B396-929D9D948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6552" y="-1239389"/>
            <a:ext cx="2438611" cy="3450635"/>
          </a:xfrm>
          <a:prstGeom prst="rect">
            <a:avLst/>
          </a:prstGeom>
        </p:spPr>
      </p:pic>
      <p:sp>
        <p:nvSpPr>
          <p:cNvPr id="19" name="TextBox 6">
            <a:extLst>
              <a:ext uri="{FF2B5EF4-FFF2-40B4-BE49-F238E27FC236}">
                <a16:creationId xmlns:a16="http://schemas.microsoft.com/office/drawing/2014/main" id="{C28AB00B-6825-46F9-8BAF-795DBB566ACB}"/>
              </a:ext>
            </a:extLst>
          </p:cNvPr>
          <p:cNvSpPr txBox="1"/>
          <p:nvPr/>
        </p:nvSpPr>
        <p:spPr>
          <a:xfrm>
            <a:off x="13853991" y="6506678"/>
            <a:ext cx="8212127" cy="45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6624" tIns="86624" rIns="86624" bIns="86624">
            <a:spAutoFit/>
          </a:bodyPr>
          <a:lstStyle>
            <a:lvl1pPr algn="ctr">
              <a:defRPr sz="3800">
                <a:solidFill>
                  <a:srgbClr val="FFFFFF"/>
                </a:solidFill>
              </a:defRPr>
            </a:lvl1pPr>
          </a:lstStyle>
          <a:p>
            <a:endParaRPr sz="1800" dirty="0">
              <a:latin typeface="DIN Pro Regular" panose="020B0504020101020102"/>
            </a:endParaRPr>
          </a:p>
        </p:txBody>
      </p:sp>
      <p:sp>
        <p:nvSpPr>
          <p:cNvPr id="24" name="Google Shape;91;p16">
            <a:extLst>
              <a:ext uri="{FF2B5EF4-FFF2-40B4-BE49-F238E27FC236}">
                <a16:creationId xmlns:a16="http://schemas.microsoft.com/office/drawing/2014/main" id="{A9CAC46A-E006-42E7-8606-E69B95B8563D}"/>
              </a:ext>
            </a:extLst>
          </p:cNvPr>
          <p:cNvSpPr/>
          <p:nvPr/>
        </p:nvSpPr>
        <p:spPr>
          <a:xfrm flipH="1">
            <a:off x="12192210" y="3535931"/>
            <a:ext cx="2" cy="7947414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>
              <a:latin typeface="DIN Pro Regular" panose="020B0504020101020102"/>
            </a:endParaRP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A9C122D3-A021-4C87-98ED-0FD3910F848E}"/>
              </a:ext>
            </a:extLst>
          </p:cNvPr>
          <p:cNvSpPr txBox="1"/>
          <p:nvPr/>
        </p:nvSpPr>
        <p:spPr>
          <a:xfrm>
            <a:off x="108834" y="1783826"/>
            <a:ext cx="5302554" cy="399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86624" tIns="86624" rIns="86624" bIns="86624">
            <a:spAutoFit/>
          </a:bodyPr>
          <a:lstStyle>
            <a:lvl1pPr algn="ctr">
              <a:defRPr sz="3800">
                <a:solidFill>
                  <a:srgbClr val="FFFFFF"/>
                </a:solidFill>
              </a:defRPr>
            </a:lvl1pPr>
          </a:lstStyle>
          <a:p>
            <a:pPr marL="571500" indent="-36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Значительное время на организацию комплексного реагирования</a:t>
            </a:r>
          </a:p>
          <a:p>
            <a:pPr marL="571500" indent="-36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Недоступность статусов реагирования </a:t>
            </a:r>
            <a:br>
              <a:rPr lang="ru-RU" sz="1800" dirty="0">
                <a:latin typeface="DIN Pro Regular" panose="020B0504020101020102" pitchFamily="34" charset="0"/>
                <a:cs typeface="DIN Pro Regular" panose="020B0504020101020102" pitchFamily="34" charset="0"/>
              </a:rPr>
            </a:br>
            <a:r>
              <a:rPr lang="ru-RU" sz="18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в режиме реального времени</a:t>
            </a:r>
          </a:p>
          <a:p>
            <a:pPr marL="571500" indent="-36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Потери времени на верификацию статусов и уточнение задач</a:t>
            </a:r>
          </a:p>
          <a:p>
            <a:pPr marL="571500" indent="-36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Построение систем по ведомственному принципу и вменение их в ЕДДС МО</a:t>
            </a:r>
          </a:p>
          <a:p>
            <a:pPr marL="571500" indent="-36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Цифровая разобщенность муниципальных учреждений и организаций ЖКХ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ru-RU" sz="1800" dirty="0"/>
          </a:p>
        </p:txBody>
      </p:sp>
      <p:cxnSp>
        <p:nvCxnSpPr>
          <p:cNvPr id="30" name="Google Shape;91;p16">
            <a:extLst>
              <a:ext uri="{FF2B5EF4-FFF2-40B4-BE49-F238E27FC236}">
                <a16:creationId xmlns:a16="http://schemas.microsoft.com/office/drawing/2014/main" id="{36D20258-1DB2-4417-B7FB-D2A357255481}"/>
              </a:ext>
            </a:extLst>
          </p:cNvPr>
          <p:cNvCxnSpPr>
            <a:cxnSpLocks/>
          </p:cNvCxnSpPr>
          <p:nvPr/>
        </p:nvCxnSpPr>
        <p:spPr>
          <a:xfrm flipH="1">
            <a:off x="6095999" y="2076913"/>
            <a:ext cx="1" cy="3405196"/>
          </a:xfrm>
          <a:prstGeom prst="straightConnector1">
            <a:avLst/>
          </a:prstGeom>
          <a:noFill/>
          <a:ln w="38100" cap="flat" cmpd="sng">
            <a:solidFill>
              <a:srgbClr val="39B5B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2FD50F5-DF1D-40B0-A8C9-FFFFF538525C}"/>
              </a:ext>
            </a:extLst>
          </p:cNvPr>
          <p:cNvSpPr/>
          <p:nvPr/>
        </p:nvSpPr>
        <p:spPr>
          <a:xfrm>
            <a:off x="5892392" y="1675336"/>
            <a:ext cx="586272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6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Связать информационные потоки различных ведомств, служб, объектов при устранении инцидентов</a:t>
            </a:r>
          </a:p>
          <a:p>
            <a:pPr marL="571500" indent="-36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Автоматизировать существующие регламенты реагирования на базе сквозных бизнес-процессов</a:t>
            </a:r>
          </a:p>
          <a:p>
            <a:pPr marL="571500" indent="-36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Обеспечить прозрачность принимаемых мер </a:t>
            </a:r>
            <a:br>
              <a:rPr lang="ru-RU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</a:br>
            <a:r>
              <a:rPr lang="ru-RU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 режиме реального времени</a:t>
            </a:r>
          </a:p>
          <a:p>
            <a:pPr marL="571500" indent="-36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Создать инструмент объективной оценки работы ведомств, служб, объектов на основе системы измеряемых показателей </a:t>
            </a:r>
          </a:p>
          <a:p>
            <a:pPr marL="571500" indent="-36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Создать источник цифровых данных </a:t>
            </a:r>
            <a:br>
              <a:rPr lang="ru-RU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</a:br>
            <a:r>
              <a:rPr lang="ru-RU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для многократного </a:t>
            </a:r>
            <a:r>
              <a:rPr lang="ru-RU" dirty="0" err="1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переиспользования</a:t>
            </a:r>
            <a:r>
              <a:rPr lang="ru-RU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</a:t>
            </a:r>
            <a:br>
              <a:rPr lang="ru-RU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</a:br>
            <a:r>
              <a:rPr lang="ru-RU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 интересах различных потребителей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134DDF-7229-4E77-A3B4-3B7200523ABE}"/>
              </a:ext>
            </a:extLst>
          </p:cNvPr>
          <p:cNvSpPr/>
          <p:nvPr/>
        </p:nvSpPr>
        <p:spPr>
          <a:xfrm>
            <a:off x="6456155" y="1029005"/>
            <a:ext cx="16145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Задачи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1046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93BE0136-408A-4814-A4D6-B6B375CAE211}"/>
              </a:ext>
            </a:extLst>
          </p:cNvPr>
          <p:cNvSpPr txBox="1"/>
          <p:nvPr/>
        </p:nvSpPr>
        <p:spPr>
          <a:xfrm>
            <a:off x="334918" y="1051377"/>
            <a:ext cx="8240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2B4F9E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Область </a:t>
            </a:r>
            <a:r>
              <a:rPr lang="ru-RU" sz="3600" b="1" dirty="0">
                <a:solidFill>
                  <a:srgbClr val="2B4F9E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автоматизации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4C36AE3-3302-4781-BE0C-68A2CCFB7B5D}"/>
              </a:ext>
            </a:extLst>
          </p:cNvPr>
          <p:cNvSpPr/>
          <p:nvPr/>
        </p:nvSpPr>
        <p:spPr>
          <a:xfrm>
            <a:off x="0" y="6150115"/>
            <a:ext cx="12192000" cy="707885"/>
          </a:xfrm>
          <a:prstGeom prst="rect">
            <a:avLst/>
          </a:prstGeom>
          <a:solidFill>
            <a:srgbClr val="39B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F4EEF3-9528-4BAC-8CFA-8990E236E11F}"/>
              </a:ext>
            </a:extLst>
          </p:cNvPr>
          <p:cNvSpPr txBox="1"/>
          <p:nvPr/>
        </p:nvSpPr>
        <p:spPr>
          <a:xfrm>
            <a:off x="235649" y="6340717"/>
            <a:ext cx="413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5 СЕНТЯБРЯ 2024 </a:t>
            </a:r>
            <a:r>
              <a:rPr lang="en-US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 |  </a:t>
            </a:r>
            <a:r>
              <a:rPr lang="ru-RU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ВОРОНЕЖ</a:t>
            </a:r>
            <a:endParaRPr lang="ru-RU" sz="14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D156D77-DC5B-46D4-8442-0C3724609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1761" cy="9773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8753BE-D8A6-4CF8-A5B0-043E5C74C532}"/>
              </a:ext>
            </a:extLst>
          </p:cNvPr>
          <p:cNvSpPr txBox="1"/>
          <p:nvPr/>
        </p:nvSpPr>
        <p:spPr>
          <a:xfrm>
            <a:off x="334919" y="232014"/>
            <a:ext cx="1721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СЕКЦИЯ</a:t>
            </a:r>
          </a:p>
        </p:txBody>
      </p:sp>
      <p:cxnSp>
        <p:nvCxnSpPr>
          <p:cNvPr id="16" name="Google Shape;91;p16">
            <a:extLst>
              <a:ext uri="{FF2B5EF4-FFF2-40B4-BE49-F238E27FC236}">
                <a16:creationId xmlns:a16="http://schemas.microsoft.com/office/drawing/2014/main" id="{A4B744A2-F512-491C-99F9-68E82985CE48}"/>
              </a:ext>
            </a:extLst>
          </p:cNvPr>
          <p:cNvCxnSpPr>
            <a:cxnSpLocks/>
          </p:cNvCxnSpPr>
          <p:nvPr/>
        </p:nvCxnSpPr>
        <p:spPr>
          <a:xfrm>
            <a:off x="2056191" y="251262"/>
            <a:ext cx="0" cy="489884"/>
          </a:xfrm>
          <a:prstGeom prst="straightConnector1">
            <a:avLst/>
          </a:pr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6F493F-6D46-445F-B451-FFBF8F8459A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18" y="6264818"/>
            <a:ext cx="1502904" cy="4776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D8B52E7-E816-4181-A966-D634C5A81D9F}"/>
              </a:ext>
            </a:extLst>
          </p:cNvPr>
          <p:cNvSpPr txBox="1"/>
          <p:nvPr/>
        </p:nvSpPr>
        <p:spPr>
          <a:xfrm>
            <a:off x="7344074" y="6354146"/>
            <a:ext cx="413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РЕГИОНАЛЬНЫЙ </a:t>
            </a:r>
            <a:r>
              <a:rPr lang="en-US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IT</a:t>
            </a:r>
            <a:r>
              <a:rPr lang="ru-RU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-ФОРУМ 2024</a:t>
            </a:r>
            <a:endParaRPr lang="ru-RU" sz="14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378D44-035E-4FC0-B04F-556D22FDB06C}"/>
              </a:ext>
            </a:extLst>
          </p:cNvPr>
          <p:cNvSpPr txBox="1"/>
          <p:nvPr/>
        </p:nvSpPr>
        <p:spPr>
          <a:xfrm>
            <a:off x="2172111" y="271359"/>
            <a:ext cx="517196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chemeClr val="bg1"/>
                </a:solidFill>
                <a:latin typeface="DINPro" panose="020B0504020101020102" pitchFamily="34" charset="0"/>
                <a:cs typeface="DINPro" panose="020B0504020101020102" pitchFamily="34" charset="0"/>
              </a:rPr>
              <a:t>«Безопасный город»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268098-C0B9-47A3-BEAF-FA49958B531A}"/>
              </a:ext>
            </a:extLst>
          </p:cNvPr>
          <p:cNvSpPr txBox="1"/>
          <p:nvPr/>
        </p:nvSpPr>
        <p:spPr>
          <a:xfrm>
            <a:off x="334918" y="1787036"/>
            <a:ext cx="20931808" cy="4360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6624" tIns="86624" rIns="86624" bIns="86624" numCol="1" spcCol="38100" rtlCol="0" anchor="t">
            <a:spAutoFit/>
          </a:bodyPr>
          <a:lstStyle/>
          <a:p>
            <a:pPr marR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ru-RU" sz="2400" b="1" i="0" u="sng" strike="noStrike" cap="none" spc="0" normalizeH="0" baseline="0" dirty="0">
                <a:ln>
                  <a:noFill/>
                </a:ln>
                <a:solidFill>
                  <a:srgbClr val="39B5B4"/>
                </a:solidFill>
                <a:effectLst/>
                <a:uFillTx/>
                <a:latin typeface="DIN Pro Regular" panose="020B0504020101020102" pitchFamily="34" charset="0"/>
                <a:ea typeface="+mj-ea"/>
                <a:cs typeface="DIN Pro Regular" panose="020B0504020101020102" pitchFamily="34" charset="0"/>
                <a:sym typeface="Helvetica"/>
              </a:rPr>
              <a:t>Полномочия ОМСУ</a:t>
            </a:r>
          </a:p>
          <a:p>
            <a:pPr marL="571500" marR="0" indent="-57150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2400" dirty="0">
                <a:solidFill>
                  <a:srgbClr val="39B5B4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ФЗ № 131-ФЗ</a:t>
            </a:r>
          </a:p>
          <a:p>
            <a:pPr marL="571500" marR="0" indent="-57150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2400" dirty="0">
                <a:solidFill>
                  <a:srgbClr val="39B5B4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ФЗ № 261-ФЗ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9B5B4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ПП РФ от 11 ноября 2006 г. № </a:t>
            </a:r>
            <a:r>
              <a:rPr lang="ru-RU" sz="2400" dirty="0" smtClean="0">
                <a:solidFill>
                  <a:srgbClr val="39B5B4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670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39B5B4"/>
                </a:solidFill>
                <a:latin typeface="DIN Pro Regular" panose="020B0504020101020102" pitchFamily="34" charset="0"/>
                <a:ea typeface="+mj-ea"/>
                <a:cs typeface="DIN Pro Regular" panose="020B0504020101020102" pitchFamily="34" charset="0"/>
                <a:sym typeface="Helvetica"/>
              </a:rPr>
              <a:t>ПП РФ от </a:t>
            </a:r>
            <a:r>
              <a:rPr lang="ru-RU" sz="2400" dirty="0">
                <a:solidFill>
                  <a:srgbClr val="39B5B4"/>
                </a:solidFill>
                <a:latin typeface="DIN Pro Regular" panose="020B0504020101020102" pitchFamily="34" charset="0"/>
                <a:ea typeface="+mj-ea"/>
                <a:cs typeface="DIN Pro Regular" panose="020B0504020101020102" pitchFamily="34" charset="0"/>
                <a:sym typeface="Helvetica"/>
              </a:rPr>
              <a:t>24.03.1997 № 334 </a:t>
            </a:r>
            <a:endParaRPr lang="ru-RU" sz="2400" dirty="0" smtClean="0">
              <a:solidFill>
                <a:srgbClr val="39B5B4"/>
              </a:solidFill>
              <a:latin typeface="DIN Pro Regular" panose="020B0504020101020102" pitchFamily="34" charset="0"/>
              <a:ea typeface="+mj-ea"/>
              <a:cs typeface="DIN Pro Regular" panose="020B0504020101020102" pitchFamily="34" charset="0"/>
              <a:sym typeface="Helvetica"/>
            </a:endParaRP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39B5B4"/>
                </a:solidFill>
                <a:latin typeface="DIN Pro Regular" panose="020B0504020101020102" pitchFamily="34" charset="0"/>
                <a:ea typeface="+mj-ea"/>
                <a:cs typeface="DIN Pro Regular" panose="020B0504020101020102" pitchFamily="34" charset="0"/>
                <a:sym typeface="Helvetica"/>
              </a:rPr>
              <a:t>ПП РФ от </a:t>
            </a:r>
            <a:r>
              <a:rPr lang="ru-RU" sz="2400" dirty="0">
                <a:solidFill>
                  <a:srgbClr val="39B5B4"/>
                </a:solidFill>
                <a:latin typeface="DIN Pro Regular" panose="020B0504020101020102" pitchFamily="34" charset="0"/>
                <a:ea typeface="+mj-ea"/>
                <a:cs typeface="DIN Pro Regular" panose="020B0504020101020102" pitchFamily="34" charset="0"/>
                <a:sym typeface="Helvetica"/>
              </a:rPr>
              <a:t>28.12.2020 № </a:t>
            </a:r>
            <a:r>
              <a:rPr lang="ru-RU" sz="2400" dirty="0" smtClean="0">
                <a:solidFill>
                  <a:srgbClr val="39B5B4"/>
                </a:solidFill>
                <a:latin typeface="DIN Pro Regular" panose="020B0504020101020102" pitchFamily="34" charset="0"/>
                <a:ea typeface="+mj-ea"/>
                <a:cs typeface="DIN Pro Regular" panose="020B0504020101020102" pitchFamily="34" charset="0"/>
                <a:sym typeface="Helvetica"/>
              </a:rPr>
              <a:t>2322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39B5B4"/>
                </a:solidFill>
                <a:latin typeface="DIN Pro Regular" panose="020B0504020101020102" pitchFamily="34" charset="0"/>
                <a:ea typeface="+mj-ea"/>
                <a:cs typeface="DIN Pro Regular" panose="020B0504020101020102" pitchFamily="34" charset="0"/>
                <a:sym typeface="Helvetica"/>
              </a:rPr>
              <a:t>Приказ </a:t>
            </a:r>
            <a:r>
              <a:rPr lang="ru-RU" sz="2400" dirty="0">
                <a:solidFill>
                  <a:srgbClr val="39B5B4"/>
                </a:solidFill>
                <a:latin typeface="DIN Pro Regular" panose="020B0504020101020102" pitchFamily="34" charset="0"/>
                <a:ea typeface="+mj-ea"/>
                <a:cs typeface="DIN Pro Regular" panose="020B0504020101020102" pitchFamily="34" charset="0"/>
                <a:sym typeface="Helvetica"/>
              </a:rPr>
              <a:t>МЧС России от 26.08.2009 № </a:t>
            </a:r>
            <a:r>
              <a:rPr lang="ru-RU" sz="2400" dirty="0" smtClean="0">
                <a:solidFill>
                  <a:srgbClr val="39B5B4"/>
                </a:solidFill>
                <a:latin typeface="DIN Pro Regular" panose="020B0504020101020102" pitchFamily="34" charset="0"/>
                <a:ea typeface="+mj-ea"/>
                <a:cs typeface="DIN Pro Regular" panose="020B0504020101020102" pitchFamily="34" charset="0"/>
                <a:sym typeface="Helvetica"/>
              </a:rPr>
              <a:t>496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39B5B4"/>
                </a:solidFill>
                <a:latin typeface="DIN Pro Regular" panose="020B0504020101020102" pitchFamily="34" charset="0"/>
                <a:ea typeface="+mj-ea"/>
                <a:cs typeface="DIN Pro Regular" panose="020B0504020101020102" pitchFamily="34" charset="0"/>
                <a:sym typeface="Helvetica"/>
              </a:rPr>
              <a:t>Приказ </a:t>
            </a:r>
            <a:r>
              <a:rPr lang="ru-RU" sz="2400" dirty="0">
                <a:solidFill>
                  <a:srgbClr val="39B5B4"/>
                </a:solidFill>
                <a:latin typeface="DIN Pro Regular" panose="020B0504020101020102" pitchFamily="34" charset="0"/>
                <a:ea typeface="+mj-ea"/>
                <a:cs typeface="DIN Pro Regular" panose="020B0504020101020102" pitchFamily="34" charset="0"/>
                <a:sym typeface="Helvetica"/>
              </a:rPr>
              <a:t>МЧС России от 11.01.2021 № 2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39B5B4"/>
              </a:solidFill>
              <a:effectLst/>
              <a:uFillTx/>
              <a:latin typeface="DIN Pro Regular" panose="020B0504020101020102" pitchFamily="34" charset="0"/>
              <a:ea typeface="+mj-ea"/>
              <a:cs typeface="DIN Pro Regular" panose="020B0504020101020102" pitchFamily="34" charset="0"/>
              <a:sym typeface="Helvetica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1C5F05-C720-43DF-B0D6-92E54269A8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9" b="38602"/>
          <a:stretch/>
        </p:blipFill>
        <p:spPr>
          <a:xfrm>
            <a:off x="9755097" y="51548"/>
            <a:ext cx="2540066" cy="92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37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EF11EA7-7725-49CB-9A5F-7F3F18AFC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1761" cy="9773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0DD388-5D5A-43BB-8274-C52213EC2571}"/>
              </a:ext>
            </a:extLst>
          </p:cNvPr>
          <p:cNvSpPr txBox="1"/>
          <p:nvPr/>
        </p:nvSpPr>
        <p:spPr>
          <a:xfrm>
            <a:off x="2172111" y="271359"/>
            <a:ext cx="517196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" panose="020B0504020101020102" pitchFamily="34" charset="0"/>
                <a:ea typeface="+mn-ea"/>
                <a:cs typeface="DINPro" panose="020B0504020101020102" pitchFamily="34" charset="0"/>
              </a:rPr>
              <a:t>«Безопасный город»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054FE4-23DF-4373-815E-96880A3F8C54}"/>
              </a:ext>
            </a:extLst>
          </p:cNvPr>
          <p:cNvSpPr txBox="1"/>
          <p:nvPr/>
        </p:nvSpPr>
        <p:spPr>
          <a:xfrm>
            <a:off x="334919" y="1159521"/>
            <a:ext cx="1227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lack" panose="020B0A04020101010102" pitchFamily="34" charset="0"/>
                <a:ea typeface="+mn-ea"/>
                <a:cs typeface="DIN Pro Black" panose="020B0A04020101010102" pitchFamily="34" charset="0"/>
              </a:rPr>
              <a:t>Субъекты и объекты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lack" panose="020B0A04020101010102" pitchFamily="34" charset="0"/>
                <a:ea typeface="+mn-ea"/>
                <a:cs typeface="DIN Pro Black" panose="020B0A04020101010102" pitchFamily="34" charset="0"/>
              </a:rPr>
              <a:t>автоматизации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8BE9433-7864-4C92-98C4-410C4A2FE4FB}"/>
              </a:ext>
            </a:extLst>
          </p:cNvPr>
          <p:cNvSpPr/>
          <p:nvPr/>
        </p:nvSpPr>
        <p:spPr>
          <a:xfrm>
            <a:off x="0" y="6150115"/>
            <a:ext cx="12192000" cy="707885"/>
          </a:xfrm>
          <a:prstGeom prst="rect">
            <a:avLst/>
          </a:prstGeom>
          <a:solidFill>
            <a:srgbClr val="39B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A5C992-5D82-4663-9560-BE723F4BD437}"/>
              </a:ext>
            </a:extLst>
          </p:cNvPr>
          <p:cNvSpPr txBox="1"/>
          <p:nvPr/>
        </p:nvSpPr>
        <p:spPr>
          <a:xfrm>
            <a:off x="235649" y="6340717"/>
            <a:ext cx="413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5 СЕНТЯБРЯ 2024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 | 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ВОРОНЕЖ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Light" panose="020B0504020101010102" pitchFamily="34" charset="0"/>
              <a:ea typeface="+mn-ea"/>
              <a:cs typeface="DIN Pro Light" panose="020B0504020101010102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2B4C05-331D-46C7-A26A-E6C26C7D3EB3}"/>
              </a:ext>
            </a:extLst>
          </p:cNvPr>
          <p:cNvSpPr txBox="1"/>
          <p:nvPr/>
        </p:nvSpPr>
        <p:spPr>
          <a:xfrm>
            <a:off x="334919" y="232014"/>
            <a:ext cx="1721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СЕКЦИЯ</a:t>
            </a:r>
          </a:p>
        </p:txBody>
      </p:sp>
      <p:cxnSp>
        <p:nvCxnSpPr>
          <p:cNvPr id="11" name="Google Shape;91;p16">
            <a:extLst>
              <a:ext uri="{FF2B5EF4-FFF2-40B4-BE49-F238E27FC236}">
                <a16:creationId xmlns:a16="http://schemas.microsoft.com/office/drawing/2014/main" id="{F96280C6-E66E-4889-B58F-448B36F1BC00}"/>
              </a:ext>
            </a:extLst>
          </p:cNvPr>
          <p:cNvCxnSpPr>
            <a:cxnSpLocks/>
          </p:cNvCxnSpPr>
          <p:nvPr/>
        </p:nvCxnSpPr>
        <p:spPr>
          <a:xfrm>
            <a:off x="2056191" y="251262"/>
            <a:ext cx="0" cy="489884"/>
          </a:xfrm>
          <a:prstGeom prst="straightConnector1">
            <a:avLst/>
          </a:pr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C33FEE-B156-40CC-814D-983BB2F8557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18" y="6264818"/>
            <a:ext cx="1502904" cy="4776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5B1AF2F-1FC0-44E8-B0C4-A3E7892FBBDF}"/>
              </a:ext>
            </a:extLst>
          </p:cNvPr>
          <p:cNvSpPr txBox="1"/>
          <p:nvPr/>
        </p:nvSpPr>
        <p:spPr>
          <a:xfrm>
            <a:off x="7344074" y="6354146"/>
            <a:ext cx="413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РЕГИОНАЛЬНЫЙ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IT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-ФОРУМ 2024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Light" panose="020B0504020101010102" pitchFamily="34" charset="0"/>
              <a:ea typeface="+mn-ea"/>
              <a:cs typeface="DIN Pro Light" panose="020B0504020101010102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17D912-161C-44D3-B396-929D9D948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6552" y="-1239389"/>
            <a:ext cx="2438611" cy="3450635"/>
          </a:xfrm>
          <a:prstGeom prst="rect">
            <a:avLst/>
          </a:prstGeom>
        </p:spPr>
      </p:pic>
      <p:sp>
        <p:nvSpPr>
          <p:cNvPr id="19" name="TextBox 6">
            <a:extLst>
              <a:ext uri="{FF2B5EF4-FFF2-40B4-BE49-F238E27FC236}">
                <a16:creationId xmlns:a16="http://schemas.microsoft.com/office/drawing/2014/main" id="{C28AB00B-6825-46F9-8BAF-795DBB566ACB}"/>
              </a:ext>
            </a:extLst>
          </p:cNvPr>
          <p:cNvSpPr txBox="1"/>
          <p:nvPr/>
        </p:nvSpPr>
        <p:spPr>
          <a:xfrm>
            <a:off x="13853991" y="6506678"/>
            <a:ext cx="8212127" cy="45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6624" tIns="86624" rIns="86624" bIns="86624">
            <a:spAutoFit/>
          </a:bodyPr>
          <a:lstStyle>
            <a:lvl1pPr algn="ctr">
              <a:defRPr sz="38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IN Pro Regular" panose="020B0504020101020102"/>
              <a:ea typeface="+mn-ea"/>
              <a:cs typeface="+mn-cs"/>
            </a:endParaRPr>
          </a:p>
        </p:txBody>
      </p:sp>
      <p:sp>
        <p:nvSpPr>
          <p:cNvPr id="24" name="Google Shape;91;p16">
            <a:extLst>
              <a:ext uri="{FF2B5EF4-FFF2-40B4-BE49-F238E27FC236}">
                <a16:creationId xmlns:a16="http://schemas.microsoft.com/office/drawing/2014/main" id="{A9CAC46A-E006-42E7-8606-E69B95B8563D}"/>
              </a:ext>
            </a:extLst>
          </p:cNvPr>
          <p:cNvSpPr/>
          <p:nvPr/>
        </p:nvSpPr>
        <p:spPr>
          <a:xfrm flipH="1">
            <a:off x="12192210" y="3535931"/>
            <a:ext cx="2" cy="7947414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 Pro Regular" panose="020B0504020101020102"/>
              <a:ea typeface="+mn-ea"/>
              <a:cs typeface="+mn-cs"/>
            </a:endParaRP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A9C122D3-A021-4C87-98ED-0FD3910F848E}"/>
              </a:ext>
            </a:extLst>
          </p:cNvPr>
          <p:cNvSpPr txBox="1"/>
          <p:nvPr/>
        </p:nvSpPr>
        <p:spPr>
          <a:xfrm>
            <a:off x="458358" y="1947983"/>
            <a:ext cx="5302554" cy="3868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86624" tIns="86624" rIns="86624" bIns="86624">
            <a:spAutoFit/>
          </a:bodyPr>
          <a:lstStyle>
            <a:lvl1pPr algn="ctr">
              <a:defRPr sz="3800">
                <a:solidFill>
                  <a:srgbClr val="FFFFFF"/>
                </a:solidFill>
              </a:defRPr>
            </a:lvl1pPr>
          </a:lstStyle>
          <a:p>
            <a:pPr marL="571500" lvl="0" indent="-360000" algn="l" defTabSz="182880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kern="0" dirty="0">
                <a:latin typeface="DIN Pro Regular" panose="020B0504020101020102" pitchFamily="34" charset="0"/>
                <a:cs typeface="DIN Pro Regular" panose="020B0504020101020102" pitchFamily="34" charset="0"/>
                <a:sym typeface="Helvetica"/>
              </a:rPr>
              <a:t>ЕДДС как орган повседневного управления РСЧС</a:t>
            </a:r>
          </a:p>
          <a:p>
            <a:pPr marL="571500" lvl="0" indent="-360000" algn="l" defTabSz="182880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kern="0" dirty="0">
                <a:latin typeface="DIN Pro Regular" panose="020B0504020101020102" pitchFamily="34" charset="0"/>
                <a:cs typeface="DIN Pro Regular" panose="020B0504020101020102" pitchFamily="34" charset="0"/>
                <a:sym typeface="Helvetica"/>
              </a:rPr>
              <a:t>Комитеты, управления ОМСУ</a:t>
            </a:r>
          </a:p>
          <a:p>
            <a:pPr marL="571500" lvl="0" indent="-360000" algn="l" defTabSz="182880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kern="0" dirty="0">
                <a:latin typeface="DIN Pro Regular" panose="020B0504020101020102" pitchFamily="34" charset="0"/>
                <a:cs typeface="DIN Pro Regular" panose="020B0504020101020102" pitchFamily="34" charset="0"/>
                <a:sym typeface="Helvetica"/>
              </a:rPr>
              <a:t>Муниципальные </a:t>
            </a:r>
            <a:r>
              <a:rPr lang="ru-RU" sz="2000" kern="0" dirty="0" smtClean="0">
                <a:latin typeface="DIN Pro Regular" panose="020B0504020101020102" pitchFamily="34" charset="0"/>
                <a:cs typeface="DIN Pro Regular" panose="020B0504020101020102" pitchFamily="34" charset="0"/>
                <a:sym typeface="Helvetica"/>
              </a:rPr>
              <a:t>учреждения</a:t>
            </a:r>
          </a:p>
          <a:p>
            <a:pPr marL="571500" lvl="0" indent="-360000" algn="l" defTabSz="182880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kern="0" dirty="0" smtClean="0">
                <a:latin typeface="DIN Pro Regular" panose="020B0504020101020102" pitchFamily="34" charset="0"/>
                <a:cs typeface="DIN Pro Regular" panose="020B0504020101020102" pitchFamily="34" charset="0"/>
                <a:sym typeface="Helvetica"/>
              </a:rPr>
              <a:t>Ресурсоснабжающие организации</a:t>
            </a:r>
          </a:p>
          <a:p>
            <a:pPr marL="571500" lvl="0" indent="-360000" algn="l" defTabSz="182880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kern="0" dirty="0" smtClean="0">
                <a:latin typeface="DIN Pro Regular" panose="020B0504020101020102" pitchFamily="34" charset="0"/>
                <a:cs typeface="DIN Pro Regular" panose="020B0504020101020102" pitchFamily="34" charset="0"/>
                <a:sym typeface="Helvetica"/>
              </a:rPr>
              <a:t>Управляющие компании</a:t>
            </a:r>
          </a:p>
          <a:p>
            <a:pPr marL="571500" lvl="0" indent="-360000" algn="l" defTabSz="182880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kern="0" dirty="0" smtClean="0">
                <a:latin typeface="DIN Pro Regular" panose="020B0504020101020102" pitchFamily="34" charset="0"/>
                <a:cs typeface="DIN Pro Regular" panose="020B0504020101020102" pitchFamily="34" charset="0"/>
                <a:sym typeface="Helvetica"/>
              </a:rPr>
              <a:t>Региональные учреждения</a:t>
            </a:r>
          </a:p>
          <a:p>
            <a:pPr marL="571500" lvl="0" indent="-360000" algn="l" defTabSz="182880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kern="0" dirty="0" smtClean="0">
                <a:latin typeface="DIN Pro Regular" panose="020B0504020101020102" pitchFamily="34" charset="0"/>
                <a:cs typeface="DIN Pro Regular" panose="020B0504020101020102" pitchFamily="34" charset="0"/>
                <a:sym typeface="Helvetica"/>
              </a:rPr>
              <a:t>Вышестоящие и взаимодействующие РОИВ</a:t>
            </a:r>
            <a:endParaRPr lang="ru-RU" sz="2000" kern="0" dirty="0">
              <a:latin typeface="DIN Pro Regular" panose="020B0504020101020102" pitchFamily="34" charset="0"/>
              <a:cs typeface="DIN Pro Regular" panose="020B0504020101020102" pitchFamily="34" charset="0"/>
              <a:sym typeface="Helvetica"/>
            </a:endParaRPr>
          </a:p>
        </p:txBody>
      </p:sp>
      <p:cxnSp>
        <p:nvCxnSpPr>
          <p:cNvPr id="30" name="Google Shape;91;p16">
            <a:extLst>
              <a:ext uri="{FF2B5EF4-FFF2-40B4-BE49-F238E27FC236}">
                <a16:creationId xmlns:a16="http://schemas.microsoft.com/office/drawing/2014/main" id="{36D20258-1DB2-4417-B7FB-D2A357255481}"/>
              </a:ext>
            </a:extLst>
          </p:cNvPr>
          <p:cNvCxnSpPr>
            <a:cxnSpLocks/>
          </p:cNvCxnSpPr>
          <p:nvPr/>
        </p:nvCxnSpPr>
        <p:spPr>
          <a:xfrm flipH="1">
            <a:off x="6095999" y="2076913"/>
            <a:ext cx="1" cy="3405196"/>
          </a:xfrm>
          <a:prstGeom prst="straightConnector1">
            <a:avLst/>
          </a:prstGeom>
          <a:noFill/>
          <a:ln w="38100" cap="flat" cmpd="sng">
            <a:solidFill>
              <a:srgbClr val="39B5B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70AF711-06B2-4AD0-BE57-D307A1D4FCAA}"/>
              </a:ext>
            </a:extLst>
          </p:cNvPr>
          <p:cNvSpPr/>
          <p:nvPr/>
        </p:nvSpPr>
        <p:spPr>
          <a:xfrm>
            <a:off x="6199162" y="2039335"/>
            <a:ext cx="59211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60000" defTabSz="182880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  <a:sym typeface="Helvetica"/>
              </a:rPr>
              <a:t>Процессы повседневной </a:t>
            </a:r>
            <a:r>
              <a:rPr lang="ru-RU" sz="2000" dirty="0" smtClean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  <a:sym typeface="Helvetica"/>
              </a:rPr>
              <a:t>деятельности</a:t>
            </a:r>
          </a:p>
          <a:p>
            <a:pPr marL="571500" indent="-360000" defTabSz="182880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Регламенты действий на:</a:t>
            </a:r>
          </a:p>
          <a:p>
            <a:pPr marL="1028700" lvl="1" indent="-360000" defTabSz="1828800" hangingPunct="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</a:t>
            </a:r>
            <a:r>
              <a:rPr lang="ru-RU" sz="2000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  <a:sym typeface="Helvetica"/>
              </a:rPr>
              <a:t>обытия</a:t>
            </a:r>
          </a:p>
          <a:p>
            <a:pPr marL="1028700" lvl="1" indent="-360000" defTabSz="1828800" hangingPunct="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  <a:sym typeface="Helvetica"/>
              </a:rPr>
              <a:t>инциденты</a:t>
            </a:r>
          </a:p>
          <a:p>
            <a:pPr marL="1028700" lvl="1" indent="-360000" defTabSz="1828800" hangingPunct="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  <a:sym typeface="Helvetica"/>
              </a:rPr>
              <a:t>Происшествия</a:t>
            </a:r>
          </a:p>
          <a:p>
            <a:pPr marL="571500" indent="-360000" defTabSz="182880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  <a:sym typeface="Helvetica"/>
              </a:rPr>
              <a:t>Процессы принятия управленческих решений на различных уровнях (глава МО, губернатор)</a:t>
            </a:r>
            <a:endParaRPr lang="ru-RU" sz="2000" dirty="0">
              <a:solidFill>
                <a:schemeClr val="bg1"/>
              </a:solidFill>
              <a:latin typeface="DIN Pro Regular" panose="020B0504020101020102" pitchFamily="34" charset="0"/>
              <a:cs typeface="DIN Pro Regular" panose="020B0504020101020102" pitchFamily="34" charset="0"/>
              <a:sym typeface="Helvetica"/>
            </a:endParaRPr>
          </a:p>
          <a:p>
            <a:pPr marL="211500" defTabSz="1828800" hangingPunct="0">
              <a:spcAft>
                <a:spcPts val="1200"/>
              </a:spcAft>
            </a:pPr>
            <a:endParaRPr lang="ru-RU" sz="2000" dirty="0" smtClean="0">
              <a:solidFill>
                <a:schemeClr val="bg1"/>
              </a:solidFill>
              <a:latin typeface="DIN Pro Regular" panose="020B0504020101020102" pitchFamily="34" charset="0"/>
              <a:cs typeface="DIN Pro Regular" panose="020B0504020101020102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51283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93BE0136-408A-4814-A4D6-B6B375CAE211}"/>
              </a:ext>
            </a:extLst>
          </p:cNvPr>
          <p:cNvSpPr txBox="1"/>
          <p:nvPr/>
        </p:nvSpPr>
        <p:spPr>
          <a:xfrm>
            <a:off x="334918" y="1051377"/>
            <a:ext cx="8240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Black" panose="020B0A04020101010102" pitchFamily="34" charset="0"/>
                <a:ea typeface="+mn-ea"/>
                <a:cs typeface="DIN Pro Black" panose="020B0A04020101010102" pitchFamily="34" charset="0"/>
              </a:rPr>
              <a:t>Технологии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4C36AE3-3302-4781-BE0C-68A2CCFB7B5D}"/>
              </a:ext>
            </a:extLst>
          </p:cNvPr>
          <p:cNvSpPr/>
          <p:nvPr/>
        </p:nvSpPr>
        <p:spPr>
          <a:xfrm>
            <a:off x="0" y="6150115"/>
            <a:ext cx="12192000" cy="707885"/>
          </a:xfrm>
          <a:prstGeom prst="rect">
            <a:avLst/>
          </a:prstGeom>
          <a:solidFill>
            <a:srgbClr val="39B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D156D77-DC5B-46D4-8442-0C3724609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1761" cy="9773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8753BE-D8A6-4CF8-A5B0-043E5C74C532}"/>
              </a:ext>
            </a:extLst>
          </p:cNvPr>
          <p:cNvSpPr txBox="1"/>
          <p:nvPr/>
        </p:nvSpPr>
        <p:spPr>
          <a:xfrm>
            <a:off x="334919" y="232014"/>
            <a:ext cx="1721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СЕКЦИЯ</a:t>
            </a:r>
          </a:p>
        </p:txBody>
      </p:sp>
      <p:cxnSp>
        <p:nvCxnSpPr>
          <p:cNvPr id="16" name="Google Shape;91;p16">
            <a:extLst>
              <a:ext uri="{FF2B5EF4-FFF2-40B4-BE49-F238E27FC236}">
                <a16:creationId xmlns:a16="http://schemas.microsoft.com/office/drawing/2014/main" id="{A4B744A2-F512-491C-99F9-68E82985CE48}"/>
              </a:ext>
            </a:extLst>
          </p:cNvPr>
          <p:cNvCxnSpPr>
            <a:cxnSpLocks/>
          </p:cNvCxnSpPr>
          <p:nvPr/>
        </p:nvCxnSpPr>
        <p:spPr>
          <a:xfrm>
            <a:off x="2056191" y="251262"/>
            <a:ext cx="0" cy="489884"/>
          </a:xfrm>
          <a:prstGeom prst="straightConnector1">
            <a:avLst/>
          </a:pr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D8B52E7-E816-4181-A966-D634C5A81D9F}"/>
              </a:ext>
            </a:extLst>
          </p:cNvPr>
          <p:cNvSpPr txBox="1"/>
          <p:nvPr/>
        </p:nvSpPr>
        <p:spPr>
          <a:xfrm>
            <a:off x="8690685" y="3420685"/>
            <a:ext cx="2872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РЕГИОНАЛЬНЫЙ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IT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-ФОРУМ 2024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Light" panose="020B0504020101010102" pitchFamily="34" charset="0"/>
              <a:ea typeface="+mn-ea"/>
              <a:cs typeface="DIN Pro Light" panose="020B0504020101010102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378D44-035E-4FC0-B04F-556D22FDB06C}"/>
              </a:ext>
            </a:extLst>
          </p:cNvPr>
          <p:cNvSpPr txBox="1"/>
          <p:nvPr/>
        </p:nvSpPr>
        <p:spPr>
          <a:xfrm>
            <a:off x="2172111" y="271359"/>
            <a:ext cx="517196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" panose="020B0504020101020102" pitchFamily="34" charset="0"/>
                <a:ea typeface="+mn-ea"/>
                <a:cs typeface="DINPro" panose="020B0504020101020102" pitchFamily="34" charset="0"/>
              </a:rPr>
              <a:t>«Безопасный город»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2DCFDF87-E380-4D66-A049-5642916DCA7F}"/>
              </a:ext>
            </a:extLst>
          </p:cNvPr>
          <p:cNvSpPr txBox="1"/>
          <p:nvPr/>
        </p:nvSpPr>
        <p:spPr>
          <a:xfrm>
            <a:off x="146525" y="4067805"/>
            <a:ext cx="2942569" cy="1559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86624" tIns="86624" rIns="86624" bIns="86624">
            <a:spAutoFit/>
          </a:bodyPr>
          <a:lstStyle>
            <a:lvl1pPr algn="ctr">
              <a:defRPr sz="3800">
                <a:solidFill>
                  <a:srgbClr val="FFFFFF"/>
                </a:solidFill>
              </a:defRPr>
            </a:lvl1pPr>
          </a:lstStyle>
          <a:p>
            <a:r>
              <a:rPr lang="ru-RU" sz="1800" dirty="0">
                <a:solidFill>
                  <a:srgbClr val="39B5B4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Управление информационными потоками на основе исполняемых процессов </a:t>
            </a:r>
            <a:br>
              <a:rPr lang="ru-RU" sz="1800" dirty="0">
                <a:solidFill>
                  <a:srgbClr val="39B5B4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</a:br>
            <a:r>
              <a:rPr lang="ru-RU" sz="1800" dirty="0">
                <a:solidFill>
                  <a:srgbClr val="39B5B4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 </a:t>
            </a:r>
            <a:r>
              <a:rPr lang="en-US" sz="1800" dirty="0">
                <a:solidFill>
                  <a:srgbClr val="39B5B4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BPMN 2.0</a:t>
            </a:r>
            <a:endParaRPr sz="1800" dirty="0">
              <a:solidFill>
                <a:srgbClr val="39B5B4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41560C6E-5735-40FE-A8EA-E1D6D4AC17D3}"/>
              </a:ext>
            </a:extLst>
          </p:cNvPr>
          <p:cNvSpPr txBox="1"/>
          <p:nvPr/>
        </p:nvSpPr>
        <p:spPr>
          <a:xfrm>
            <a:off x="3569709" y="4118834"/>
            <a:ext cx="2045676" cy="728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86624" tIns="86624" rIns="86624" bIns="86624">
            <a:spAutoFit/>
          </a:bodyPr>
          <a:lstStyle>
            <a:lvl1pPr algn="ctr">
              <a:defRPr sz="3800">
                <a:solidFill>
                  <a:srgbClr val="FFFFFF"/>
                </a:solidFill>
              </a:defRPr>
            </a:lvl1pPr>
          </a:lstStyle>
          <a:p>
            <a:r>
              <a:rPr lang="ru-RU" sz="1800" dirty="0">
                <a:solidFill>
                  <a:srgbClr val="39B5B4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Универсальные ролевые модели</a:t>
            </a:r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45AEFA29-ACAC-418B-8C0D-F0CE0B790C59}"/>
              </a:ext>
            </a:extLst>
          </p:cNvPr>
          <p:cNvSpPr txBox="1"/>
          <p:nvPr/>
        </p:nvSpPr>
        <p:spPr>
          <a:xfrm>
            <a:off x="6096000" y="4118834"/>
            <a:ext cx="2942570" cy="728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86624" tIns="86624" rIns="86624" bIns="86624">
            <a:spAutoFit/>
          </a:bodyPr>
          <a:lstStyle>
            <a:lvl1pPr algn="ctr">
              <a:defRPr sz="3800">
                <a:solidFill>
                  <a:srgbClr val="FFFFFF"/>
                </a:solidFill>
              </a:defRPr>
            </a:lvl1pPr>
          </a:lstStyle>
          <a:p>
            <a:r>
              <a:rPr lang="ru-RU" sz="1800" dirty="0">
                <a:solidFill>
                  <a:srgbClr val="39B5B4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Геоинформационная подсистема</a:t>
            </a:r>
            <a:endParaRPr sz="1800" dirty="0">
              <a:solidFill>
                <a:srgbClr val="39B5B4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29" name="TextBox 7">
            <a:extLst>
              <a:ext uri="{FF2B5EF4-FFF2-40B4-BE49-F238E27FC236}">
                <a16:creationId xmlns:a16="http://schemas.microsoft.com/office/drawing/2014/main" id="{FC4672EB-5201-4258-88AC-2C6CC702F880}"/>
              </a:ext>
            </a:extLst>
          </p:cNvPr>
          <p:cNvSpPr txBox="1"/>
          <p:nvPr/>
        </p:nvSpPr>
        <p:spPr>
          <a:xfrm>
            <a:off x="9249431" y="4119142"/>
            <a:ext cx="2942569" cy="45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86624" tIns="86624" rIns="86624" bIns="86624">
            <a:spAutoFit/>
          </a:bodyPr>
          <a:lstStyle>
            <a:lvl1pPr algn="ctr">
              <a:defRPr sz="3800">
                <a:solidFill>
                  <a:srgbClr val="FFFFFF"/>
                </a:solidFill>
              </a:defRPr>
            </a:lvl1pPr>
          </a:lstStyle>
          <a:p>
            <a:r>
              <a:rPr lang="ru-RU" sz="1800" dirty="0">
                <a:solidFill>
                  <a:srgbClr val="39B5B4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Аналитический портал</a:t>
            </a:r>
            <a:endParaRPr sz="1800" dirty="0">
              <a:solidFill>
                <a:srgbClr val="39B5B4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778488C-CDEA-480B-ADFE-4297BE0C48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9" b="38602"/>
          <a:stretch/>
        </p:blipFill>
        <p:spPr>
          <a:xfrm>
            <a:off x="9755097" y="51548"/>
            <a:ext cx="2540066" cy="9259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C178D2-90F7-4001-BB1D-1F6960F11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66" y="1842458"/>
            <a:ext cx="11159585" cy="231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99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EF11EA7-7725-49CB-9A5F-7F3F18AFC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1761" cy="9773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0DD388-5D5A-43BB-8274-C52213EC2571}"/>
              </a:ext>
            </a:extLst>
          </p:cNvPr>
          <p:cNvSpPr txBox="1"/>
          <p:nvPr/>
        </p:nvSpPr>
        <p:spPr>
          <a:xfrm>
            <a:off x="2172111" y="271359"/>
            <a:ext cx="517196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" panose="020B0504020101020102" pitchFamily="34" charset="0"/>
                <a:ea typeface="+mn-ea"/>
                <a:cs typeface="DINPro" panose="020B0504020101020102" pitchFamily="34" charset="0"/>
              </a:rPr>
              <a:t>«Безопасный город»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054FE4-23DF-4373-815E-96880A3F8C54}"/>
              </a:ext>
            </a:extLst>
          </p:cNvPr>
          <p:cNvSpPr txBox="1"/>
          <p:nvPr/>
        </p:nvSpPr>
        <p:spPr>
          <a:xfrm>
            <a:off x="334919" y="884631"/>
            <a:ext cx="11737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prstClr val="white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Существующие предпосылки</a:t>
            </a:r>
            <a:endParaRPr lang="ru-RU" sz="2800" b="1" dirty="0">
              <a:solidFill>
                <a:prstClr val="white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8BE9433-7864-4C92-98C4-410C4A2FE4FB}"/>
              </a:ext>
            </a:extLst>
          </p:cNvPr>
          <p:cNvSpPr/>
          <p:nvPr/>
        </p:nvSpPr>
        <p:spPr>
          <a:xfrm>
            <a:off x="0" y="6150115"/>
            <a:ext cx="12192000" cy="707885"/>
          </a:xfrm>
          <a:prstGeom prst="rect">
            <a:avLst/>
          </a:prstGeom>
          <a:solidFill>
            <a:srgbClr val="39B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A5C992-5D82-4663-9560-BE723F4BD437}"/>
              </a:ext>
            </a:extLst>
          </p:cNvPr>
          <p:cNvSpPr txBox="1"/>
          <p:nvPr/>
        </p:nvSpPr>
        <p:spPr>
          <a:xfrm>
            <a:off x="235649" y="6340717"/>
            <a:ext cx="413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5 СЕНТЯБРЯ 2024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 | 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ВОРОНЕЖ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Light" panose="020B0504020101010102" pitchFamily="34" charset="0"/>
              <a:ea typeface="+mn-ea"/>
              <a:cs typeface="DIN Pro Light" panose="020B0504020101010102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2B4C05-331D-46C7-A26A-E6C26C7D3EB3}"/>
              </a:ext>
            </a:extLst>
          </p:cNvPr>
          <p:cNvSpPr txBox="1"/>
          <p:nvPr/>
        </p:nvSpPr>
        <p:spPr>
          <a:xfrm>
            <a:off x="334919" y="232014"/>
            <a:ext cx="1721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СЕКЦИЯ</a:t>
            </a:r>
          </a:p>
        </p:txBody>
      </p:sp>
      <p:cxnSp>
        <p:nvCxnSpPr>
          <p:cNvPr id="11" name="Google Shape;91;p16">
            <a:extLst>
              <a:ext uri="{FF2B5EF4-FFF2-40B4-BE49-F238E27FC236}">
                <a16:creationId xmlns:a16="http://schemas.microsoft.com/office/drawing/2014/main" id="{F96280C6-E66E-4889-B58F-448B36F1BC00}"/>
              </a:ext>
            </a:extLst>
          </p:cNvPr>
          <p:cNvCxnSpPr>
            <a:cxnSpLocks/>
          </p:cNvCxnSpPr>
          <p:nvPr/>
        </p:nvCxnSpPr>
        <p:spPr>
          <a:xfrm>
            <a:off x="2056191" y="251262"/>
            <a:ext cx="0" cy="489884"/>
          </a:xfrm>
          <a:prstGeom prst="straightConnector1">
            <a:avLst/>
          </a:pr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C33FEE-B156-40CC-814D-983BB2F8557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18" y="6264818"/>
            <a:ext cx="1502904" cy="4776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5B1AF2F-1FC0-44E8-B0C4-A3E7892FBBDF}"/>
              </a:ext>
            </a:extLst>
          </p:cNvPr>
          <p:cNvSpPr txBox="1"/>
          <p:nvPr/>
        </p:nvSpPr>
        <p:spPr>
          <a:xfrm>
            <a:off x="7344074" y="6354146"/>
            <a:ext cx="413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РЕГИОНАЛЬНЫЙ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IT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-ФОРУМ 2024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Light" panose="020B0504020101010102" pitchFamily="34" charset="0"/>
              <a:ea typeface="+mn-ea"/>
              <a:cs typeface="DIN Pro Light" panose="020B0504020101010102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17D912-161C-44D3-B396-929D9D948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6552" y="-1239389"/>
            <a:ext cx="2438611" cy="3450635"/>
          </a:xfrm>
          <a:prstGeom prst="rect">
            <a:avLst/>
          </a:prstGeom>
        </p:spPr>
      </p:pic>
      <p:sp>
        <p:nvSpPr>
          <p:cNvPr id="19" name="TextBox 6">
            <a:extLst>
              <a:ext uri="{FF2B5EF4-FFF2-40B4-BE49-F238E27FC236}">
                <a16:creationId xmlns:a16="http://schemas.microsoft.com/office/drawing/2014/main" id="{C28AB00B-6825-46F9-8BAF-795DBB566ACB}"/>
              </a:ext>
            </a:extLst>
          </p:cNvPr>
          <p:cNvSpPr txBox="1"/>
          <p:nvPr/>
        </p:nvSpPr>
        <p:spPr>
          <a:xfrm>
            <a:off x="13853991" y="6506678"/>
            <a:ext cx="8212127" cy="45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6624" tIns="86624" rIns="86624" bIns="86624">
            <a:spAutoFit/>
          </a:bodyPr>
          <a:lstStyle>
            <a:lvl1pPr algn="ctr">
              <a:defRPr sz="38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IN Pro Regular" panose="020B0504020101020102"/>
              <a:ea typeface="+mn-ea"/>
              <a:cs typeface="+mn-cs"/>
            </a:endParaRPr>
          </a:p>
        </p:txBody>
      </p:sp>
      <p:sp>
        <p:nvSpPr>
          <p:cNvPr id="24" name="Google Shape;91;p16">
            <a:extLst>
              <a:ext uri="{FF2B5EF4-FFF2-40B4-BE49-F238E27FC236}">
                <a16:creationId xmlns:a16="http://schemas.microsoft.com/office/drawing/2014/main" id="{A9CAC46A-E006-42E7-8606-E69B95B8563D}"/>
              </a:ext>
            </a:extLst>
          </p:cNvPr>
          <p:cNvSpPr/>
          <p:nvPr/>
        </p:nvSpPr>
        <p:spPr>
          <a:xfrm flipH="1">
            <a:off x="12192210" y="3535931"/>
            <a:ext cx="2" cy="7947414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 Pro Regular" panose="020B0504020101020102"/>
              <a:ea typeface="+mn-ea"/>
              <a:cs typeface="+mn-cs"/>
            </a:endParaRPr>
          </a:p>
        </p:txBody>
      </p:sp>
      <p:cxnSp>
        <p:nvCxnSpPr>
          <p:cNvPr id="30" name="Google Shape;91;p16">
            <a:extLst>
              <a:ext uri="{FF2B5EF4-FFF2-40B4-BE49-F238E27FC236}">
                <a16:creationId xmlns:a16="http://schemas.microsoft.com/office/drawing/2014/main" id="{36D20258-1DB2-4417-B7FB-D2A357255481}"/>
              </a:ext>
            </a:extLst>
          </p:cNvPr>
          <p:cNvCxnSpPr>
            <a:cxnSpLocks/>
          </p:cNvCxnSpPr>
          <p:nvPr/>
        </p:nvCxnSpPr>
        <p:spPr>
          <a:xfrm flipH="1">
            <a:off x="6095999" y="2076913"/>
            <a:ext cx="1" cy="3405196"/>
          </a:xfrm>
          <a:prstGeom prst="straightConnector1">
            <a:avLst/>
          </a:prstGeom>
          <a:noFill/>
          <a:ln w="38100" cap="flat" cmpd="sng">
            <a:solidFill>
              <a:srgbClr val="39B5B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TextBox 6">
            <a:extLst>
              <a:ext uri="{FF2B5EF4-FFF2-40B4-BE49-F238E27FC236}">
                <a16:creationId xmlns:a16="http://schemas.microsoft.com/office/drawing/2014/main" id="{F41849E8-5E15-470F-98AA-D741966E340E}"/>
              </a:ext>
            </a:extLst>
          </p:cNvPr>
          <p:cNvSpPr txBox="1"/>
          <p:nvPr/>
        </p:nvSpPr>
        <p:spPr>
          <a:xfrm>
            <a:off x="9407234" y="6490411"/>
            <a:ext cx="3069523" cy="45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86624" tIns="86624" rIns="86624" bIns="86624">
            <a:spAutoFit/>
          </a:bodyPr>
          <a:lstStyle>
            <a:lvl1pPr algn="ctr">
              <a:defRPr sz="3800">
                <a:solidFill>
                  <a:srgbClr val="FFFFFF"/>
                </a:solidFill>
              </a:defRPr>
            </a:lvl1pPr>
          </a:lstStyle>
          <a:p>
            <a:endParaRPr sz="1800" dirty="0"/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B75F2A04-C5C1-472D-B3E0-9D6B90F3E2EC}"/>
              </a:ext>
            </a:extLst>
          </p:cNvPr>
          <p:cNvSpPr txBox="1"/>
          <p:nvPr/>
        </p:nvSpPr>
        <p:spPr>
          <a:xfrm>
            <a:off x="6190374" y="1396155"/>
            <a:ext cx="5714866" cy="3575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86624" tIns="86624" rIns="86624" bIns="86624">
            <a:spAutoFit/>
          </a:bodyPr>
          <a:lstStyle>
            <a:lvl1pPr algn="ctr">
              <a:defRPr sz="3800">
                <a:solidFill>
                  <a:srgbClr val="FFFFFF"/>
                </a:solidFill>
              </a:defRPr>
            </a:lvl1pPr>
          </a:lstStyle>
          <a:p>
            <a:pPr marL="572400" indent="-360000" algn="l">
              <a:spcAft>
                <a:spcPts val="1200"/>
              </a:spcAft>
            </a:pPr>
            <a:r>
              <a:rPr lang="ru-RU" sz="1800" b="1" dirty="0">
                <a:latin typeface="DIN Pro Regular" panose="020B0504020101020102" pitchFamily="34" charset="0"/>
                <a:cs typeface="DIN Pro Regular" panose="020B0504020101020102" pitchFamily="34" charset="0"/>
              </a:rPr>
              <a:t>Инфраструктура</a:t>
            </a:r>
            <a:endParaRPr lang="ru-RU" sz="18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572400" indent="-36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DIN Pro Regular" panose="020B0504020101020102" pitchFamily="34" charset="0"/>
                <a:cs typeface="DIN Pro Regular" panose="020B0504020101020102" pitchFamily="34" charset="0"/>
              </a:rPr>
              <a:t>В </a:t>
            </a:r>
            <a:r>
              <a:rPr lang="ru-RU" sz="17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каждом ЕДДС МО </a:t>
            </a:r>
            <a:r>
              <a:rPr lang="ru-RU" sz="1700" dirty="0" smtClean="0">
                <a:latin typeface="DIN Pro Regular" panose="020B0504020101020102" pitchFamily="34" charset="0"/>
                <a:cs typeface="DIN Pro Regular" panose="020B0504020101020102" pitchFamily="34" charset="0"/>
              </a:rPr>
              <a:t>есть АРМ </a:t>
            </a:r>
            <a:r>
              <a:rPr lang="ru-RU" sz="17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«Системы-112»</a:t>
            </a:r>
          </a:p>
          <a:p>
            <a:pPr marL="572400" indent="-36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АИС «Реформа ЖКХ» обеспечивает </a:t>
            </a:r>
            <a:br>
              <a:rPr lang="ru-RU" sz="1700" dirty="0">
                <a:latin typeface="DIN Pro Regular" panose="020B0504020101020102" pitchFamily="34" charset="0"/>
                <a:cs typeface="DIN Pro Regular" panose="020B0504020101020102" pitchFamily="34" charset="0"/>
              </a:rPr>
            </a:br>
            <a:r>
              <a:rPr lang="ru-RU" sz="17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необходимый </a:t>
            </a:r>
            <a:r>
              <a:rPr lang="en-US" sz="17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API </a:t>
            </a:r>
            <a:r>
              <a:rPr lang="ru-RU" sz="17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для взаимодействия</a:t>
            </a:r>
          </a:p>
          <a:p>
            <a:pPr marL="572400" indent="-36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Некоторые крупные РСО уже готовы </a:t>
            </a:r>
            <a:br>
              <a:rPr lang="ru-RU" sz="1700" dirty="0">
                <a:latin typeface="DIN Pro Regular" panose="020B0504020101020102" pitchFamily="34" charset="0"/>
                <a:cs typeface="DIN Pro Regular" panose="020B0504020101020102" pitchFamily="34" charset="0"/>
              </a:rPr>
            </a:br>
            <a:r>
              <a:rPr lang="ru-RU" sz="17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к организации интеграционного взаимодействия (пример ПАО «Россетти Центр и Приволжье» </a:t>
            </a:r>
            <a:br>
              <a:rPr lang="ru-RU" sz="1700" dirty="0">
                <a:latin typeface="DIN Pro Regular" panose="020B0504020101020102" pitchFamily="34" charset="0"/>
                <a:cs typeface="DIN Pro Regular" panose="020B0504020101020102" pitchFamily="34" charset="0"/>
              </a:rPr>
            </a:br>
            <a:r>
              <a:rPr lang="ru-RU" sz="17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 – это охват 20-ти субъектов</a:t>
            </a:r>
            <a:r>
              <a:rPr lang="ru-RU" sz="1700" dirty="0" smtClean="0">
                <a:latin typeface="DIN Pro Regular" panose="020B0504020101020102" pitchFamily="34" charset="0"/>
                <a:cs typeface="DIN Pro Regular" panose="020B0504020101020102" pitchFamily="34" charset="0"/>
              </a:rPr>
              <a:t>)</a:t>
            </a:r>
          </a:p>
          <a:p>
            <a:pPr marL="572400" indent="-36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DIN Pro Regular" panose="020B0504020101020102" pitchFamily="34" charset="0"/>
                <a:cs typeface="DIN Pro Regular" panose="020B0504020101020102" pitchFamily="34" charset="0"/>
              </a:rPr>
              <a:t>Субъекты РФ создают СЦ ЖКХ</a:t>
            </a:r>
          </a:p>
          <a:p>
            <a:pPr marL="572400" indent="-36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17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id="{FBDE6989-2CB0-442E-B63E-14782C367959}"/>
              </a:ext>
            </a:extLst>
          </p:cNvPr>
          <p:cNvSpPr txBox="1"/>
          <p:nvPr/>
        </p:nvSpPr>
        <p:spPr>
          <a:xfrm>
            <a:off x="142230" y="1331596"/>
            <a:ext cx="5859395" cy="6145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86624" tIns="86624" rIns="86624" bIns="86624">
            <a:spAutoFit/>
          </a:bodyPr>
          <a:lstStyle>
            <a:lvl1pPr algn="ctr">
              <a:defRPr sz="3800">
                <a:solidFill>
                  <a:srgbClr val="FFFFFF"/>
                </a:solidFill>
              </a:defRPr>
            </a:lvl1pPr>
          </a:lstStyle>
          <a:p>
            <a:pPr marL="572400" indent="-360000" algn="l">
              <a:spcAft>
                <a:spcPts val="1200"/>
              </a:spcAft>
            </a:pPr>
            <a:r>
              <a:rPr lang="ru-RU" sz="1800" b="1" dirty="0">
                <a:latin typeface="DIN Pro Regular" panose="020B0504020101020102" pitchFamily="34" charset="0"/>
                <a:cs typeface="DIN Pro Regular" panose="020B0504020101020102" pitchFamily="34" charset="0"/>
              </a:rPr>
              <a:t>Нормативно-правовая база</a:t>
            </a:r>
            <a:endParaRPr lang="ru-RU" sz="18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572400" indent="-36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DIN Pro Regular" panose="020B0504020101020102" pitchFamily="34" charset="0"/>
                <a:cs typeface="DIN Pro Regular" panose="020B0504020101020102" pitchFamily="34" charset="0"/>
              </a:rPr>
              <a:t>ФЗ №488 </a:t>
            </a:r>
            <a:r>
              <a:rPr lang="ru-RU" sz="1600" b="1" dirty="0">
                <a:latin typeface="DIN Pro Regular" panose="020B0504020101020102" pitchFamily="34" charset="0"/>
                <a:cs typeface="DIN Pro Regular" panose="020B0504020101020102" pitchFamily="34" charset="0"/>
              </a:rPr>
              <a:t>– ФЗ  </a:t>
            </a:r>
            <a:r>
              <a:rPr lang="ru-RU" sz="1600" dirty="0" smtClean="0">
                <a:latin typeface="DIN Pro Regular" panose="020B0504020101020102" pitchFamily="34" charset="0"/>
                <a:cs typeface="DIN Pro Regular" panose="020B0504020101020102" pitchFamily="34" charset="0"/>
              </a:rPr>
              <a:t>(О Системе-112)</a:t>
            </a:r>
          </a:p>
          <a:p>
            <a:pPr marL="572400" indent="-36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DIN Pro Regular" panose="020B0504020101020102" pitchFamily="34" charset="0"/>
                <a:cs typeface="DIN Pro Regular" panose="020B0504020101020102" pitchFamily="34" charset="0"/>
              </a:rPr>
              <a:t>ФЗ № 68 (О ЧС)</a:t>
            </a:r>
          </a:p>
          <a:p>
            <a:pPr marL="572400" indent="-36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DIN Pro Regular" panose="020B0504020101020102" pitchFamily="34" charset="0"/>
                <a:cs typeface="DIN Pro Regular" panose="020B0504020101020102" pitchFamily="34" charset="0"/>
              </a:rPr>
              <a:t>Примерное положение о ЕДДС МО (одобрено протоколом заседания Правительственной КЧС и ОПБ от 29.11.2022 г. №9)</a:t>
            </a:r>
          </a:p>
          <a:p>
            <a:pPr marL="572400" indent="-36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DIN Pro Regular" panose="020B0504020101020102" pitchFamily="34" charset="0"/>
                <a:cs typeface="DIN Pro Regular" panose="020B0504020101020102" pitchFamily="34" charset="0"/>
              </a:rPr>
              <a:t>ГОСТ </a:t>
            </a:r>
            <a:r>
              <a:rPr lang="ru-RU" sz="16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Р </a:t>
            </a:r>
            <a:r>
              <a:rPr lang="ru-RU" sz="1600" dirty="0" smtClean="0">
                <a:latin typeface="DIN Pro Regular" panose="020B0504020101020102" pitchFamily="34" charset="0"/>
                <a:cs typeface="DIN Pro Regular" panose="020B0504020101020102" pitchFamily="34" charset="0"/>
              </a:rPr>
              <a:t>22.7.01-2021 Безопасность </a:t>
            </a:r>
            <a:r>
              <a:rPr lang="ru-RU" sz="16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в чрезвычайных </a:t>
            </a:r>
            <a:r>
              <a:rPr lang="ru-RU" sz="1600" dirty="0" smtClean="0">
                <a:latin typeface="DIN Pro Regular" panose="020B0504020101020102" pitchFamily="34" charset="0"/>
                <a:cs typeface="DIN Pro Regular" panose="020B0504020101020102" pitchFamily="34" charset="0"/>
              </a:rPr>
              <a:t>ситуациях. ЕДДС</a:t>
            </a:r>
          </a:p>
          <a:p>
            <a:pPr marL="572400" indent="-36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DIN Pro Regular" panose="020B0504020101020102" pitchFamily="34" charset="0"/>
                <a:cs typeface="DIN Pro Regular" panose="020B0504020101020102" pitchFamily="34" charset="0"/>
              </a:rPr>
              <a:t>Методические рекомендации по совершенствованию и развитию ЕДДС (утв</a:t>
            </a:r>
            <a:r>
              <a:rPr lang="ru-RU" sz="16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. ФГБУ ВНИИ ГОЧС (</a:t>
            </a:r>
            <a:r>
              <a:rPr lang="ru-RU" sz="1600" dirty="0" smtClean="0">
                <a:latin typeface="DIN Pro Regular" panose="020B0504020101020102" pitchFamily="34" charset="0"/>
                <a:cs typeface="DIN Pro Regular" panose="020B0504020101020102" pitchFamily="34" charset="0"/>
              </a:rPr>
              <a:t>ФЦ))</a:t>
            </a:r>
          </a:p>
          <a:p>
            <a:pPr marL="572400" indent="-36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DIN Pro Regular" panose="020B0504020101020102" pitchFamily="34" charset="0"/>
                <a:cs typeface="DIN Pro Regular" panose="020B0504020101020102" pitchFamily="34" charset="0"/>
              </a:rPr>
              <a:t>Методические </a:t>
            </a:r>
            <a:r>
              <a:rPr lang="ru-RU" sz="16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рекомендации о порядке мониторинга и контроля устранения аварий </a:t>
            </a:r>
            <a:br>
              <a:rPr lang="ru-RU" sz="1600" dirty="0">
                <a:latin typeface="DIN Pro Regular" panose="020B0504020101020102" pitchFamily="34" charset="0"/>
                <a:cs typeface="DIN Pro Regular" panose="020B0504020101020102" pitchFamily="34" charset="0"/>
              </a:rPr>
            </a:br>
            <a:r>
              <a:rPr lang="ru-RU" sz="16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и инцидентов на объектах жилищно-коммунального хозяйства (утв. пр. 305/</a:t>
            </a:r>
            <a:r>
              <a:rPr lang="ru-RU" sz="1600" dirty="0" err="1">
                <a:latin typeface="DIN Pro Regular" panose="020B0504020101020102" pitchFamily="34" charset="0"/>
                <a:cs typeface="DIN Pro Regular" panose="020B0504020101020102" pitchFamily="34" charset="0"/>
              </a:rPr>
              <a:t>пр</a:t>
            </a:r>
            <a:r>
              <a:rPr lang="ru-RU" sz="16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 </a:t>
            </a:r>
            <a:br>
              <a:rPr lang="ru-RU" sz="1600" dirty="0">
                <a:latin typeface="DIN Pro Regular" panose="020B0504020101020102" pitchFamily="34" charset="0"/>
                <a:cs typeface="DIN Pro Regular" panose="020B0504020101020102" pitchFamily="34" charset="0"/>
              </a:rPr>
            </a:br>
            <a:r>
              <a:rPr lang="ru-RU" sz="16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от 04.06.2020 Минстроя России)</a:t>
            </a:r>
          </a:p>
          <a:p>
            <a:pPr marL="572400" indent="-360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DIN Pro Regular" panose="020B0504020101020102" pitchFamily="34" charset="0"/>
                <a:cs typeface="DIN Pro Regular" panose="020B0504020101020102" pitchFamily="34" charset="0"/>
              </a:rPr>
              <a:t/>
            </a:r>
            <a:br>
              <a:rPr lang="ru-RU" sz="1600" dirty="0">
                <a:latin typeface="DIN Pro Regular" panose="020B0504020101020102" pitchFamily="34" charset="0"/>
                <a:cs typeface="DIN Pro Regular" panose="020B0504020101020102" pitchFamily="34" charset="0"/>
              </a:rPr>
            </a:br>
            <a:endParaRPr lang="ru-RU" sz="16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572400" indent="-360000" algn="l">
              <a:buFont typeface="Arial" panose="020B0604020202020204" pitchFamily="34" charset="0"/>
              <a:buChar char="•"/>
            </a:pPr>
            <a:endParaRPr lang="ru-RU" sz="16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572400" indent="-360000" algn="l">
              <a:buFont typeface="Arial" panose="020B0604020202020204" pitchFamily="34" charset="0"/>
              <a:buChar char="•"/>
            </a:pPr>
            <a:endParaRPr lang="ru-RU" sz="18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138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93BE0136-408A-4814-A4D6-B6B375CAE211}"/>
              </a:ext>
            </a:extLst>
          </p:cNvPr>
          <p:cNvSpPr txBox="1"/>
          <p:nvPr/>
        </p:nvSpPr>
        <p:spPr>
          <a:xfrm>
            <a:off x="334918" y="1051377"/>
            <a:ext cx="8240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Black" panose="020B0A04020101010102" pitchFamily="34" charset="0"/>
                <a:ea typeface="+mn-ea"/>
                <a:cs typeface="DIN Pro Black" panose="020B0A04020101010102" pitchFamily="34" charset="0"/>
              </a:rPr>
              <a:t>Целевой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2B4F9E"/>
                </a:solidFill>
                <a:effectLst/>
                <a:uLnTx/>
                <a:uFillTx/>
                <a:latin typeface="DIN Pro Black" panose="020B0A04020101010102" pitchFamily="34" charset="0"/>
                <a:ea typeface="+mn-ea"/>
                <a:cs typeface="DIN Pro Black" panose="020B0A04020101010102" pitchFamily="34" charset="0"/>
              </a:rPr>
              <a:t>результат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4C36AE3-3302-4781-BE0C-68A2CCFB7B5D}"/>
              </a:ext>
            </a:extLst>
          </p:cNvPr>
          <p:cNvSpPr/>
          <p:nvPr/>
        </p:nvSpPr>
        <p:spPr>
          <a:xfrm>
            <a:off x="0" y="6150115"/>
            <a:ext cx="12192000" cy="707885"/>
          </a:xfrm>
          <a:prstGeom prst="rect">
            <a:avLst/>
          </a:prstGeom>
          <a:solidFill>
            <a:srgbClr val="39B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F4EEF3-9528-4BAC-8CFA-8990E236E11F}"/>
              </a:ext>
            </a:extLst>
          </p:cNvPr>
          <p:cNvSpPr txBox="1"/>
          <p:nvPr/>
        </p:nvSpPr>
        <p:spPr>
          <a:xfrm>
            <a:off x="235649" y="6340717"/>
            <a:ext cx="413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5 СЕНТЯБРЯ 2024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 | 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ВОРОНЕЖ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Light" panose="020B0504020101010102" pitchFamily="34" charset="0"/>
              <a:ea typeface="+mn-ea"/>
              <a:cs typeface="DIN Pro Light" panose="020B0504020101010102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D156D77-DC5B-46D4-8442-0C3724609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1761" cy="9773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8753BE-D8A6-4CF8-A5B0-043E5C74C532}"/>
              </a:ext>
            </a:extLst>
          </p:cNvPr>
          <p:cNvSpPr txBox="1"/>
          <p:nvPr/>
        </p:nvSpPr>
        <p:spPr>
          <a:xfrm>
            <a:off x="334919" y="232014"/>
            <a:ext cx="1721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СЕКЦИЯ</a:t>
            </a:r>
          </a:p>
        </p:txBody>
      </p:sp>
      <p:cxnSp>
        <p:nvCxnSpPr>
          <p:cNvPr id="16" name="Google Shape;91;p16">
            <a:extLst>
              <a:ext uri="{FF2B5EF4-FFF2-40B4-BE49-F238E27FC236}">
                <a16:creationId xmlns:a16="http://schemas.microsoft.com/office/drawing/2014/main" id="{A4B744A2-F512-491C-99F9-68E82985CE48}"/>
              </a:ext>
            </a:extLst>
          </p:cNvPr>
          <p:cNvCxnSpPr>
            <a:cxnSpLocks/>
          </p:cNvCxnSpPr>
          <p:nvPr/>
        </p:nvCxnSpPr>
        <p:spPr>
          <a:xfrm>
            <a:off x="2056191" y="251262"/>
            <a:ext cx="0" cy="489884"/>
          </a:xfrm>
          <a:prstGeom prst="straightConnector1">
            <a:avLst/>
          </a:pr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6F493F-6D46-445F-B451-FFBF8F8459A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18" y="6264818"/>
            <a:ext cx="1502904" cy="4776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D8B52E7-E816-4181-A966-D634C5A81D9F}"/>
              </a:ext>
            </a:extLst>
          </p:cNvPr>
          <p:cNvSpPr txBox="1"/>
          <p:nvPr/>
        </p:nvSpPr>
        <p:spPr>
          <a:xfrm>
            <a:off x="7344074" y="6354146"/>
            <a:ext cx="413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РЕГИОНАЛЬНЫЙ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IT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-ФОРУМ 2024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Light" panose="020B0504020101010102" pitchFamily="34" charset="0"/>
              <a:ea typeface="+mn-ea"/>
              <a:cs typeface="DIN Pro Light" panose="020B0504020101010102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378D44-035E-4FC0-B04F-556D22FDB06C}"/>
              </a:ext>
            </a:extLst>
          </p:cNvPr>
          <p:cNvSpPr txBox="1"/>
          <p:nvPr/>
        </p:nvSpPr>
        <p:spPr>
          <a:xfrm>
            <a:off x="2172111" y="271359"/>
            <a:ext cx="517196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" panose="020B0504020101020102" pitchFamily="34" charset="0"/>
                <a:ea typeface="+mn-ea"/>
                <a:cs typeface="DINPro" panose="020B0504020101020102" pitchFamily="34" charset="0"/>
              </a:rPr>
              <a:t>«Безопасный город»</a:t>
            </a: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ABBEC4E6-099A-4864-8830-91D86AB681CE}"/>
              </a:ext>
            </a:extLst>
          </p:cNvPr>
          <p:cNvSpPr txBox="1"/>
          <p:nvPr/>
        </p:nvSpPr>
        <p:spPr>
          <a:xfrm>
            <a:off x="8408709" y="1706791"/>
            <a:ext cx="3692468" cy="4483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86624" tIns="86624" rIns="86624" bIns="86624">
            <a:spAutoFit/>
          </a:bodyPr>
          <a:lstStyle>
            <a:lvl1pPr algn="ctr">
              <a:defRPr sz="3800">
                <a:solidFill>
                  <a:srgbClr val="FFFFFF"/>
                </a:solidFill>
              </a:defRPr>
            </a:lvl1pPr>
          </a:lstStyle>
          <a:p>
            <a:pPr marL="571500" indent="-360000" algn="l" defTabSz="182880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kern="0" dirty="0" smtClean="0">
                <a:solidFill>
                  <a:srgbClr val="39B5B4"/>
                </a:solidFill>
                <a:latin typeface="DIN Pro Regular" panose="020B0504020101020102" pitchFamily="34" charset="0"/>
                <a:cs typeface="DIN Pro Regular" panose="020B0504020101020102" pitchFamily="34" charset="0"/>
                <a:sym typeface="Helvetica"/>
              </a:rPr>
              <a:t>Доступность статусов о реагировании в режиме реального времени</a:t>
            </a:r>
            <a:endParaRPr lang="ru-RU" sz="2000" kern="0" dirty="0">
              <a:solidFill>
                <a:srgbClr val="39B5B4"/>
              </a:solidFill>
              <a:latin typeface="DIN Pro Regular" panose="020B0504020101020102" pitchFamily="34" charset="0"/>
              <a:cs typeface="DIN Pro Regular" panose="020B0504020101020102" pitchFamily="34" charset="0"/>
              <a:sym typeface="Helvetica"/>
            </a:endParaRPr>
          </a:p>
          <a:p>
            <a:pPr marL="571500" indent="-360000" algn="l" defTabSz="182880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kern="0" dirty="0" smtClean="0">
                <a:solidFill>
                  <a:srgbClr val="39B5B4"/>
                </a:solidFill>
                <a:latin typeface="DIN Pro Regular" panose="020B0504020101020102" pitchFamily="34" charset="0"/>
                <a:cs typeface="DIN Pro Regular" panose="020B0504020101020102" pitchFamily="34" charset="0"/>
                <a:sym typeface="Helvetica"/>
              </a:rPr>
              <a:t>Повышение </a:t>
            </a:r>
            <a:r>
              <a:rPr lang="ru-RU" sz="2000" kern="0" dirty="0">
                <a:solidFill>
                  <a:srgbClr val="39B5B4"/>
                </a:solidFill>
                <a:latin typeface="DIN Pro Regular" panose="020B0504020101020102" pitchFamily="34" charset="0"/>
                <a:cs typeface="DIN Pro Regular" panose="020B0504020101020102" pitchFamily="34" charset="0"/>
                <a:sym typeface="Helvetica"/>
              </a:rPr>
              <a:t>качества данных</a:t>
            </a:r>
          </a:p>
          <a:p>
            <a:pPr marL="571500" indent="-360000" algn="l" defTabSz="182880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kern="0" dirty="0">
                <a:solidFill>
                  <a:srgbClr val="39B5B4"/>
                </a:solidFill>
                <a:latin typeface="DIN Pro Regular" panose="020B0504020101020102" pitchFamily="34" charset="0"/>
                <a:cs typeface="DIN Pro Regular" panose="020B0504020101020102" pitchFamily="34" charset="0"/>
                <a:sym typeface="Helvetica"/>
              </a:rPr>
              <a:t>Снижение времени на организацию </a:t>
            </a:r>
            <a:r>
              <a:rPr lang="ru-RU" sz="2000" kern="0" dirty="0" smtClean="0">
                <a:solidFill>
                  <a:srgbClr val="39B5B4"/>
                </a:solidFill>
                <a:latin typeface="DIN Pro Regular" panose="020B0504020101020102" pitchFamily="34" charset="0"/>
                <a:cs typeface="DIN Pro Regular" panose="020B0504020101020102" pitchFamily="34" charset="0"/>
                <a:sym typeface="Helvetica"/>
              </a:rPr>
              <a:t>реагирования</a:t>
            </a:r>
          </a:p>
          <a:p>
            <a:pPr marL="571500" indent="-360000" algn="l" defTabSz="182880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kern="0" dirty="0">
                <a:solidFill>
                  <a:srgbClr val="39B5B4"/>
                </a:solidFill>
                <a:latin typeface="DIN Pro Regular" panose="020B0504020101020102" pitchFamily="34" charset="0"/>
                <a:cs typeface="DIN Pro Regular" panose="020B0504020101020102" pitchFamily="34" charset="0"/>
                <a:sym typeface="Helvetica"/>
              </a:rPr>
              <a:t>Повышение удовлетворенности населения</a:t>
            </a:r>
          </a:p>
          <a:p>
            <a:pPr marL="211500" algn="l" defTabSz="1828800" hangingPunct="0">
              <a:spcAft>
                <a:spcPts val="1200"/>
              </a:spcAft>
            </a:pPr>
            <a:endParaRPr lang="ru-RU" sz="2000" kern="0" dirty="0">
              <a:solidFill>
                <a:srgbClr val="39B5B4"/>
              </a:solidFill>
              <a:latin typeface="DIN Pro Regular" panose="020B0504020101020102" pitchFamily="34" charset="0"/>
              <a:cs typeface="DIN Pro Regular" panose="020B0504020101020102" pitchFamily="34" charset="0"/>
              <a:sym typeface="Helvetica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71F5A35-A292-430B-958A-756C1EC7BB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9" b="38602"/>
          <a:stretch/>
        </p:blipFill>
        <p:spPr>
          <a:xfrm>
            <a:off x="9755097" y="51548"/>
            <a:ext cx="2540066" cy="9259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50" y="1706791"/>
            <a:ext cx="8388126" cy="420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04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EF11EA7-7725-49CB-9A5F-7F3F18AFC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1761" cy="9773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0DD388-5D5A-43BB-8274-C52213EC2571}"/>
              </a:ext>
            </a:extLst>
          </p:cNvPr>
          <p:cNvSpPr txBox="1"/>
          <p:nvPr/>
        </p:nvSpPr>
        <p:spPr>
          <a:xfrm>
            <a:off x="2172111" y="271359"/>
            <a:ext cx="517196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" panose="020B0504020101020102" pitchFamily="34" charset="0"/>
                <a:ea typeface="+mn-ea"/>
                <a:cs typeface="DINPro" panose="020B0504020101020102" pitchFamily="34" charset="0"/>
              </a:rPr>
              <a:t>«Безопасный город»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054FE4-23DF-4373-815E-96880A3F8C54}"/>
              </a:ext>
            </a:extLst>
          </p:cNvPr>
          <p:cNvSpPr txBox="1"/>
          <p:nvPr/>
        </p:nvSpPr>
        <p:spPr>
          <a:xfrm>
            <a:off x="334918" y="1159522"/>
            <a:ext cx="11435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lack" panose="020B0A04020101010102" pitchFamily="34" charset="0"/>
                <a:ea typeface="+mn-ea"/>
                <a:cs typeface="DIN Pro Black" panose="020B0A04020101010102" pitchFamily="34" charset="0"/>
              </a:rPr>
              <a:t>Предложения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8BE9433-7864-4C92-98C4-410C4A2FE4FB}"/>
              </a:ext>
            </a:extLst>
          </p:cNvPr>
          <p:cNvSpPr/>
          <p:nvPr/>
        </p:nvSpPr>
        <p:spPr>
          <a:xfrm>
            <a:off x="0" y="6150115"/>
            <a:ext cx="12192000" cy="707885"/>
          </a:xfrm>
          <a:prstGeom prst="rect">
            <a:avLst/>
          </a:prstGeom>
          <a:solidFill>
            <a:srgbClr val="39B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A5C992-5D82-4663-9560-BE723F4BD437}"/>
              </a:ext>
            </a:extLst>
          </p:cNvPr>
          <p:cNvSpPr txBox="1"/>
          <p:nvPr/>
        </p:nvSpPr>
        <p:spPr>
          <a:xfrm>
            <a:off x="235649" y="6340717"/>
            <a:ext cx="413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5 СЕНТЯБРЯ 2024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 | 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ВОРОНЕЖ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Light" panose="020B0504020101010102" pitchFamily="34" charset="0"/>
              <a:ea typeface="+mn-ea"/>
              <a:cs typeface="DIN Pro Light" panose="020B0504020101010102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2B4C05-331D-46C7-A26A-E6C26C7D3EB3}"/>
              </a:ext>
            </a:extLst>
          </p:cNvPr>
          <p:cNvSpPr txBox="1"/>
          <p:nvPr/>
        </p:nvSpPr>
        <p:spPr>
          <a:xfrm>
            <a:off x="334919" y="232014"/>
            <a:ext cx="1721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СЕКЦИЯ</a:t>
            </a:r>
          </a:p>
        </p:txBody>
      </p:sp>
      <p:cxnSp>
        <p:nvCxnSpPr>
          <p:cNvPr id="11" name="Google Shape;91;p16">
            <a:extLst>
              <a:ext uri="{FF2B5EF4-FFF2-40B4-BE49-F238E27FC236}">
                <a16:creationId xmlns:a16="http://schemas.microsoft.com/office/drawing/2014/main" id="{F96280C6-E66E-4889-B58F-448B36F1BC00}"/>
              </a:ext>
            </a:extLst>
          </p:cNvPr>
          <p:cNvCxnSpPr>
            <a:cxnSpLocks/>
          </p:cNvCxnSpPr>
          <p:nvPr/>
        </p:nvCxnSpPr>
        <p:spPr>
          <a:xfrm>
            <a:off x="2056191" y="251262"/>
            <a:ext cx="0" cy="489884"/>
          </a:xfrm>
          <a:prstGeom prst="straightConnector1">
            <a:avLst/>
          </a:pr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C33FEE-B156-40CC-814D-983BB2F8557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18" y="6264818"/>
            <a:ext cx="1502904" cy="4776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5B1AF2F-1FC0-44E8-B0C4-A3E7892FBBDF}"/>
              </a:ext>
            </a:extLst>
          </p:cNvPr>
          <p:cNvSpPr txBox="1"/>
          <p:nvPr/>
        </p:nvSpPr>
        <p:spPr>
          <a:xfrm>
            <a:off x="7344074" y="6354146"/>
            <a:ext cx="413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РЕГИОНАЛЬНЫЙ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IT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-ФОРУМ 2024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Light" panose="020B0504020101010102" pitchFamily="34" charset="0"/>
              <a:ea typeface="+mn-ea"/>
              <a:cs typeface="DIN Pro Light" panose="020B0504020101010102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17D912-161C-44D3-B396-929D9D948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6552" y="-1239389"/>
            <a:ext cx="2438611" cy="3450635"/>
          </a:xfrm>
          <a:prstGeom prst="rect">
            <a:avLst/>
          </a:prstGeom>
        </p:spPr>
      </p:pic>
      <p:sp>
        <p:nvSpPr>
          <p:cNvPr id="19" name="TextBox 6">
            <a:extLst>
              <a:ext uri="{FF2B5EF4-FFF2-40B4-BE49-F238E27FC236}">
                <a16:creationId xmlns:a16="http://schemas.microsoft.com/office/drawing/2014/main" id="{C28AB00B-6825-46F9-8BAF-795DBB566ACB}"/>
              </a:ext>
            </a:extLst>
          </p:cNvPr>
          <p:cNvSpPr txBox="1"/>
          <p:nvPr/>
        </p:nvSpPr>
        <p:spPr>
          <a:xfrm>
            <a:off x="13853991" y="6506678"/>
            <a:ext cx="8212127" cy="45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6624" tIns="86624" rIns="86624" bIns="86624">
            <a:spAutoFit/>
          </a:bodyPr>
          <a:lstStyle>
            <a:lvl1pPr algn="ctr">
              <a:defRPr sz="38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IN Pro Regular" panose="020B0504020101020102"/>
              <a:ea typeface="+mn-ea"/>
              <a:cs typeface="+mn-cs"/>
            </a:endParaRPr>
          </a:p>
        </p:txBody>
      </p:sp>
      <p:sp>
        <p:nvSpPr>
          <p:cNvPr id="24" name="Google Shape;91;p16">
            <a:extLst>
              <a:ext uri="{FF2B5EF4-FFF2-40B4-BE49-F238E27FC236}">
                <a16:creationId xmlns:a16="http://schemas.microsoft.com/office/drawing/2014/main" id="{A9CAC46A-E006-42E7-8606-E69B95B8563D}"/>
              </a:ext>
            </a:extLst>
          </p:cNvPr>
          <p:cNvSpPr/>
          <p:nvPr/>
        </p:nvSpPr>
        <p:spPr>
          <a:xfrm flipH="1">
            <a:off x="12192210" y="3535931"/>
            <a:ext cx="2" cy="7947414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 Pro Regular" panose="020B0504020101020102"/>
              <a:ea typeface="+mn-ea"/>
              <a:cs typeface="+mn-cs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F41849E8-5E15-470F-98AA-D741966E340E}"/>
              </a:ext>
            </a:extLst>
          </p:cNvPr>
          <p:cNvSpPr txBox="1"/>
          <p:nvPr/>
        </p:nvSpPr>
        <p:spPr>
          <a:xfrm>
            <a:off x="9407234" y="6490411"/>
            <a:ext cx="3069523" cy="45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86624" tIns="86624" rIns="86624" bIns="86624">
            <a:spAutoFit/>
          </a:bodyPr>
          <a:lstStyle>
            <a:lvl1pPr algn="ctr">
              <a:defRPr sz="38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9ECFA425-29BB-4C3F-9D45-4D63CEBA8D53}"/>
              </a:ext>
            </a:extLst>
          </p:cNvPr>
          <p:cNvSpPr txBox="1"/>
          <p:nvPr/>
        </p:nvSpPr>
        <p:spPr>
          <a:xfrm>
            <a:off x="267490" y="1922552"/>
            <a:ext cx="8113297" cy="3006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86624" tIns="86624" rIns="86624" bIns="86624">
            <a:spAutoFit/>
          </a:bodyPr>
          <a:lstStyle>
            <a:lvl1pPr algn="ctr">
              <a:defRPr sz="3800">
                <a:solidFill>
                  <a:srgbClr val="FFFFFF"/>
                </a:solidFill>
              </a:defRPr>
            </a:lvl1pPr>
          </a:lstStyle>
          <a:p>
            <a:pPr marL="571500" indent="-571500" algn="l" defTabSz="182880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kern="0" dirty="0" smtClean="0">
                <a:latin typeface="DIN Pro Regular" panose="020B0504020101020102" pitchFamily="34" charset="0"/>
                <a:cs typeface="DIN Pro Regular" panose="020B0504020101020102" pitchFamily="34" charset="0"/>
                <a:sym typeface="Helvetica"/>
              </a:rPr>
              <a:t>Определить ФТТ сервиса управления инцидентами (Безопасный город) для реализации в рамках платформы Умный город</a:t>
            </a:r>
          </a:p>
          <a:p>
            <a:pPr marL="571500" indent="-571500" algn="l" defTabSz="182880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kern="0" dirty="0" smtClean="0">
                <a:latin typeface="DIN Pro Regular" panose="020B0504020101020102" pitchFamily="34" charset="0"/>
                <a:cs typeface="DIN Pro Regular" panose="020B0504020101020102" pitchFamily="34" charset="0"/>
                <a:sym typeface="Helvetica"/>
              </a:rPr>
              <a:t>Определить на федеральном уровне показатели эффективности проекта Умный город </a:t>
            </a:r>
          </a:p>
          <a:p>
            <a:pPr marL="571500" indent="-571500" algn="l" defTabSz="182880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kern="0" dirty="0" smtClean="0">
                <a:latin typeface="DIN Pro Regular" panose="020B0504020101020102" pitchFamily="34" charset="0"/>
                <a:cs typeface="DIN Pro Regular" panose="020B0504020101020102" pitchFamily="34" charset="0"/>
                <a:sym typeface="Helvetica"/>
              </a:rPr>
              <a:t>Включить показатели проекта Умный город в показатели цифровой зрелости регионов</a:t>
            </a:r>
          </a:p>
          <a:p>
            <a:pPr marL="571500" indent="-571500" algn="l" defTabSz="182880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kern="0" dirty="0" smtClean="0">
                <a:latin typeface="DIN Pro Regular" panose="020B0504020101020102" pitchFamily="34" charset="0"/>
                <a:cs typeface="DIN Pro Regular" panose="020B0504020101020102" pitchFamily="34" charset="0"/>
                <a:sym typeface="Helvetica"/>
              </a:rPr>
              <a:t>Реализация в рамках создания платформы Умный город на ГОСТЕХ</a:t>
            </a:r>
            <a:endParaRPr lang="ru-RU" sz="1800" kern="0" dirty="0">
              <a:latin typeface="DIN Pro Regular" panose="020B0504020101020102" pitchFamily="34" charset="0"/>
              <a:cs typeface="DIN Pro Regular" panose="020B0504020101020102" pitchFamily="34" charset="0"/>
              <a:sym typeface="Helvetica"/>
            </a:endParaRPr>
          </a:p>
          <a:p>
            <a:pPr algn="l" defTabSz="1828800" hangingPunct="0">
              <a:spcAft>
                <a:spcPts val="1200"/>
              </a:spcAft>
            </a:pPr>
            <a:endParaRPr lang="ru-RU" sz="1800" kern="0" dirty="0">
              <a:latin typeface="Helvetica"/>
              <a:cs typeface="Helvetica"/>
              <a:sym typeface="Helvetica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4415A62-BCCF-49DE-A6C3-54487D66F5D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895391" y="1631848"/>
            <a:ext cx="2132914" cy="345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55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93BE0136-408A-4814-A4D6-B6B375CAE211}"/>
              </a:ext>
            </a:extLst>
          </p:cNvPr>
          <p:cNvSpPr txBox="1"/>
          <p:nvPr/>
        </p:nvSpPr>
        <p:spPr>
          <a:xfrm>
            <a:off x="334918" y="1051377"/>
            <a:ext cx="7169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>
                <a:solidFill>
                  <a:srgbClr val="2B4F9E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Наш опыт работы </a:t>
            </a:r>
            <a:r>
              <a:rPr lang="en-US" sz="3200" b="1" dirty="0">
                <a:solidFill>
                  <a:srgbClr val="2B4F9E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/>
            </a:r>
            <a:br>
              <a:rPr lang="en-US" sz="3200" b="1" dirty="0">
                <a:solidFill>
                  <a:srgbClr val="2B4F9E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</a:br>
            <a:r>
              <a:rPr lang="ru-RU" sz="3200" b="1" dirty="0">
                <a:solidFill>
                  <a:srgbClr val="2B4F9E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в проектах цифровизации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4C36AE3-3302-4781-BE0C-68A2CCFB7B5D}"/>
              </a:ext>
            </a:extLst>
          </p:cNvPr>
          <p:cNvSpPr/>
          <p:nvPr/>
        </p:nvSpPr>
        <p:spPr>
          <a:xfrm>
            <a:off x="0" y="6150115"/>
            <a:ext cx="12192000" cy="707885"/>
          </a:xfrm>
          <a:prstGeom prst="rect">
            <a:avLst/>
          </a:prstGeom>
          <a:solidFill>
            <a:srgbClr val="39B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F4EEF3-9528-4BAC-8CFA-8990E236E11F}"/>
              </a:ext>
            </a:extLst>
          </p:cNvPr>
          <p:cNvSpPr txBox="1"/>
          <p:nvPr/>
        </p:nvSpPr>
        <p:spPr>
          <a:xfrm>
            <a:off x="235649" y="6340717"/>
            <a:ext cx="413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5 СЕНТЯБРЯ 2024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 | 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ВОРОНЕЖ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Light" panose="020B0504020101010102" pitchFamily="34" charset="0"/>
              <a:ea typeface="+mn-ea"/>
              <a:cs typeface="DIN Pro Light" panose="020B0504020101010102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D156D77-DC5B-46D4-8442-0C3724609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1761" cy="9773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8753BE-D8A6-4CF8-A5B0-043E5C74C532}"/>
              </a:ext>
            </a:extLst>
          </p:cNvPr>
          <p:cNvSpPr txBox="1"/>
          <p:nvPr/>
        </p:nvSpPr>
        <p:spPr>
          <a:xfrm>
            <a:off x="334919" y="232014"/>
            <a:ext cx="1721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Regular" panose="020B0504020101020102" pitchFamily="34" charset="0"/>
                <a:ea typeface="+mn-ea"/>
                <a:cs typeface="DIN Pro Regular" panose="020B0504020101020102" pitchFamily="34" charset="0"/>
              </a:rPr>
              <a:t>СЕКЦИЯ</a:t>
            </a:r>
          </a:p>
        </p:txBody>
      </p:sp>
      <p:cxnSp>
        <p:nvCxnSpPr>
          <p:cNvPr id="16" name="Google Shape;91;p16">
            <a:extLst>
              <a:ext uri="{FF2B5EF4-FFF2-40B4-BE49-F238E27FC236}">
                <a16:creationId xmlns:a16="http://schemas.microsoft.com/office/drawing/2014/main" id="{A4B744A2-F512-491C-99F9-68E82985CE48}"/>
              </a:ext>
            </a:extLst>
          </p:cNvPr>
          <p:cNvCxnSpPr>
            <a:cxnSpLocks/>
          </p:cNvCxnSpPr>
          <p:nvPr/>
        </p:nvCxnSpPr>
        <p:spPr>
          <a:xfrm>
            <a:off x="2056191" y="251262"/>
            <a:ext cx="0" cy="489884"/>
          </a:xfrm>
          <a:prstGeom prst="straightConnector1">
            <a:avLst/>
          </a:pr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6F493F-6D46-445F-B451-FFBF8F8459A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18" y="6264818"/>
            <a:ext cx="1502904" cy="4776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D8B52E7-E816-4181-A966-D634C5A81D9F}"/>
              </a:ext>
            </a:extLst>
          </p:cNvPr>
          <p:cNvSpPr txBox="1"/>
          <p:nvPr/>
        </p:nvSpPr>
        <p:spPr>
          <a:xfrm>
            <a:off x="7344074" y="6354146"/>
            <a:ext cx="413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РЕГИОНАЛЬНЫЙ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IT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-ФОРУМ 2024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Pro Light" panose="020B0504020101010102" pitchFamily="34" charset="0"/>
              <a:ea typeface="+mn-ea"/>
              <a:cs typeface="DIN Pro Light" panose="020B0504020101010102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378D44-035E-4FC0-B04F-556D22FDB06C}"/>
              </a:ext>
            </a:extLst>
          </p:cNvPr>
          <p:cNvSpPr txBox="1"/>
          <p:nvPr/>
        </p:nvSpPr>
        <p:spPr>
          <a:xfrm>
            <a:off x="2172111" y="271359"/>
            <a:ext cx="517196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" panose="020B0504020101020102" pitchFamily="34" charset="0"/>
                <a:ea typeface="+mn-ea"/>
                <a:cs typeface="DINPro" panose="020B0504020101020102" pitchFamily="34" charset="0"/>
              </a:rPr>
              <a:t>«Безопасный город»</a:t>
            </a: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60F2E81F-0B90-4BA1-B310-FCE7E696F327}"/>
              </a:ext>
            </a:extLst>
          </p:cNvPr>
          <p:cNvSpPr txBox="1"/>
          <p:nvPr/>
        </p:nvSpPr>
        <p:spPr>
          <a:xfrm>
            <a:off x="392001" y="2234214"/>
            <a:ext cx="5884974" cy="3498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86624" tIns="86624" rIns="86624" bIns="86624">
            <a:spAutoFit/>
          </a:bodyPr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pPr marL="571500" indent="-571500" defTabSz="1828800" hangingPunct="0">
              <a:buFont typeface="Arial" panose="020B0604020202020204" pitchFamily="34" charset="0"/>
              <a:buChar char="•"/>
            </a:pPr>
            <a:r>
              <a:rPr lang="ru-RU" sz="1800" kern="0" dirty="0">
                <a:solidFill>
                  <a:srgbClr val="39B5B4"/>
                </a:solidFill>
                <a:latin typeface="DIN Pro Regular" panose="020B0504020101020102" pitchFamily="34" charset="0"/>
                <a:cs typeface="DIN Pro Regular" panose="020B0504020101020102" pitchFamily="34" charset="0"/>
                <a:sym typeface="Helvetica"/>
              </a:rPr>
              <a:t>АПК «Безопасный город» в 8 субъектах РФ</a:t>
            </a:r>
          </a:p>
          <a:p>
            <a:pPr marL="571500" indent="-571500" defTabSz="1828800" hangingPunct="0">
              <a:buFont typeface="Arial" panose="020B0604020202020204" pitchFamily="34" charset="0"/>
              <a:buChar char="•"/>
            </a:pPr>
            <a:endParaRPr lang="ru-RU" sz="1800" kern="0" dirty="0">
              <a:solidFill>
                <a:srgbClr val="39B5B4"/>
              </a:solidFill>
              <a:latin typeface="DIN Pro Regular" panose="020B0504020101020102" pitchFamily="34" charset="0"/>
              <a:cs typeface="DIN Pro Regular" panose="020B0504020101020102" pitchFamily="34" charset="0"/>
              <a:sym typeface="Helvetica"/>
            </a:endParaRPr>
          </a:p>
          <a:p>
            <a:pPr marL="571500" indent="-571500" defTabSz="1828800" hangingPunct="0">
              <a:buFont typeface="Arial" panose="020B0604020202020204" pitchFamily="34" charset="0"/>
              <a:buChar char="•"/>
            </a:pPr>
            <a:r>
              <a:rPr lang="ru-RU" sz="1800" kern="0" dirty="0">
                <a:solidFill>
                  <a:srgbClr val="39B5B4"/>
                </a:solidFill>
                <a:latin typeface="DIN Pro Regular" panose="020B0504020101020102" pitchFamily="34" charset="0"/>
                <a:cs typeface="DIN Pro Regular" panose="020B0504020101020102" pitchFamily="34" charset="0"/>
                <a:sym typeface="Helvetica"/>
              </a:rPr>
              <a:t>«Система‑112» в 24 субъектах РФ</a:t>
            </a:r>
          </a:p>
          <a:p>
            <a:pPr marL="571500" indent="-571500" defTabSz="1828800" hangingPunct="0">
              <a:buFont typeface="Arial" panose="020B0604020202020204" pitchFamily="34" charset="0"/>
              <a:buChar char="•"/>
            </a:pPr>
            <a:endParaRPr lang="ru-RU" sz="1800" kern="0" dirty="0">
              <a:solidFill>
                <a:srgbClr val="39B5B4"/>
              </a:solidFill>
              <a:latin typeface="DIN Pro Regular" panose="020B0504020101020102" pitchFamily="34" charset="0"/>
              <a:cs typeface="DIN Pro Regular" panose="020B0504020101020102" pitchFamily="34" charset="0"/>
              <a:sym typeface="Helvetica"/>
            </a:endParaRPr>
          </a:p>
          <a:p>
            <a:pPr marL="571500" indent="-571500" defTabSz="1828800" hangingPunct="0">
              <a:buFont typeface="Arial" panose="020B0604020202020204" pitchFamily="34" charset="0"/>
              <a:buChar char="•"/>
            </a:pPr>
            <a:r>
              <a:rPr lang="ru-RU" sz="1800" kern="0" dirty="0">
                <a:solidFill>
                  <a:srgbClr val="39B5B4"/>
                </a:solidFill>
                <a:latin typeface="DIN Pro Regular" panose="020B0504020101020102" pitchFamily="34" charset="0"/>
                <a:cs typeface="DIN Pro Regular" panose="020B0504020101020102" pitchFamily="34" charset="0"/>
                <a:sym typeface="Helvetica"/>
              </a:rPr>
              <a:t>Интеллектуальный центр городского  управления главы в 2 субъектах РФ</a:t>
            </a:r>
          </a:p>
          <a:p>
            <a:pPr marL="571500" indent="-571500" defTabSz="1828800" hangingPunct="0">
              <a:buFont typeface="Arial" panose="020B0604020202020204" pitchFamily="34" charset="0"/>
              <a:buChar char="•"/>
            </a:pPr>
            <a:endParaRPr lang="ru-RU" sz="1800" kern="0" dirty="0">
              <a:solidFill>
                <a:srgbClr val="39B5B4"/>
              </a:solidFill>
              <a:latin typeface="DIN Pro Regular" panose="020B0504020101020102" pitchFamily="34" charset="0"/>
              <a:cs typeface="DIN Pro Regular" panose="020B0504020101020102" pitchFamily="34" charset="0"/>
              <a:sym typeface="Helvetica"/>
            </a:endParaRPr>
          </a:p>
          <a:p>
            <a:pPr marL="571500" indent="-571500" defTabSz="1828800" hangingPunct="0">
              <a:buFont typeface="Arial" panose="020B0604020202020204" pitchFamily="34" charset="0"/>
              <a:buChar char="•"/>
            </a:pPr>
            <a:r>
              <a:rPr lang="ru-RU" sz="1800" kern="0" dirty="0">
                <a:solidFill>
                  <a:srgbClr val="39B5B4"/>
                </a:solidFill>
                <a:latin typeface="DIN Pro Regular" panose="020B0504020101020102" pitchFamily="34" charset="0"/>
                <a:cs typeface="DIN Pro Regular" panose="020B0504020101020102" pitchFamily="34" charset="0"/>
                <a:sym typeface="Helvetica"/>
              </a:rPr>
              <a:t>Система Мониторинга и контроля аварий инфраструктуры ЖКХ  в 3 субъектах РФ</a:t>
            </a:r>
          </a:p>
          <a:p>
            <a:pPr marL="571500" indent="-571500" defTabSz="1828800" hangingPunct="0">
              <a:buFont typeface="Arial" panose="020B0604020202020204" pitchFamily="34" charset="0"/>
              <a:buChar char="•"/>
            </a:pPr>
            <a:endParaRPr lang="ru-RU" sz="1800" kern="0" dirty="0">
              <a:solidFill>
                <a:srgbClr val="39B5B4"/>
              </a:solidFill>
              <a:latin typeface="DIN Pro Regular" panose="020B0504020101020102" pitchFamily="34" charset="0"/>
              <a:cs typeface="DIN Pro Regular" panose="020B0504020101020102" pitchFamily="34" charset="0"/>
              <a:sym typeface="Helvetica"/>
            </a:endParaRPr>
          </a:p>
          <a:p>
            <a:pPr marL="571500" indent="-571500" defTabSz="1828800" hangingPunct="0">
              <a:buFont typeface="Arial" panose="020B0604020202020204" pitchFamily="34" charset="0"/>
              <a:buChar char="•"/>
            </a:pPr>
            <a:r>
              <a:rPr lang="ru-RU" sz="1800" kern="0" dirty="0">
                <a:solidFill>
                  <a:srgbClr val="39B5B4"/>
                </a:solidFill>
                <a:latin typeface="DIN Pro Regular" panose="020B0504020101020102" pitchFamily="34" charset="0"/>
                <a:cs typeface="DIN Pro Regular" panose="020B0504020101020102" pitchFamily="34" charset="0"/>
                <a:sym typeface="Helvetica"/>
              </a:rPr>
              <a:t>Система-122 и Единая дежурная служба </a:t>
            </a:r>
            <a:br>
              <a:rPr lang="ru-RU" sz="1800" kern="0" dirty="0">
                <a:solidFill>
                  <a:srgbClr val="39B5B4"/>
                </a:solidFill>
                <a:latin typeface="DIN Pro Regular" panose="020B0504020101020102" pitchFamily="34" charset="0"/>
                <a:cs typeface="DIN Pro Regular" panose="020B0504020101020102" pitchFamily="34" charset="0"/>
                <a:sym typeface="Helvetica"/>
              </a:rPr>
            </a:br>
            <a:r>
              <a:rPr lang="ru-RU" sz="1800" kern="0" dirty="0">
                <a:solidFill>
                  <a:srgbClr val="39B5B4"/>
                </a:solidFill>
                <a:latin typeface="DIN Pro Regular" panose="020B0504020101020102" pitchFamily="34" charset="0"/>
                <a:cs typeface="DIN Pro Regular" panose="020B0504020101020102" pitchFamily="34" charset="0"/>
                <a:sym typeface="Helvetica"/>
              </a:rPr>
              <a:t>Скорой Медицинской помощи в 7 субъектах РФ 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D8736E7-0A63-42D2-907F-9BEB16F304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9" b="38602"/>
          <a:stretch/>
        </p:blipFill>
        <p:spPr>
          <a:xfrm>
            <a:off x="9755097" y="51548"/>
            <a:ext cx="2540066" cy="92590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EB8534-EF8E-4CE8-8B98-70D92FDF5B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988" y="1342386"/>
            <a:ext cx="4614805" cy="439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852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632</Words>
  <Application>Microsoft Office PowerPoint</Application>
  <PresentationFormat>Широкоэкранный</PresentationFormat>
  <Paragraphs>116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DIN Pro Black</vt:lpstr>
      <vt:lpstr>DIN Pro Bold</vt:lpstr>
      <vt:lpstr>DIN Pro Light</vt:lpstr>
      <vt:lpstr>DIN Pro Regular</vt:lpstr>
      <vt:lpstr>DINPro</vt:lpstr>
      <vt:lpstr>Helvetica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Курманов Анатолий Анатольевич</dc:creator>
  <cp:lastModifiedBy>Alexeev Alexey</cp:lastModifiedBy>
  <cp:revision>308</cp:revision>
  <dcterms:created xsi:type="dcterms:W3CDTF">2022-07-08T05:33:14Z</dcterms:created>
  <dcterms:modified xsi:type="dcterms:W3CDTF">2024-09-04T08:27:22Z</dcterms:modified>
</cp:coreProperties>
</file>