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3"/>
    <p:sldMasterId id="2147483678" r:id="rId4"/>
  </p:sldMasterIdLst>
  <p:notesMasterIdLst>
    <p:notesMasterId r:id="rId6"/>
  </p:notesMasterIdLst>
  <p:sldIdLst>
    <p:sldId id="256" r:id="rId5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</p:sldIdLst>
  <p:sldSz cx="12192000" cy="6858000"/>
  <p:notesSz cx="6858000" cy="9144000"/>
  <p:embeddedFontLst>
    <p:embeddedFont>
      <p:font typeface="Calibri" panose="020F0502020204030204"/>
      <p:regular r:id="rId58"/>
    </p:embeddedFont>
    <p:embeddedFont>
      <p:font typeface="Montserrat"/>
      <p:regular r:id="rId59"/>
    </p:embeddedFont>
    <p:embeddedFont>
      <p:font typeface="Roboto" panose="02000000000000000000"/>
      <p:regular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4E574-A86F-4D20-911B-ACCF4E76BDC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Style>
        <a:tcBdr/>
      </a:tcStyle>
    </a:band1H>
    <a:band2H>
      <a:tcStyle>
        <a:tcBdr/>
      </a:tcStyle>
    </a:band2H>
    <a:band1V>
      <a:tcStyle>
        <a:tcBdr/>
      </a:tcStyle>
    </a:band1V>
    <a:band2V>
      <a:tcStyle>
        <a:tcBdr/>
      </a:tcStyle>
    </a:band2V>
    <a:lastCol>
      <a:tcStyle>
        <a:tcBdr/>
      </a:tcStyle>
    </a:lastCol>
    <a:firstCol>
      <a:tcStyle>
        <a:tcBdr/>
      </a:tcStyle>
    </a:firstCol>
    <a:lastRow>
      <a:tcStyle>
        <a:tcBdr/>
      </a:tcStyle>
    </a:lastRow>
    <a:seCell>
      <a:tcStyle>
        <a:tcBdr/>
      </a:tcStyle>
    </a:seCell>
    <a:swCell>
      <a:tcStyle>
        <a:tcBdr/>
      </a:tcStyle>
    </a:swCell>
    <a:firstRow>
      <a:tcStyle>
        <a:tcBdr/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2" Type="http://schemas.openxmlformats.org/officeDocument/2006/relationships/font" Target="fonts/font5.fntdata"/><Relationship Id="rId61" Type="http://schemas.openxmlformats.org/officeDocument/2006/relationships/font" Target="fonts/font4.fntdata"/><Relationship Id="rId60" Type="http://schemas.openxmlformats.org/officeDocument/2006/relationships/font" Target="fonts/font3.fntdata"/><Relationship Id="rId6" Type="http://schemas.openxmlformats.org/officeDocument/2006/relationships/notesMaster" Target="notesMasters/notesMaster1.xml"/><Relationship Id="rId59" Type="http://schemas.openxmlformats.org/officeDocument/2006/relationships/font" Target="fonts/font2.fntdata"/><Relationship Id="rId58" Type="http://schemas.openxmlformats.org/officeDocument/2006/relationships/font" Target="fonts/font1.fntdata"/><Relationship Id="rId57" Type="http://schemas.openxmlformats.org/officeDocument/2006/relationships/tableStyles" Target="tableStyles.xml"/><Relationship Id="rId56" Type="http://schemas.openxmlformats.org/officeDocument/2006/relationships/viewProps" Target="viewProps.xml"/><Relationship Id="rId55" Type="http://schemas.openxmlformats.org/officeDocument/2006/relationships/presProps" Target="presProps.xml"/><Relationship Id="rId54" Type="http://schemas.openxmlformats.org/officeDocument/2006/relationships/slide" Target="slides/slide49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5" name="Google Shape;5;n"/>
          <p:cNvSpPr/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chemeClr val="dk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urbaneconomics.ru/sites/default/files/praktika_sozdaniya_umnyh_mkd.pdf" TargetMode="External"/><Relationship Id="rId7" Type="http://schemas.openxmlformats.org/officeDocument/2006/relationships/hyperlink" Target="https://ru-bezh.ru/infografika/umnyy-dom-bazovyy-element-umnogo-goroda" TargetMode="External"/><Relationship Id="rId6" Type="http://schemas.openxmlformats.org/officeDocument/2006/relationships/hyperlink" Target="https://minstroyrf.gov.ru/press/minstroy-utverdil-novyy-standart-umnogo-goroda/" TargetMode="External"/><Relationship Id="rId5" Type="http://schemas.openxmlformats.org/officeDocument/2006/relationships/hyperlink" Target="https://wciom.ru/analytical-reviews/analiticheskii-obzor/umnyi-dom-cena-protiv-kachestva?ysclid=lzkzspai48578594928" TargetMode="External"/><Relationship Id="rId4" Type="http://schemas.openxmlformats.org/officeDocument/2006/relationships/hyperlink" Target="https://erzrf.ru/publikacii/zachem-developeru-tsifrovizatsiya-i-kak-k-ney-podoyti-razumno" TargetMode="External"/><Relationship Id="rId3" Type="http://schemas.openxmlformats.org/officeDocument/2006/relationships/hyperlink" Target="https://2024.cifrozemie.ru/program/zal7-s3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4" Type="http://schemas.openxmlformats.org/officeDocument/2006/relationships/hyperlink" Target="https://yandex.ru/images/search?img_url=https%3A%2F%2Fs0.rbk.ru%2Fv6_top_pics%2Fmedia%2Fimg%2F2%2F46%2F755537935740462.jpg&amp;lr=193&amp;pos=22&amp;rpt=simage&amp;source=serp&amp;stype=image&amp;text=%D0%B8%D0%BD%D1%84%D0%BE%D0%B3%D1%80%D0%B0%D1%84%D0%B8%D0%BA%D0%B0%20%D1%83%D0%BC%D0%BD%D1%8B%D0%B9%20%D0%B3%D0%BE%D1%80%D0%BE%D0%B4" TargetMode="External"/><Relationship Id="rId3" Type="http://schemas.openxmlformats.org/officeDocument/2006/relationships/hyperlink" Target="https://yandex.ru/images/search?img_url=https%3A%2F%2Fd-russia.ru%2Fwp-content%2Fuploads%2F2018%2F03%2Fpic4.png&amp;lr=193&amp;pos=11&amp;rpt=simage&amp;source=serp&amp;stype=image&amp;text=%D0%B8%D0%BD%D1%84%D0%BE%D0%B3%D1%80%D0%B0%D1%84%D0%B8%D0%BA%D0%B0%20%D1%83%D0%BC%D0%BD%D1%8B%D0%B9%20%D0%B3%D0%BE%D1%80%D0%BE%D0%B4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4" Type="http://schemas.openxmlformats.org/officeDocument/2006/relationships/hyperlink" Target="https://lab-cifra.ru/secondandfirst" TargetMode="External"/><Relationship Id="rId3" Type="http://schemas.openxmlformats.org/officeDocument/2006/relationships/hyperlink" Target="https://lab-cifra.ru/iot-platform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eDLqYjxLlDNv9_e_Um4uF96Nq6-hKT9EC3u5lbt_sY0/edit?gid=476891847#gid=476891847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4" Type="http://schemas.openxmlformats.org/officeDocument/2006/relationships/hyperlink" Target="https://lab-cifra.ru/secondandfirst" TargetMode="External"/><Relationship Id="rId3" Type="http://schemas.openxmlformats.org/officeDocument/2006/relationships/hyperlink" Target="https://lab-cifra.ru/iot-platform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4" Type="http://schemas.openxmlformats.org/officeDocument/2006/relationships/hyperlink" Target="https://lab-cifra.ru/secondandfirst" TargetMode="External"/><Relationship Id="rId3" Type="http://schemas.openxmlformats.org/officeDocument/2006/relationships/hyperlink" Target="https://lab-cifra.ru/iot-platform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2024.cifrozemie.ru/program/zal7-s3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levelm.co/blog/smart-apartment/smart-apartment" TargetMode="External"/><Relationship Id="rId7" Type="http://schemas.openxmlformats.org/officeDocument/2006/relationships/hyperlink" Target="https://www.smartcitiescouncil.com/article/smart-buildings-key-smart-cities" TargetMode="External"/><Relationship Id="rId6" Type="http://schemas.openxmlformats.org/officeDocument/2006/relationships/hyperlink" Target="https://sustainability-success.com/smart-buildings/" TargetMode="External"/><Relationship Id="rId5" Type="http://schemas.openxmlformats.org/officeDocument/2006/relationships/hyperlink" Target="http://www.remdom.ru/smart_house/functions_smart_house/" TargetMode="External"/><Relationship Id="rId4" Type="http://schemas.openxmlformats.org/officeDocument/2006/relationships/hyperlink" Target="https://bing.com/search?q=%D0%BF%D1%80%D0%B5%D0%B8%D0%BC%D1%83%D1%89%D0%B5%D1%81%D1%82%D0%B2%D0%B0+%D1%83%D0%BC%D0%BD%D0%BE%D0%B3%D0%BE+%D0%BC%D0%BD%D0%BE%D0%B3%D0%BE%D0%BA%D0%B2%D0%B0%D1%80%D1%82%D0%B8%D1%80%D0%BD%D0%BE%D0%B3%D0%BE+%D0%B4%D0%BE%D0%BC%D0%B0+%D0%B4%D0%BB%D1%8F+%D0%B6%D0%B8%D1%82%D0%B5%D0%BB%D0%B5%D0%B9" TargetMode="External"/><Relationship Id="rId3" Type="http://schemas.openxmlformats.org/officeDocument/2006/relationships/hyperlink" Target="https://www.scarlett.ru/blog/plyusy-i-minusy-umnogo-doma/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about:blank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lojkC4Kke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lojkC4KkeA" TargetMode="External"/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f7ba14aff9_0_11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7" name="Google Shape;227;g2f7ba14aff9_0_117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49505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Умный МКД за МКАДом - подлинная история </a:t>
            </a:r>
            <a:endParaRPr b="1">
              <a:solidFill>
                <a:srgbClr val="49505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https://2024.cifrozemie.ru/program/zal7-s3</a:t>
            </a:r>
            <a:r>
              <a:rPr lang="ru-RU"/>
              <a:t> </a:t>
            </a:r>
            <a:br>
              <a:rPr lang="ru-RU"/>
            </a:br>
            <a:r>
              <a:rPr lang="ru-RU" u="sng">
                <a:solidFill>
                  <a:schemeClr val="hlink"/>
                </a:solidFill>
                <a:hlinkClick r:id="rId4"/>
              </a:rPr>
              <a:t>https://erzrf.ru/publikacii/zachem-developeru-tsifrovizatsiya-i-kak-k-ney-podoyti-razumno</a:t>
            </a:r>
            <a:endParaRPr lang="ru-RU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5"/>
              </a:rPr>
              <a:t>https://wciom.ru/analytical-reviews/analiticheskii-obzor/umnyi-dom-cena-protiv-kachestva</a:t>
            </a:r>
            <a:endParaRPr lang="ru-RU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Вариант структуры 2:</a:t>
            </a:r>
            <a:endParaRPr b="1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</a:t>
            </a:r>
            <a:r>
              <a:rPr lang="ru-RU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Знакомство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всем привет! Меня зовут Евгений, я из компании АйТек. Мы поговорим об умных МКД, а первом цифровом квартале в Воронеже. 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</a:t>
            </a:r>
            <a:r>
              <a:rPr lang="ru-RU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Почему мы можем об этом говорить?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) С 2008 года мы выполнили более 2500 проектов по центральной России в целом и по Черноземью в частности. С 2017 года занимаемся умными домами, а с 2021  - умными МКД. 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3.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(3 слайд) Сейчас мы помогаем инициативной группе застройщиков реализовать первый в Воронеже цифровой квартал Ключи - это ЖК: Джаз, Ключи Club, Ритм. 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(5 слайд) Первым был ЖК Z-Town на наб Чуева 7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9144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b.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(6 слайд) всем этим четырем умным МКД </a:t>
            </a:r>
            <a:r>
              <a:rPr lang="ru-RU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ЕРЗ присвоил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ru-RU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класс С. 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А три из них образуют первый цифровой квартал Ключи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4.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(7) (Зачем об этом слушать): Мы все понимаем, что в ближайшем будущем мы все будем жить в умных городах. Этому способствуют следующие предпосылки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(8) Стандарты умного города от МинСтроя говорит, что есть множество сервисов умного города, связанных друг с другом, которые реализуются ниже в следующих уровнях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6.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(9) Таким образом умный город состоит из 4 уровней: сервисов верхнего уровня, умных кварталов, МКД, квартир. АйТек как интегратор сильны в 3 нижних уровнях, связывая их друг с другом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7.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(10 слайд) что он делает: прозрачным и автоматизировать трехсторонний контакт: жителя, УК и коммунальщиков. 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8.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(11-19 слайды) – пролистать и прочитать заголовки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9.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	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(20 слайд – История): к нам обратились несколько застройщиков и сказали, что у них все решения и подрядчики выбраны, осталось только смонтировать, мы настояли на анализе их решения и сказали “так оно вероятнее всего не заработает, сейчас расскажу, почему“ (интрига)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10.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	</a:t>
            </a: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(21) тренды</a:t>
            </a:r>
            <a:endParaRPr sz="14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11.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	</a:t>
            </a:r>
            <a:r>
              <a:rPr lang="ru-RU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(21) Введение в тему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Что собой представляет умный МКД и какие задачи он решает (см в т.ч. ниже). Какой функционал был заявлен у заказчика?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12.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	</a:t>
            </a:r>
            <a:r>
              <a:rPr lang="ru-RU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Вызовы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для интегратора умных МКД: выбор систем, думать о будущем, отслеживать тренды. Даже домофон выбрать - это сложная задача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13.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	</a:t>
            </a:r>
            <a:r>
              <a:rPr lang="ru-RU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Развязка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что мы предложили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14.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	</a:t>
            </a:r>
            <a:r>
              <a:rPr lang="ru-RU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Почему это хорошо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: расширяемость, экономичность в будущем, интеграция с УД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400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15.</a:t>
            </a:r>
            <a:r>
              <a:rPr lang="ru-RU" sz="7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rPr>
              <a:t>   	</a:t>
            </a:r>
            <a:r>
              <a:rPr lang="ru-RU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Сложности и риски: 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при выполнении работ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b="1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Выводы + </a:t>
            </a: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что еще предстоит сделать / делать, чтобы было хорошо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/>
              <a:t>**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/>
              <a:t>1. </a:t>
            </a:r>
            <a:r>
              <a:rPr lang="ru-RU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умные системы управления энергопотреблением помогают снизить затраты на коммунальные услуги, системы видеонаблюдения и умные замки обеспечивают безопасность, а автоматизированные системы учета и контроля ресурсов упрощают процесс оплаты и избегают перерасхода. Цифровые платформы для управления домом позволяют эффективно взаимодействовать жильцам и управляющим компаниям.</a:t>
            </a:r>
            <a:endParaRPr>
              <a:solidFill>
                <a:schemeClr val="hlink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2. связь с системами УГ: </a:t>
            </a:r>
            <a:br>
              <a:rPr lang="ru-RU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</a:br>
            <a:br>
              <a:rPr lang="ru-RU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</a:b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инфраструктуры умного города, обеспечивая интеграцию различных систем и сервисов для повышения качества жизни жителей. Вот как это происходит: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Цифровое управление: Умные МКД подключаются к городским платформам управления, что позволяет жильцам и управляющим компаниям взаимодействовать через цифровые сервисы. </a:t>
            </a: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6"/>
              </a:rPr>
              <a:t>Это включает в себя оплату коммунальных услуг, подачу заявок на ремонт и получение уведомлений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Энергоэффективность и экология: Умные МКД оснащены системами мониторинга и управления энергопотреблением, что способствует снижению затрат и уменьшению экологического следа. </a:t>
            </a: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6"/>
              </a:rPr>
              <a:t>Эти данные могут быть интегрированы в городские системы управления энергией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7"/>
              </a:rPr>
              <a:t>Безопасность: Системы видеонаблюдения, контроля доступа и датчики безопасности в умных МКД могут быть связаны с городскими системами общественной безопасности, обеспечивая более высокий уровень защиты для жителей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7"/>
              </a:rPr>
              <a:t>Транспорт и мобильность: Умные МКД могут быть интегрированы с городскими транспортными системами, предоставляя жильцам информацию о доступности общественного транспорта, парковочных местах и зарядных станциях для электромобилей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8"/>
              </a:rPr>
              <a:t>Связь и интернет: Высокоскоростной интернет и Wi-Fi на всей территории умного МКД обеспечивают жильцам доступ к цифровым сервисам и платформам умного города3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Эти интеграции делают умные многоквартирные дома неотъемлемой частью умного города, способствуя созданию комфортной, безопасной и устойчивой городской среды.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1200"/>
              <a:buFont typeface="Roboto" panose="02000000000000000000"/>
              <a:buAutoNum type="arabicPeriod"/>
            </a:pPr>
            <a:endParaRPr>
              <a:solidFill>
                <a:schemeClr val="hlink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endParaRPr b="1"/>
          </a:p>
        </p:txBody>
      </p:sp>
      <p:sp>
        <p:nvSpPr>
          <p:cNvPr id="228" name="Google Shape;228;g2f7ba14aff9_0_117:notes"/>
          <p:cNvSpPr txBox="1"/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2f7ba14aff9_0_321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/>
              <a:t>для умных городов уже сформировалась нормативная база, а опросы показывают, что люди голосуют рублем за цифровизацию.</a:t>
            </a:r>
            <a:endParaRPr lang="ru-RU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65" name="Google Shape;365;g2f7ba14aff9_0_32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2f7ba14aff9_0_44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Актуальный ли этот стандарт?</a:t>
            </a:r>
            <a:br>
              <a:rPr lang="ru-RU"/>
            </a:br>
            <a:r>
              <a:rPr lang="ru-RU"/>
              <a:t>https://minstroyrf.gov.ru/docs/18039/ - Базовые и дополнительные требования к умным городам (стандарт «Умный город») Опубликовано: 4 марта 2019</a:t>
            </a:r>
            <a:br>
              <a:rPr lang="ru-RU"/>
            </a:br>
            <a:r>
              <a:rPr lang="ru-RU"/>
              <a:t>https://minstroyrf.gov.ru/press/minstroy-utverdil-novyy-standart-umnogo-goroda/ - Минстрой утвердил новый Стандарт «Умного города» 18 мая 2022</a:t>
            </a:r>
            <a:endParaRPr lang="ru-RU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Приказ Минстроя России от 28.09.2023 № 696/пр «Об организации исполнения ведомственного проекта Министерства строительства и жилищно-коммунального хозяйства Российской Федерации цифровизации городского хозяйства «Умный город» и признании утратившими силу некоторых актов Министерства строительства и жилищно-коммунального хозяйства Российской Федерации» - 28.09.2023  - https://russiasmartcity.ru/api/files/link/download?link=E9pKUzUyQHu8rFV7i3oOHoXbVVhIxu9uum5kfdNpDmikWOyB2v6IH4DVeqwnYNDKVK-Hb04lV_-fkgGLxqsAnae6XEI76JWz-kBTuT378kFKSSQmVKtYP3ql6x2sljGjGBAMY0eo_bfzdx0BlDKYd09PKkLAleiwckcygcprLie1hAHbyL6hiQi_3E_Zs1Nib9tBpYqDif8MtSqSnuRcNCpOeXXk_LM4kNdN89d9JyuTkxCjEZsxJlcoXGbc_iAI2lgP14CYZxCMDsqLhay961OYQPwtc-i7sw_4CEwyj4dbt8AkHyhYU5SFKG1Xsnu1GStnGHUFWfoHzvIswTRZxpwLOJclDujntH1rzVmbdR4I73sG3pagnLheK7wcdZnY1m_hkW86612hZz1QNgazBobk_SsjhDmXOMruy0X9h53RLAsYBc8cEsOczIUJ9DauH71SqMlMkFiOme26U_yUD75_1HO7TyvvN4G7NusZniS5j98wR6BUyEDBFDACnpBHUVMMWEtLYJQ2zCWMaKTf_tQdp6jmF-9PBgEbGTtN_GC7YwR5rtyVO-0t1vF67jU68PC7eJZb1reh4nqVorMRtxT5_fByONyinc_aBZGa3AeaAqcGKY7V44c-vye7yHfcSfB_I2i5zaRFq40IV03pm145p-VXZ8oNhcahFa_h4K40hJvV3b3DnbtaaO7OHGQSm0UXj0tLuynVXui9UgVBsPHjjHiSfIns8bsObVmJWxWS9TjGn8vrvzpXEDX-OdSrP1Em-Cq2J_DwAdcfafWKUQ</a:t>
            </a:r>
            <a:endParaRPr lang="ru-RU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81" name="Google Shape;381;g2f7ba14aff9_0_44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2f771e4627e_3_881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https://yandex.ru/images/search?img_url=https%3A%2F%2Fd-russia.ru%2Fwp-content%2Fuploads%2F2018%2F03%2Fpic4.png&amp;lr=193&amp;pos=11&amp;rpt=simage&amp;source=serp&amp;stype=image&amp;text=инфографика%20умный%20город</a:t>
            </a:r>
            <a:endParaRPr lang="ru-RU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4"/>
              </a:rPr>
              <a:t>https://yandex.ru/images/search?img_url=https%3A%2F%2Fs0.rbk.ru%2Fv6_top_pics%2Fmedia%2Fimg%2F2%2F46%2F755537935740462.jpg&amp;lr=193&amp;pos=22&amp;rpt=simage&amp;source=serp&amp;stype=image&amp;text=инфографика%20умный%20город</a:t>
            </a:r>
            <a:endParaRPr lang="ru-RU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96" name="Google Shape;396;g2f771e4627e_3_88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g2f7ba14aff9_0_8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15" name="Google Shape;415;g2f7ba14aff9_0_8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224595c7e44_0_12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224595c7e44_0_12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2f771e4627e_3_7:notes"/>
          <p:cNvSpPr/>
          <p:nvPr>
            <p:ph type="sldImg" idx="2"/>
          </p:nvPr>
        </p:nvSpPr>
        <p:spPr>
          <a:xfrm>
            <a:off x="91291" y="685727"/>
            <a:ext cx="6675600" cy="34287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76" name="Google Shape;476;g2f771e4627e_3_7:notes"/>
          <p:cNvSpPr txBox="1"/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8000"/>
              </a:lnSpc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477" name="Google Shape;477;g2f771e4627e_3_7:notes"/>
          <p:cNvSpPr txBox="1"/>
          <p:nvPr>
            <p:ph type="sldNum" idx="12"/>
          </p:nvPr>
        </p:nvSpPr>
        <p:spPr>
          <a:xfrm>
            <a:off x="0" y="0"/>
            <a:ext cx="3026700" cy="27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</a:pPr>
            <a:fld id="{00000000-1234-1234-1234-123412341234}" type="slidenum">
              <a:rPr lang="ru-RU"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rPr>
            </a:fld>
            <a:endParaRPr sz="1200" b="0" i="0" u="none" strike="noStrike" cap="none">
              <a:solidFill>
                <a:srgbClr val="000000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g2f7b33464fb_0_791:notes"/>
          <p:cNvSpPr/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8" name="Google Shape;498;g2f7b33464fb_0_79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24595c7e44_0_26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9" name="Google Shape;579;g224595c7e44_0_261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https://lab-cifra.ru/iot-platform</a:t>
            </a:r>
            <a:br>
              <a:rPr lang="ru-RU"/>
            </a:br>
            <a:r>
              <a:rPr lang="ru-RU" u="sng">
                <a:solidFill>
                  <a:schemeClr val="hlink"/>
                </a:solidFill>
                <a:hlinkClick r:id="rId4"/>
              </a:rPr>
              <a:t>https://lab-cifra.ru/secondandfirst</a:t>
            </a:r>
            <a:endParaRPr lang="ru-RU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80" name="Google Shape;580;g224595c7e44_0_261:notes"/>
          <p:cNvSpPr txBox="1"/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85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g2f7b33464fb_0_104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7" name="Google Shape;587;g2f7b33464fb_0_104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g2f7ba14aff9_0_63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есть сценарий связи города с жк?</a:t>
            </a:r>
            <a:endParaRPr lang="ru-RU"/>
          </a:p>
        </p:txBody>
      </p:sp>
      <p:sp>
        <p:nvSpPr>
          <p:cNvPr id="593" name="Google Shape;593;g2f7ba14aff9_0_6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f7ba14aff9_0_286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Работаем по Черноземью</a:t>
            </a:r>
            <a:endParaRPr lang="ru-RU"/>
          </a:p>
        </p:txBody>
      </p:sp>
      <p:sp>
        <p:nvSpPr>
          <p:cNvPr id="241" name="Google Shape;241;g2f7ba14aff9_0_28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f7b33464fb_0_351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3"/>
              </a:rPr>
              <a:t>https://docs.google.com/spreadsheets/d/1eDLqYjxLlDNv9_e_Um4uF96Nq6-hKT9EC3u5lbt_sY0/edit?gid=476891847#gid=476891847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 - идеи от Игоря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Технические риски: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Непредвиденные технические проблемы могут потребовать дополнительных ресурсов и времени для их решения.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Несоответствие оборудования и ПО техническим требованиям проекта.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Финансовые риски: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Колебания валютных курсов могут повлиять на стоимость импортного оборудования и ПО.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Недостаточное финансирование или задержки в финансировании могут привести к остановке проекта.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Юридические риски: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Изменения в законодательстве могут потребовать пересмотра проектной документации и дополнительных согласований.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Споры с подрядчиками и поставщиками могут привести к задержкам и дополнительным расходам.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Организационные риски: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Недостаточная координация между различными участниками проекта может привести к дублированию усилий и потере времени.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Высокая текучесть кадров может повлиять на качество и сроки выполнения работ.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Риски, связанные с конечными пользователями: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Низкий уровень принятия технологий конечными пользователями может снизить эффективность использования системы.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Недостаточное обучение конечных пользователей может привести к неправильной эксплуатации системы и увеличению числа обращений в службу поддержки.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Экологические риски: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Непредвиденные экологические проблемы, такие как загрязнение или нарушение экосистемы, могут потребовать дополнительных мер и затрат.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Риски, связанные с безопасностью: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Уязвимости в системе безопасности могут привести к утечке данных или несанкционированному доступу к системе.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Недостаточная защита от кибератак может поставить под угрозу работу всей системы.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09" name="Google Shape;609;g2f7b33464fb_0_35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g22470c26fae_0_12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050">
                <a:solidFill>
                  <a:srgbClr val="3C4043"/>
                </a:solidFill>
                <a:highlight>
                  <a:srgbClr val="F1F3F4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Что мы сделали:</a:t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 panose="02000000000000000000"/>
              <a:buAutoNum type="arabicPeriod"/>
            </a:pPr>
            <a:r>
              <a:rPr lang="ru-RU" sz="1050">
                <a:solidFill>
                  <a:srgbClr val="3C4043"/>
                </a:solidFill>
                <a:highlight>
                  <a:srgbClr val="F1F3F4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разработали схему, которая позволила визуализировать структуру и упростить взаимодействие между всеми участниками проекта</a:t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 panose="02000000000000000000"/>
              <a:buAutoNum type="arabicPeriod"/>
            </a:pPr>
            <a:r>
              <a:rPr lang="ru-RU" sz="1050">
                <a:solidFill>
                  <a:srgbClr val="3C4043"/>
                </a:solidFill>
                <a:highlight>
                  <a:srgbClr val="F1F3F4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пересмотрели архитектуру и отказались от интеграции Ujin + Doma.Ai в сторону только Doma.Ai. Что позволило снизить бюджет на ПО верхнего уровня в 4 раза и повысить надежность</a:t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 panose="02000000000000000000"/>
              <a:buAutoNum type="arabicPeriod"/>
            </a:pPr>
            <a:r>
              <a:rPr lang="ru-RU" sz="1050">
                <a:solidFill>
                  <a:srgbClr val="3C4043"/>
                </a:solidFill>
                <a:highlight>
                  <a:srgbClr val="F1F3F4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в рамках предпроекта составили в диалоге ТЗ и сметы, что позволило согласовать с заказчиком бюджет и заложить бюджет на цифровизацию, как следствие - минимизировать риск нехватки бюджета на этапе реализации</a:t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 panose="02000000000000000000"/>
              <a:buAutoNum type="arabicPeriod"/>
            </a:pPr>
            <a:r>
              <a:rPr lang="ru-RU" sz="1050">
                <a:solidFill>
                  <a:srgbClr val="3C4043"/>
                </a:solidFill>
                <a:highlight>
                  <a:srgbClr val="F1F3F4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в рамках шеф-монтажа и авторского надзора проверяли проекты и монтаж смежных подрядчиков. Что позволило минимизировать ошибки монтажа</a:t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 panose="02000000000000000000"/>
              <a:buAutoNum type="arabicPeriod"/>
            </a:pPr>
            <a:r>
              <a:rPr lang="ru-RU" sz="1050">
                <a:solidFill>
                  <a:srgbClr val="3C4043"/>
                </a:solidFill>
                <a:highlight>
                  <a:srgbClr val="F1F3F4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протестировали несколько решений (SberDevices, Орион - Болид, AcuVox, Parsec, Философт, Ujin, iRidium)</a:t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 panose="02000000000000000000"/>
              <a:buAutoNum type="arabicPeriod"/>
            </a:pPr>
            <a:r>
              <a:rPr lang="ru-RU" sz="1050">
                <a:solidFill>
                  <a:srgbClr val="3C4043"/>
                </a:solidFill>
                <a:highlight>
                  <a:srgbClr val="F1F3F4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инициировали работу по интеграции Doma.Ai с другими системами: Aqara, MasterSCADA, Обь</a:t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 panose="02000000000000000000"/>
              <a:buAutoNum type="arabicPeriod"/>
            </a:pPr>
            <a:r>
              <a:rPr lang="ru-RU" sz="1050">
                <a:solidFill>
                  <a:srgbClr val="3C4043"/>
                </a:solidFill>
                <a:highlight>
                  <a:srgbClr val="F1F3F4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выполняем СМР и ПНР критичных сервисов самостоятельно. Соблюдая требование заказчика проводить все закупки через торги</a:t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 panose="02000000000000000000"/>
              <a:buAutoNum type="arabicPeriod"/>
            </a:pPr>
            <a:r>
              <a:rPr lang="ru-RU" sz="1050">
                <a:solidFill>
                  <a:srgbClr val="3C4043"/>
                </a:solidFill>
                <a:highlight>
                  <a:srgbClr val="F1F3F4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организовали работу по SCRUM: регулярные встречи, созвоны. Участники: застройщик, УК</a:t>
            </a:r>
            <a:endParaRPr sz="1050">
              <a:solidFill>
                <a:srgbClr val="3C4043"/>
              </a:solidFill>
              <a:highlight>
                <a:srgbClr val="F1F3F4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295275" algn="l" rtl="0"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1050"/>
              <a:buFont typeface="Roboto" panose="02000000000000000000"/>
              <a:buAutoNum type="arabicPeriod"/>
            </a:pPr>
            <a:r>
              <a:rPr lang="ru-RU" sz="1050">
                <a:solidFill>
                  <a:srgbClr val="3C4043"/>
                </a:solidFill>
                <a:highlight>
                  <a:srgbClr val="F1F3F4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разработали такую архитектуру, которая минимально зависит от облачных сервисов, т.е. снизили риски недоступности сервисов и повысили надежность</a:t>
            </a:r>
            <a:endParaRPr lang="ru-RU" sz="1050">
              <a:solidFill>
                <a:srgbClr val="3C4043"/>
              </a:solidFill>
              <a:highlight>
                <a:srgbClr val="F1F3F4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</p:txBody>
      </p:sp>
      <p:sp>
        <p:nvSpPr>
          <p:cNvPr id="626" name="Google Shape;626;g22470c26fae_0_1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4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g2f7b33464fb_0_56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" name="Google Shape;643;g2f7b33464fb_0_56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Взять у Игоря последнюю версию по Z-Town</a:t>
            </a:r>
            <a:endParaRPr lang="ru-RU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2245ae00c77_0_53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57" name="Google Shape;657;g2245ae00c77_0_5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70" name="Shape 6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" name="Google Shape;671;p8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72" name="Google Shape;672;p8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73" name="Google Shape;673;p8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2f7ba14aff9_0_0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2f7ba14aff9_0_0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85" name="Google Shape;685;g2f7ba14aff9_0_0:notes"/>
          <p:cNvSpPr txBox="1"/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7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691" name="Google Shape;691;p7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g2f7ba14aff9_0_34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0" name="Google Shape;710;g2f7ba14aff9_0_34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/>
              <a:t>Отсутствие единого информационного поля для коммуникаций в рамках проекта → организовать единое коммуникационное поле в чате телеграм “Папушево - Безопасный поселок”</a:t>
            </a:r>
            <a:endParaRPr lang="ru-RU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/>
              <a:t>Отсутствие конкретики по поводу размещения отдельных элементов систем (шлагбаумы, видеокамеры) → сформировать структурную схему с элементами систем и согласовать с заказчиками</a:t>
            </a:r>
            <a:endParaRPr lang="ru-RU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/>
              <a:t>Риск несовместимости оборудования в случае отсутствия письменного согласования с проектировщиком закупаемого оборудования → довести до всех участников архитектуру проекта, ответственных за реализацию и последствия для запуска проекта</a:t>
            </a:r>
            <a:endParaRPr lang="ru-RU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/>
              <a:t>Срыв сроков реализации </a:t>
            </a:r>
            <a:r>
              <a:rPr lang="ru-RU">
                <a:solidFill>
                  <a:schemeClr val="dk1"/>
                </a:solidFill>
              </a:rPr>
              <a:t>→ Определить в диалоге с проектировщиком места размещения отдельных элементов систем (шлагбаумы, видеокамеры). Определить ответственных за выдачу информации от заказчика, необходимых для проектирования по подсистемам. Составить график реализации элементов системы с указанием ответственных за реализацию. Согласовать сметы на реализацию элементов системы.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Увеличение бюджета и сроков на проектирование в случае существенного изменения ТЗ на проектирование (более чем на 20%) → Разработать и согласовать письменно архитектуру решений по системам с ответственными лицами со стороны заказчика. Разработать и согласовать письменно сметы на реализацию систем с ответственными лицами со стороны заказчика. Определить условия, необходимые для реализации этапов проекта, довести их до представителей заказчика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не четкое ТЗ с отсутствием количественных показателей приведет к увеличению сроков и бюджета на проектирования → Как минимизировать: предлагаем четко определять количественные характеристики систем и указать их в ТЗ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16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g2f7ba14aff9_0_347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8" name="Google Shape;718;g2f7ba14aff9_0_347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/>
              <a:t>Отсутствие единого информационного поля для коммуникаций в рамках проекта → организовать единое коммуникационное поле в чате телеграм “Папушево - Безопасный поселок”</a:t>
            </a:r>
            <a:endParaRPr lang="ru-RU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/>
              <a:t>Отсутствие конкретики по поводу размещения отдельных элементов систем (шлагбаумы, видеокамеры) → сформировать структурную схему с элементами систем и согласовать с заказчиками</a:t>
            </a:r>
            <a:endParaRPr lang="ru-RU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/>
              <a:t>Риск несовместимости оборудования в случае отсутствия письменного согласования с проектировщиком закупаемого оборудования → довести до всех участников архитектуру проекта, ответственных за реализацию и последствия для запуска проекта</a:t>
            </a:r>
            <a:endParaRPr lang="ru-RU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/>
              <a:t>Срыв сроков реализации </a:t>
            </a:r>
            <a:r>
              <a:rPr lang="ru-RU">
                <a:solidFill>
                  <a:schemeClr val="dk1"/>
                </a:solidFill>
              </a:rPr>
              <a:t>→ Определить в диалоге с проектировщиком места размещения отдельных элементов систем (шлагбаумы, видеокамеры). Определить ответственных за выдачу информации от заказчика, необходимых для проектирования по подсистемам. Составить график реализации элементов системы с указанием ответственных за реализацию. Согласовать сметы на реализацию элементов системы.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Увеличение бюджета и сроков на проектирование в случае существенного изменения ТЗ на проектирование (более чем на 20%) → Разработать и согласовать письменно архитектуру решений по системам с ответственными лицами со стороны заказчика. Разработать и согласовать письменно сметы на реализацию систем с ответственными лицами со стороны заказчика. Определить условия, необходимые для реализации этапов проекта, довести их до представителей заказчика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не четкое ТЗ с отсутствием количественных показателей приведет к увеличению сроков и бюджета на проектирования → Как минимизировать: предлагаем четко определять количественные характеристики систем и указать их в ТЗ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g2f7ba14aff9_0_35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6" name="Google Shape;726;g2f7ba14aff9_0_35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/>
              <a:t>Отсутствие единого информационного поля для коммуникаций в рамках проекта → организовать единое коммуникационное поле в чате телеграм “Папушево - Безопасный поселок”</a:t>
            </a:r>
            <a:endParaRPr lang="ru-RU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/>
              <a:t>Отсутствие конкретики по поводу размещения отдельных элементов систем (шлагбаумы, видеокамеры) → сформировать структурную схему с элементами систем и согласовать с заказчиками</a:t>
            </a:r>
            <a:endParaRPr lang="ru-RU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/>
              <a:t>Риск несовместимости оборудования в случае отсутствия письменного согласования с проектировщиком закупаемого оборудования → довести до всех участников архитектуру проекта, ответственных за реализацию и последствия для запуска проекта</a:t>
            </a:r>
            <a:endParaRPr lang="ru-RU"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</a:pPr>
            <a:r>
              <a:rPr lang="ru-RU"/>
              <a:t>Срыв сроков реализации </a:t>
            </a:r>
            <a:r>
              <a:rPr lang="ru-RU">
                <a:solidFill>
                  <a:schemeClr val="dk1"/>
                </a:solidFill>
              </a:rPr>
              <a:t>→ Определить в диалоге с проектировщиком места размещения отдельных элементов систем (шлагбаумы, видеокамеры). Определить ответственных за выдачу информации от заказчика, необходимых для проектирования по подсистемам. Составить график реализации элементов системы с указанием ответственных за реализацию. Согласовать сметы на реализацию элементов системы.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Увеличение бюджета и сроков на проектирование в случае существенного изменения ТЗ на проектирование (более чем на 20%) → Разработать и согласовать письменно архитектуру решений по системам с ответственными лицами со стороны заказчика. Разработать и согласовать письменно сметы на реализацию систем с ответственными лицами со стороны заказчика. Определить условия, необходимые для реализации этапов проекта, довести их до представителей заказчика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AutoNum type="arabicPeriod"/>
            </a:pPr>
            <a:r>
              <a:rPr lang="ru-RU">
                <a:solidFill>
                  <a:schemeClr val="dk1"/>
                </a:solidFill>
              </a:rPr>
              <a:t>не четкое ТЗ с отсутствием количественных показателей приведет к увеличению сроков и бюджета на проектирования → Как минимизировать: предлагаем четко определять количественные характеристики систем и указать их в ТЗ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2f7b33464fb_0_94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2f7b33464fb_0_942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276" name="Google Shape;276;g2f7b33464fb_0_942:notes"/>
          <p:cNvSpPr txBox="1"/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f7ba14aff9_0_209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4" name="Google Shape;734;g2f7ba14aff9_0_209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g2f7ba14aff9_0_22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2" name="Google Shape;742;g2f7ba14aff9_0_22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https://lab-cifra.ru/iot-platform</a:t>
            </a:r>
            <a:br>
              <a:rPr lang="ru-RU"/>
            </a:br>
            <a:r>
              <a:rPr lang="ru-RU" u="sng">
                <a:solidFill>
                  <a:schemeClr val="hlink"/>
                </a:solidFill>
                <a:hlinkClick r:id="rId4"/>
              </a:rPr>
              <a:t>https://lab-cifra.ru/secondandfirst</a:t>
            </a:r>
            <a:endParaRPr lang="ru-RU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43" name="Google Shape;743;g2f7ba14aff9_0_22:notes"/>
          <p:cNvSpPr txBox="1"/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2f7ba14aff9_0_1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9" name="Google Shape;749;g2f7ba14aff9_0_11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https://lab-cifra.ru/iot-platform</a:t>
            </a:r>
            <a:br>
              <a:rPr lang="ru-RU"/>
            </a:br>
            <a:r>
              <a:rPr lang="ru-RU" u="sng">
                <a:solidFill>
                  <a:schemeClr val="hlink"/>
                </a:solidFill>
                <a:hlinkClick r:id="rId4"/>
              </a:rPr>
              <a:t>https://lab-cifra.ru/secondandfirst</a:t>
            </a:r>
            <a:endParaRPr lang="ru-RU" u="sng">
              <a:solidFill>
                <a:schemeClr val="hlink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0" name="Google Shape;750;g2f7ba14aff9_0_11:notes"/>
          <p:cNvSpPr txBox="1"/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53" name="Shape 7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g2245ae00c77_0_33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55" name="Google Shape;755;g2245ae00c77_0_33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4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73" name="Google Shape;773;p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p5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790" name="Google Shape;790;p5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05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6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07" name="Google Shape;807;p6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1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5" name="Google Shape;825;p1:notes"/>
          <p:cNvSpPr txBox="1"/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>
                <a:solidFill>
                  <a:srgbClr val="495057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Умный МКД за МКАДом - подлинная история </a:t>
            </a:r>
            <a:endParaRPr b="1">
              <a:solidFill>
                <a:srgbClr val="495057"/>
              </a:solidFill>
              <a:highlight>
                <a:srgbClr val="FFFFFF"/>
              </a:highlight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https://2024.cifrozemie.ru/program/zal7-s3</a:t>
            </a:r>
            <a:r>
              <a:rPr lang="ru-RU"/>
              <a:t> </a:t>
            </a:r>
            <a:br>
              <a:rPr lang="ru-RU"/>
            </a:br>
            <a:r>
              <a:rPr lang="ru-RU"/>
              <a:t>https://erzrf.ru/publikacii/zachem-developeru-tsifrovizatsiya-i-kak-k-ney-podoyti-razumno</a:t>
            </a:r>
            <a:endParaRPr lang="ru-RU"/>
          </a:p>
        </p:txBody>
      </p:sp>
      <p:sp>
        <p:nvSpPr>
          <p:cNvPr id="826" name="Google Shape;826;p1:notes"/>
          <p:cNvSpPr txBox="1"/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f7b33464fb_0_118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2f7b33464fb_0_118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2f7b33464fb_0_117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9" name="Google Shape;849;g2f7b33464fb_0_117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Может добавить реальное фото с объекта? Делала Марина</a:t>
            </a:r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2f7b33464fb_0_97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2f7b33464fb_0_97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2fb178329e8_1_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2fb178329e8_1_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Увеличение скорости обработки заявок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Снижение дебиторской задолженности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Увеличение объема дополнительных услуг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Уменьшение количества аварийных ситуаций и стоимости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Повышение качества эксплуатации МКД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Уменьшение стоимости оплаты за коммунальные услуги, минимизация «безучетного» потребления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Повышение производительности труда сотрудников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Умность увеличивает стоимость квадратного метра</a:t>
            </a:r>
            <a:endParaRPr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●"/>
            </a:pPr>
            <a:r>
              <a:rPr lang="ru-RU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Увеличение лояльности жителей(метрика NPS)</a:t>
            </a:r>
            <a:br>
              <a:rPr lang="ru-RU" sz="17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br>
              <a:rPr lang="ru-RU" sz="1700"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</a:b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Ускорение обработки заявок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●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Снижение дебиторской задолженности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●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Рост объема доп. услуг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●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Сокращение аварий и затрат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●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Повышение качества эксплуатации МКД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●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Снижение стоимости коммунальных услуг, минимизация потерь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●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Повышение производительности труда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●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Увеличение стоимости квадратного метра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●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Рост лояльности жителей (NPS)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Что МКД дает жителям: </a:t>
            </a:r>
            <a:b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</a:br>
            <a:b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</a:b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Комфорт: Умные системы управления освещением, климатом и бытовой техникой позволяют жильцам настраивать условия проживания под свои предпочтения. </a:t>
            </a: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3"/>
              </a:rPr>
              <a:t>Например, можно заранее включить отопление или кондиционер перед возвращением домой1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Безопасность: Системы видеонаблюдения, датчики движения и умные замки обеспечивают высокий уровень безопасности. </a:t>
            </a: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3"/>
              </a:rPr>
              <a:t>Жильцы могут контролировать доступ в свои квартиры и общие зоны через мобильные приложения</a:t>
            </a: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4"/>
              </a:rPr>
              <a:t>2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Энергоэффективность: Умные системы управления энергопотреблением помогают снизить затраты на коммунальные услуги. </a:t>
            </a: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3"/>
              </a:rPr>
              <a:t>Например, автоматическое отключение света в пустых помещениях и оптимизация работы отопительных систем</a:t>
            </a: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5"/>
              </a:rPr>
              <a:t>3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3"/>
              </a:rPr>
              <a:t>Управление ресурсами: Автоматизированные системы учета и контроля воды, газа и электричества помогают избежать перерасхода и утечек, а также упрощают процесс оплаты коммунальных услуг</a:t>
            </a: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4"/>
              </a:rPr>
              <a:t>2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5"/>
              </a:rPr>
              <a:t>Связь и интернет: Высокоскоростной интернет и Wi-Fi на всей территории умного МКД обеспечивают жильцам доступ к цифровым сервисам и платформам умного города3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Умный МКД дает умному городу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Энергоэффективность и устойчивость: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6"/>
              </a:rPr>
              <a:t>Умные здания используют IoT-сенсоры и автоматизацию для оптимизации потребления энергии, что позволяет снизить энергозатраты на 10-30%1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6"/>
              </a:rPr>
              <a:t>Это способствует снижению выбросов парниковых газов и уменьшению воздействия на окружающую среду1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Улучшение качества жизни: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7"/>
              </a:rPr>
              <a:t>Умные МКД обеспечивают более комфортные и безопасные условия проживания за счет автоматизации систем освещения, отопления, вентиляции и кондиционирования воздуха2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6"/>
              </a:rPr>
              <a:t>Повышенная безопасность и надежность благодаря интеграции систем видеонаблюдения и контроля доступа</a:t>
            </a: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7"/>
              </a:rPr>
              <a:t>2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Гибкость и адаптивность: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6"/>
              </a:rPr>
              <a:t>Умные здания могут легко адаптироваться к изменениям и новым требованиям, обеспечивая высокую мобильность и подключаемость</a:t>
            </a: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7"/>
              </a:rPr>
              <a:t>2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6"/>
              </a:rPr>
              <a:t>Это позволяет жильцам и управляющим компаниям быстро реагировать на изменения и улучшать эксплуатацию зданий</a:t>
            </a: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7"/>
              </a:rPr>
              <a:t>2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Экономия затрат: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6"/>
              </a:rPr>
              <a:t>Автоматизация и интеллектуальные системы управления помогают снизить эксплуатационные расходы и повысить рентабельность</a:t>
            </a: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8"/>
              </a:rPr>
              <a:t>3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6"/>
              </a:rPr>
              <a:t>Умные технологии также способствуют сокращению времени и затрат на обслуживание и ремонт</a:t>
            </a: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8"/>
              </a:rPr>
              <a:t>3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AutoNum type="arabicPeriod"/>
            </a:pP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Социальная устойчивость: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6"/>
              </a:rPr>
              <a:t>Умные МКД способствуют созданию более устойчивых и комфортных городских сообществ, что повышает качество жизни горожан1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91440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1200"/>
              <a:buFont typeface="Roboto" panose="02000000000000000000"/>
              <a:buChar char="○"/>
            </a:pPr>
            <a:r>
              <a:rPr lang="ru-RU" u="sng">
                <a:solidFill>
                  <a:schemeClr val="hlink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  <a:hlinkClick r:id="rId6"/>
              </a:rPr>
              <a:t>Это особенно важно в условиях роста урбанизации и увеличения численности городского населения1</a:t>
            </a:r>
            <a:r>
              <a:rPr lang="ru-RU">
                <a:solidFill>
                  <a:srgbClr val="111111"/>
                </a:solidFill>
                <a:highlight>
                  <a:srgbClr val="FFFFFF"/>
                </a:highlight>
                <a:latin typeface="Roboto" panose="02000000000000000000"/>
                <a:ea typeface="Roboto" panose="02000000000000000000"/>
                <a:cs typeface="Roboto" panose="02000000000000000000"/>
                <a:sym typeface="Roboto" panose="02000000000000000000"/>
              </a:rPr>
              <a:t>.</a:t>
            </a: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None/>
            </a:pPr>
            <a:endParaRPr>
              <a:solidFill>
                <a:srgbClr val="111111"/>
              </a:solidFill>
              <a:highlight>
                <a:srgbClr val="FFFFFF"/>
              </a:highlight>
              <a:latin typeface="Roboto" panose="02000000000000000000"/>
              <a:ea typeface="Roboto" panose="02000000000000000000"/>
              <a:cs typeface="Roboto" panose="02000000000000000000"/>
              <a:sym typeface="Roboto" panose="0200000000000000000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70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2f7b33464fb_0_105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2f7b33464fb_0_105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2f7b33464fb_0_107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2f7b33464fb_0_107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g2f7b33464fb_0_106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5" name="Google Shape;885;g2f7b33464fb_0_106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f7b33464fb_0_105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2f7b33464fb_0_105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f7b33464fb_0_1076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9" name="Google Shape;899;g2f7b33464fb_0_1076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04" name="Shape 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5" name="Google Shape;905;g2f7b33464fb_0_1082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6" name="Google Shape;906;g2f7b33464fb_0_1082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11" name="Shape 9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g2f7b33464fb_0_1094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3" name="Google Shape;913;g2f7b33464fb_0_1094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18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g2f7b33464fb_0_1088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0" name="Google Shape;920;g2f7b33464fb_0_1088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2f7b33464fb_0_1100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7" name="Google Shape;927;g2f7b33464fb_0_1100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f7b33464fb_0_961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2f7b33464fb_0_961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f7b33464fb_0_425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f7b33464fb_0_425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https://джаз.комфортстрой.com/#popup:umnyy-dom</a:t>
            </a:r>
            <a:r>
              <a:rPr lang="ru-RU"/>
              <a:t> - вот тут хорошее описание функционала:</a:t>
            </a:r>
            <a:br>
              <a:rPr lang="ru-RU"/>
            </a:br>
            <a:endParaRPr lang="ru-RU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/>
              <a:t>«Умный» подъезд откроет свои двери при вашем приближении и впустит вас в дом. Благодаря инновационному бесключевому доступу (Bluetooth-метка) система распознает вас на расстоянии нескольких метров. При этом вам не обязательно подносить к домофону брелок, настойчиво смотреть в камеру или запускать приложение на мобильном телефоне.</a:t>
            </a:r>
            <a:endParaRPr lang="ru-RU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/>
              <a:t>Показания «умных» счетчиков будут сразу передаваться на ваше мобильное приложение и сервер УК. Никаких потерь или не вовремя переданных данных! Через то же мобильное приложение с помощью установленного видеонаблюдения можно проконтролировать гуляющего ребенка во дворе.</a:t>
            </a:r>
            <a:endParaRPr lang="ru-RU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Или открыть шлагбаум/ калитку гостю, предварительно поговорив с ним через встроенный сервис видеодомофонии.</a:t>
            </a:r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2470c26fae_7_34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https://www.youtube.com/watch?v=wlojkC4KkeA</a:t>
            </a:r>
            <a:r>
              <a:rPr lang="ru-RU"/>
              <a:t> - 24.01.2023 - презентация</a:t>
            </a:r>
            <a:endParaRPr lang="ru-RU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посетили умные МКД в других городах, проанализировали решения: iLove (Ujin), Серебряный фонтан (МТС), Вишневый сад (МТС), ИКМ групп (iRidium), несколько ЖК в СПб (Octus)</a:t>
            </a:r>
            <a:endParaRPr sz="18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321" name="Google Shape;321;g22470c26fae_7_3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fb178329e8_2_3:notes"/>
          <p:cNvSpPr/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7" name="Google Shape;337;g2fb178329e8_2_3:notes"/>
          <p:cNvSpPr txBox="1"/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Что такое МастерСКАДА?</a:t>
            </a:r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22470c26fae_0_54:notes"/>
          <p:cNvSpPr txBox="1"/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u="sng">
                <a:solidFill>
                  <a:schemeClr val="hlink"/>
                </a:solidFill>
                <a:hlinkClick r:id="rId3"/>
              </a:rPr>
              <a:t>https://www.youtube.com/watch?v=wlojkC4KkeA</a:t>
            </a:r>
            <a:r>
              <a:rPr lang="ru-RU"/>
              <a:t> - 24.01.2023 - презентация</a:t>
            </a:r>
            <a:endParaRPr lang="ru-RU"/>
          </a:p>
        </p:txBody>
      </p:sp>
      <p:sp>
        <p:nvSpPr>
          <p:cNvPr id="351" name="Google Shape;351;g22470c26fae_0_54:notes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Заголовок и объект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/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"/>
          <p:cNvSpPr txBox="1"/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"/>
          <p:cNvSpPr txBox="1"/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"/>
          <p:cNvSpPr txBox="1"/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"/>
          <p:cNvSpPr txBox="1"/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900" b="0" i="0" u="none" strike="noStrike" cap="none">
              <a:solidFill>
                <a:srgbClr val="89898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matchingName="Заголовок и вертикальный текст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/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1"/>
          <p:cNvSpPr txBox="1"/>
          <p:nvPr>
            <p:ph type="body" idx="1"/>
          </p:nvPr>
        </p:nvSpPr>
        <p:spPr>
          <a:xfrm rot="5400000">
            <a:off x="3920335" y="-1256505"/>
            <a:ext cx="435133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1"/>
          <p:cNvSpPr txBox="1"/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1"/>
          <p:cNvSpPr txBox="1"/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1"/>
          <p:cNvSpPr txBox="1"/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900" b="0" i="0" u="none" strike="noStrike" cap="none">
              <a:solidFill>
                <a:srgbClr val="89898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matchingName="Вертикальный заголовок и текст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/>
          <p:nvPr>
            <p:ph type="title"/>
          </p:nvPr>
        </p:nvSpPr>
        <p:spPr>
          <a:xfrm rot="5400000">
            <a:off x="7133436" y="1956596"/>
            <a:ext cx="5811834" cy="26288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2"/>
          <p:cNvSpPr txBox="1"/>
          <p:nvPr>
            <p:ph type="body" idx="1"/>
          </p:nvPr>
        </p:nvSpPr>
        <p:spPr>
          <a:xfrm rot="5400000">
            <a:off x="1799434" y="-596102"/>
            <a:ext cx="5811834" cy="773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2"/>
          <p:cNvSpPr txBox="1"/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2"/>
          <p:cNvSpPr txBox="1"/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2"/>
          <p:cNvSpPr txBox="1"/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900" b="0" i="0" u="none" strike="noStrike" cap="none">
              <a:solidFill>
                <a:srgbClr val="89898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/>
          <p:nvPr>
            <p:ph type="title"/>
          </p:nvPr>
        </p:nvSpPr>
        <p:spPr>
          <a:xfrm>
            <a:off x="415600" y="390467"/>
            <a:ext cx="11360700" cy="1068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13"/>
          <p:cNvSpPr txBox="1"/>
          <p:nvPr>
            <p:ph type="body" idx="1"/>
          </p:nvPr>
        </p:nvSpPr>
        <p:spPr>
          <a:xfrm>
            <a:off x="415600" y="1638233"/>
            <a:ext cx="11360700" cy="44535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rtl="0">
              <a:spcBef>
                <a:spcPts val="1000"/>
              </a:spcBef>
              <a:spcAft>
                <a:spcPts val="0"/>
              </a:spcAft>
              <a:buSzPts val="2800"/>
              <a:buChar char="•"/>
              <a:defRPr/>
            </a:lvl1pPr>
            <a:lvl2pPr marL="914400" lvl="1" indent="-381000" rtl="0">
              <a:spcBef>
                <a:spcPts val="500"/>
              </a:spcBef>
              <a:spcAft>
                <a:spcPts val="0"/>
              </a:spcAft>
              <a:buSzPts val="2400"/>
              <a:buChar char="•"/>
              <a:defRPr/>
            </a:lvl2pPr>
            <a:lvl3pPr marL="1371600" lvl="2" indent="-355600" rtl="0"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rtl="0"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13"/>
          <p:cNvSpPr txBox="1"/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rgbClr val="F9F9F9"/>
        </a:solidFill>
        <a:effectLst/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5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C3733"/>
              </a:buClr>
              <a:buSzPts val="4300"/>
              <a:buNone/>
              <a:defRPr sz="4300" b="1">
                <a:solidFill>
                  <a:srgbClr val="3C373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93" name="Google Shape;93;p15"/>
          <p:cNvSpPr txBox="1"/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6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6" name="Google Shape;96;p16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/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99" name="Google Shape;99;p17"/>
          <p:cNvSpPr txBox="1"/>
          <p:nvPr>
            <p:ph type="body" idx="1"/>
          </p:nvPr>
        </p:nvSpPr>
        <p:spPr>
          <a:xfrm>
            <a:off x="415600" y="11302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2" name="Google Shape;102;p18"/>
          <p:cNvSpPr txBox="1"/>
          <p:nvPr>
            <p:ph type="body" idx="1"/>
          </p:nvPr>
        </p:nvSpPr>
        <p:spPr>
          <a:xfrm>
            <a:off x="415600" y="2349433"/>
            <a:ext cx="5508900" cy="397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marL="457200" lvl="0" indent="-361950" rtl="0">
              <a:spcBef>
                <a:spcPts val="1300"/>
              </a:spcBef>
              <a:spcAft>
                <a:spcPts val="0"/>
              </a:spcAft>
              <a:buSzPts val="2100"/>
              <a:buAutoNum type="arabicPeriod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AutoNum type="alphaLcPeriod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/>
        </p:txBody>
      </p:sp>
      <p:sp>
        <p:nvSpPr>
          <p:cNvPr id="103" name="Google Shape;103;p18"/>
          <p:cNvSpPr txBox="1"/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04" name="Google Shape;104;p18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07" name="Google Shape;107;p19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type="title"/>
          </p:nvPr>
        </p:nvSpPr>
        <p:spPr>
          <a:xfrm>
            <a:off x="415600" y="3344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43825" bIns="121900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10" name="Google Shape;110;p20"/>
          <p:cNvSpPr txBox="1"/>
          <p:nvPr>
            <p:ph type="body" idx="1"/>
          </p:nvPr>
        </p:nvSpPr>
        <p:spPr>
          <a:xfrm>
            <a:off x="415600" y="14464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11" name="Google Shape;111;p20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1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14" name="Google Shape;114;p21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Титульный слайд">
  <p:cSld name="TITLE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/>
          <p:nvPr>
            <p:ph type="ctrTitle"/>
          </p:nvPr>
        </p:nvSpPr>
        <p:spPr>
          <a:xfrm>
            <a:off x="1524003" y="1122361"/>
            <a:ext cx="9144000" cy="23875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1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Calibri" panose="020F050202020403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3"/>
          <p:cNvSpPr txBox="1"/>
          <p:nvPr>
            <p:ph type="subTitle" idx="1"/>
          </p:nvPr>
        </p:nvSpPr>
        <p:spPr>
          <a:xfrm>
            <a:off x="1524003" y="3602041"/>
            <a:ext cx="9144000" cy="16557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/>
            </a:lvl1pPr>
            <a:lvl2pPr lvl="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lvl="2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lvl="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lvl="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lvl="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lvl="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lvl="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lvl="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3"/>
          <p:cNvSpPr txBox="1"/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3"/>
          <p:cNvSpPr txBox="1"/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900" b="0" i="0" u="none" strike="noStrike" cap="none">
              <a:solidFill>
                <a:srgbClr val="89898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2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17" name="Google Shape;117;p22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18" name="Google Shape;118;p22"/>
          <p:cNvSpPr txBox="1"/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19" name="Google Shape;119;p22"/>
          <p:cNvSpPr txBox="1"/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20" name="Google Shape;120;p22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</a:lstStyle>
          <a:p/>
        </p:txBody>
      </p:sp>
      <p:sp>
        <p:nvSpPr>
          <p:cNvPr id="123" name="Google Shape;123;p23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24"/>
          <p:cNvSpPr txBox="1"/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6" name="Google Shape;126;p24"/>
          <p:cNvSpPr txBox="1"/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marL="457200" lvl="0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27" name="Google Shape;127;p24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(with placeholder)">
  <p:cSld name="Title &amp; Subtitle (with placeholder)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/>
          <p:nvPr>
            <p:ph type="pic" idx="2"/>
          </p:nvPr>
        </p:nvSpPr>
        <p:spPr>
          <a:xfrm>
            <a:off x="948532" y="1017588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26"/>
          <p:cNvSpPr/>
          <p:nvPr>
            <p:ph type="pic" idx="3"/>
          </p:nvPr>
        </p:nvSpPr>
        <p:spPr>
          <a:xfrm>
            <a:off x="2895600" y="1024447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26"/>
          <p:cNvSpPr/>
          <p:nvPr>
            <p:ph type="pic" idx="4"/>
          </p:nvPr>
        </p:nvSpPr>
        <p:spPr>
          <a:xfrm>
            <a:off x="4842669" y="1024447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133" name="Google Shape;133;p26"/>
          <p:cNvSpPr/>
          <p:nvPr>
            <p:ph type="pic" idx="5"/>
          </p:nvPr>
        </p:nvSpPr>
        <p:spPr>
          <a:xfrm>
            <a:off x="6789737" y="1017587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134" name="Google Shape;134;p26"/>
          <p:cNvSpPr/>
          <p:nvPr>
            <p:ph type="pic" idx="6"/>
          </p:nvPr>
        </p:nvSpPr>
        <p:spPr>
          <a:xfrm>
            <a:off x="948531" y="2853577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135" name="Google Shape;135;p26"/>
          <p:cNvSpPr/>
          <p:nvPr>
            <p:ph type="pic" idx="7"/>
          </p:nvPr>
        </p:nvSpPr>
        <p:spPr>
          <a:xfrm>
            <a:off x="2895600" y="2853577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136" name="Google Shape;136;p26"/>
          <p:cNvSpPr/>
          <p:nvPr>
            <p:ph type="pic" idx="8"/>
          </p:nvPr>
        </p:nvSpPr>
        <p:spPr>
          <a:xfrm>
            <a:off x="4842668" y="2853576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137" name="Google Shape;137;p26"/>
          <p:cNvSpPr/>
          <p:nvPr>
            <p:ph type="pic" idx="9"/>
          </p:nvPr>
        </p:nvSpPr>
        <p:spPr>
          <a:xfrm>
            <a:off x="6789736" y="2853576"/>
            <a:ext cx="1794900" cy="1691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_1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7"/>
          <p:cNvSpPr txBox="1"/>
          <p:nvPr>
            <p:ph type="title"/>
          </p:nvPr>
        </p:nvSpPr>
        <p:spPr>
          <a:xfrm>
            <a:off x="889000" y="1149350"/>
            <a:ext cx="104139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alibri" panose="020F0502020204030204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/>
        </p:txBody>
      </p:sp>
      <p:sp>
        <p:nvSpPr>
          <p:cNvPr id="140" name="Google Shape;140;p27"/>
          <p:cNvSpPr txBox="1"/>
          <p:nvPr>
            <p:ph type="body" idx="1"/>
          </p:nvPr>
        </p:nvSpPr>
        <p:spPr>
          <a:xfrm>
            <a:off x="889000" y="3536950"/>
            <a:ext cx="104139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5pPr>
            <a:lvl6pPr marL="2743200" lvl="5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/>
        </p:txBody>
      </p:sp>
      <p:sp>
        <p:nvSpPr>
          <p:cNvPr id="141" name="Google Shape;141;p27"/>
          <p:cNvSpPr txBox="1"/>
          <p:nvPr>
            <p:ph type="sldNum" idx="12"/>
          </p:nvPr>
        </p:nvSpPr>
        <p:spPr>
          <a:xfrm>
            <a:off x="5976608" y="6540500"/>
            <a:ext cx="2325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1">
  <p:cSld name="TITLE_2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8"/>
          <p:cNvSpPr txBox="1"/>
          <p:nvPr>
            <p:ph type="title"/>
          </p:nvPr>
        </p:nvSpPr>
        <p:spPr>
          <a:xfrm>
            <a:off x="889000" y="1149350"/>
            <a:ext cx="104139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alibri" panose="020F0502020204030204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/>
        </p:txBody>
      </p:sp>
      <p:sp>
        <p:nvSpPr>
          <p:cNvPr id="144" name="Google Shape;144;p28"/>
          <p:cNvSpPr txBox="1"/>
          <p:nvPr>
            <p:ph type="body" idx="1"/>
          </p:nvPr>
        </p:nvSpPr>
        <p:spPr>
          <a:xfrm>
            <a:off x="889000" y="3536950"/>
            <a:ext cx="104139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5pPr>
            <a:lvl6pPr marL="2743200" lvl="5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145" name="Google Shape;145;p28"/>
          <p:cNvSpPr txBox="1"/>
          <p:nvPr>
            <p:ph type="sldNum" idx="12"/>
          </p:nvPr>
        </p:nvSpPr>
        <p:spPr>
          <a:xfrm>
            <a:off x="5976608" y="6540500"/>
            <a:ext cx="2325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19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Заголовок и объект">
  <p:cSld name="OBJECT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 panose="020F0502020204030204"/>
              <a:buNone/>
              <a:defRPr sz="8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148" name="Google Shape;148;p29"/>
          <p:cNvSpPr txBox="1"/>
          <p:nvPr>
            <p:ph type="body" idx="1"/>
          </p:nvPr>
        </p:nvSpPr>
        <p:spPr>
          <a:xfrm>
            <a:off x="609600" y="1600203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t" anchorCtr="0">
            <a:noAutofit/>
          </a:bodyPr>
          <a:lstStyle>
            <a:lvl1pPr marL="457200" marR="0" lvl="0" indent="-63500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 panose="020B0604020202020204"/>
              <a:buChar char="•"/>
              <a:defRPr sz="6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584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 panose="020B0604020202020204"/>
              <a:buChar char="–"/>
              <a:defRPr sz="5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5334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Char char="•"/>
              <a:defRPr sz="4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482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–"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482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»"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482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•"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482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•"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482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•"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482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•"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9" name="Google Shape;149;p29"/>
          <p:cNvSpPr txBox="1"/>
          <p:nvPr>
            <p:ph type="dt" idx="10"/>
          </p:nvPr>
        </p:nvSpPr>
        <p:spPr>
          <a:xfrm>
            <a:off x="609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50" name="Google Shape;150;p29"/>
          <p:cNvSpPr txBox="1"/>
          <p:nvPr>
            <p:ph type="ftr" idx="11"/>
          </p:nvPr>
        </p:nvSpPr>
        <p:spPr>
          <a:xfrm>
            <a:off x="4165600" y="635635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51" name="Google Shape;151;p29"/>
          <p:cNvSpPr txBox="1"/>
          <p:nvPr>
            <p:ph type="sldNum" idx="12"/>
          </p:nvPr>
        </p:nvSpPr>
        <p:spPr>
          <a:xfrm>
            <a:off x="8737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2">
  <p:cSld name="TITLE_3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/>
          <p:nvPr>
            <p:ph type="title"/>
          </p:nvPr>
        </p:nvSpPr>
        <p:spPr>
          <a:xfrm>
            <a:off x="889000" y="1149350"/>
            <a:ext cx="104139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alibri" panose="020F0502020204030204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/>
        </p:txBody>
      </p:sp>
      <p:sp>
        <p:nvSpPr>
          <p:cNvPr id="154" name="Google Shape;154;p30"/>
          <p:cNvSpPr txBox="1"/>
          <p:nvPr>
            <p:ph type="body" idx="1"/>
          </p:nvPr>
        </p:nvSpPr>
        <p:spPr>
          <a:xfrm>
            <a:off x="889000" y="3536950"/>
            <a:ext cx="104139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5pPr>
            <a:lvl6pPr marL="2743200" lvl="5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155" name="Google Shape;155;p30"/>
          <p:cNvSpPr txBox="1"/>
          <p:nvPr>
            <p:ph type="sldNum" idx="12"/>
          </p:nvPr>
        </p:nvSpPr>
        <p:spPr>
          <a:xfrm>
            <a:off x="5976608" y="6540500"/>
            <a:ext cx="2325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19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bg>
      <p:bgPr>
        <a:solidFill>
          <a:srgbClr val="F9F9F9"/>
        </a:solidFill>
        <a:effectLst/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/>
          <p:nvPr>
            <p:ph type="ctrTitle"/>
          </p:nvPr>
        </p:nvSpPr>
        <p:spPr>
          <a:xfrm>
            <a:off x="415611" y="992767"/>
            <a:ext cx="11360700" cy="2736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3C3733"/>
              </a:buClr>
              <a:buSzPts val="4300"/>
              <a:buNone/>
              <a:defRPr sz="4300" b="1">
                <a:solidFill>
                  <a:srgbClr val="3C373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900"/>
              <a:buNone/>
              <a:defRPr sz="6900"/>
            </a:lvl9pPr>
          </a:lstStyle>
          <a:p/>
        </p:txBody>
      </p:sp>
      <p:sp>
        <p:nvSpPr>
          <p:cNvPr id="161" name="Google Shape;161;p32"/>
          <p:cNvSpPr txBox="1"/>
          <p:nvPr>
            <p:ph type="subTitle" idx="1"/>
          </p:nvPr>
        </p:nvSpPr>
        <p:spPr>
          <a:xfrm>
            <a:off x="415600" y="3778833"/>
            <a:ext cx="11360700" cy="105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00"/>
              <a:buNone/>
              <a:defRPr sz="2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 sz="3700"/>
            </a:lvl9pPr>
          </a:lstStyle>
          <a:p/>
        </p:txBody>
      </p:sp>
      <p:sp>
        <p:nvSpPr>
          <p:cNvPr id="162" name="Google Shape;162;p32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Заголовок раздела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/>
          <p:nvPr>
            <p:ph type="title"/>
          </p:nvPr>
        </p:nvSpPr>
        <p:spPr>
          <a:xfrm>
            <a:off x="831847" y="1709735"/>
            <a:ext cx="10515600" cy="2852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Calibri" panose="020F0502020204030204"/>
              <a:buNone/>
              <a:defRPr sz="45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type="body" idx="1"/>
          </p:nvPr>
        </p:nvSpPr>
        <p:spPr>
          <a:xfrm>
            <a:off x="831847" y="4589465"/>
            <a:ext cx="10515600" cy="1500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98989"/>
              </a:buClr>
              <a:buSzPts val="1800"/>
              <a:buNone/>
              <a:defRPr sz="1800">
                <a:solidFill>
                  <a:srgbClr val="898989"/>
                </a:solidFill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4"/>
          <p:cNvSpPr txBox="1"/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900" b="0" i="0" u="none" strike="noStrike" cap="none">
              <a:solidFill>
                <a:srgbClr val="89898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/>
          <p:nvPr>
            <p:ph type="title"/>
          </p:nvPr>
        </p:nvSpPr>
        <p:spPr>
          <a:xfrm>
            <a:off x="415600" y="2867800"/>
            <a:ext cx="11360700" cy="1122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5" name="Google Shape;165;p33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_AND_BODY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4"/>
          <p:cNvSpPr txBox="1"/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68" name="Google Shape;168;p34"/>
          <p:cNvSpPr txBox="1"/>
          <p:nvPr>
            <p:ph type="body" idx="1"/>
          </p:nvPr>
        </p:nvSpPr>
        <p:spPr>
          <a:xfrm>
            <a:off x="415600" y="1130233"/>
            <a:ext cx="113607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_AND_TWO_COLUMNS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5"/>
          <p:cNvSpPr txBox="1"/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71" name="Google Shape;171;p35"/>
          <p:cNvSpPr txBox="1"/>
          <p:nvPr>
            <p:ph type="body" idx="1"/>
          </p:nvPr>
        </p:nvSpPr>
        <p:spPr>
          <a:xfrm>
            <a:off x="415600" y="2349433"/>
            <a:ext cx="5508900" cy="3972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marL="457200" lvl="0" indent="-361950" rtl="0">
              <a:spcBef>
                <a:spcPts val="1300"/>
              </a:spcBef>
              <a:spcAft>
                <a:spcPts val="0"/>
              </a:spcAft>
              <a:buSzPts val="2100"/>
              <a:buAutoNum type="arabicPeriod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AutoNum type="alphaLcPeriod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AutoNum type="arabicPeriod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AutoNum type="alphaLcPeriod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AutoNum type="romanLcPeriod"/>
              <a:defRPr sz="1600"/>
            </a:lvl9pPr>
          </a:lstStyle>
          <a:p/>
        </p:txBody>
      </p:sp>
      <p:sp>
        <p:nvSpPr>
          <p:cNvPr id="172" name="Google Shape;172;p35"/>
          <p:cNvSpPr txBox="1"/>
          <p:nvPr>
            <p:ph type="body" idx="2"/>
          </p:nvPr>
        </p:nvSpPr>
        <p:spPr>
          <a:xfrm>
            <a:off x="6443200" y="1536633"/>
            <a:ext cx="53331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marL="457200" lvl="0" indent="-349250" rtl="0">
              <a:spcBef>
                <a:spcPts val="0"/>
              </a:spcBef>
              <a:spcAft>
                <a:spcPts val="0"/>
              </a:spcAft>
              <a:buSzPts val="1900"/>
              <a:buChar char="●"/>
              <a:defRPr sz="19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73" name="Google Shape;173;p35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_ONLY"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6"/>
          <p:cNvSpPr txBox="1"/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/>
        </p:txBody>
      </p:sp>
      <p:sp>
        <p:nvSpPr>
          <p:cNvPr id="176" name="Google Shape;176;p36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7"/>
          <p:cNvSpPr txBox="1"/>
          <p:nvPr>
            <p:ph type="title"/>
          </p:nvPr>
        </p:nvSpPr>
        <p:spPr>
          <a:xfrm>
            <a:off x="415600" y="334400"/>
            <a:ext cx="3744000" cy="1007700"/>
          </a:xfrm>
          <a:prstGeom prst="rect">
            <a:avLst/>
          </a:prstGeom>
        </p:spPr>
        <p:txBody>
          <a:bodyPr spcFirstLastPara="1" wrap="square" lIns="121900" tIns="121900" rIns="143825" bIns="121900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179" name="Google Shape;179;p37"/>
          <p:cNvSpPr txBox="1"/>
          <p:nvPr>
            <p:ph type="body" idx="1"/>
          </p:nvPr>
        </p:nvSpPr>
        <p:spPr>
          <a:xfrm>
            <a:off x="415600" y="1446400"/>
            <a:ext cx="3744000" cy="4239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80" name="Google Shape;180;p37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8"/>
          <p:cNvSpPr txBox="1"/>
          <p:nvPr>
            <p:ph type="title"/>
          </p:nvPr>
        </p:nvSpPr>
        <p:spPr>
          <a:xfrm>
            <a:off x="653667" y="600200"/>
            <a:ext cx="8490300" cy="54543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1pPr>
            <a:lvl2pPr lvl="1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6400"/>
              <a:buNone/>
              <a:defRPr sz="6400"/>
            </a:lvl9pPr>
          </a:lstStyle>
          <a:p/>
        </p:txBody>
      </p:sp>
      <p:sp>
        <p:nvSpPr>
          <p:cNvPr id="183" name="Google Shape;183;p38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6" name="Google Shape;186;p39"/>
          <p:cNvSpPr txBox="1"/>
          <p:nvPr>
            <p:ph type="title"/>
          </p:nvPr>
        </p:nvSpPr>
        <p:spPr>
          <a:xfrm>
            <a:off x="354000" y="1644233"/>
            <a:ext cx="5393700" cy="1976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300"/>
              <a:buNone/>
              <a:defRPr sz="43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600"/>
              <a:buNone/>
              <a:defRPr sz="5600"/>
            </a:lvl9pPr>
          </a:lstStyle>
          <a:p/>
        </p:txBody>
      </p:sp>
      <p:sp>
        <p:nvSpPr>
          <p:cNvPr id="187" name="Google Shape;187;p39"/>
          <p:cNvSpPr txBox="1"/>
          <p:nvPr>
            <p:ph type="subTitle" idx="1"/>
          </p:nvPr>
        </p:nvSpPr>
        <p:spPr>
          <a:xfrm>
            <a:off x="354000" y="3737433"/>
            <a:ext cx="5393700" cy="1646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8" name="Google Shape;188;p39"/>
          <p:cNvSpPr txBox="1"/>
          <p:nvPr>
            <p:ph type="body" idx="2"/>
          </p:nvPr>
        </p:nvSpPr>
        <p:spPr>
          <a:xfrm>
            <a:off x="6586000" y="965433"/>
            <a:ext cx="5115900" cy="49269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>
            <a:lvl1pPr marL="457200" lvl="0" indent="-361950" rtl="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49250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89" name="Google Shape;189;p39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0"/>
          <p:cNvSpPr txBox="1"/>
          <p:nvPr>
            <p:ph type="body" idx="1"/>
          </p:nvPr>
        </p:nvSpPr>
        <p:spPr>
          <a:xfrm>
            <a:off x="415600" y="5640767"/>
            <a:ext cx="7998300" cy="8067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sp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</a:lstStyle>
          <a:p/>
        </p:txBody>
      </p:sp>
      <p:sp>
        <p:nvSpPr>
          <p:cNvPr id="192" name="Google Shape;192;p40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1"/>
          <p:cNvSpPr txBox="1"/>
          <p:nvPr>
            <p:ph type="title" hasCustomPrompt="1"/>
          </p:nvPr>
        </p:nvSpPr>
        <p:spPr>
          <a:xfrm>
            <a:off x="415600" y="1474833"/>
            <a:ext cx="11360700" cy="26181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sp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700"/>
              <a:buNone/>
              <a:defRPr sz="107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95" name="Google Shape;195;p41"/>
          <p:cNvSpPr txBox="1"/>
          <p:nvPr>
            <p:ph type="body" idx="1"/>
          </p:nvPr>
        </p:nvSpPr>
        <p:spPr>
          <a:xfrm>
            <a:off x="415600" y="4202967"/>
            <a:ext cx="11360700" cy="1734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>
            <a:lvl1pPr marL="457200" lvl="0" indent="-355600" algn="ctr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1pPr>
            <a:lvl2pPr marL="914400" lvl="1" indent="-349250" algn="ctr" rtl="0"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1828800" lvl="3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2286000" lvl="4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2743200" lvl="5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3200400" lvl="6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3657600" lvl="7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4114800" lvl="8" indent="-330200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/>
        </p:txBody>
      </p:sp>
      <p:sp>
        <p:nvSpPr>
          <p:cNvPr id="196" name="Google Shape;196;p41"/>
          <p:cNvSpPr txBox="1"/>
          <p:nvPr>
            <p:ph type="sldNum" idx="12"/>
          </p:nvPr>
        </p:nvSpPr>
        <p:spPr>
          <a:xfrm>
            <a:off x="11296610" y="6217622"/>
            <a:ext cx="731700" cy="4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rtl="0">
              <a:buNone/>
              <a:defRPr sz="1900"/>
            </a:lvl1pPr>
            <a:lvl2pPr lvl="1" rtl="0">
              <a:buNone/>
              <a:defRPr sz="1900"/>
            </a:lvl2pPr>
            <a:lvl3pPr lvl="2" rtl="0">
              <a:buNone/>
              <a:defRPr sz="1900"/>
            </a:lvl3pPr>
            <a:lvl4pPr lvl="3" rtl="0">
              <a:buNone/>
              <a:defRPr sz="1900"/>
            </a:lvl4pPr>
            <a:lvl5pPr lvl="4" rtl="0">
              <a:buNone/>
              <a:defRPr sz="1900"/>
            </a:lvl5pPr>
            <a:lvl6pPr lvl="5" rtl="0">
              <a:buNone/>
              <a:defRPr sz="1900"/>
            </a:lvl6pPr>
            <a:lvl7pPr lvl="6" rtl="0">
              <a:buNone/>
              <a:defRPr sz="1900"/>
            </a:lvl7pPr>
            <a:lvl8pPr lvl="7" rtl="0">
              <a:buNone/>
              <a:defRPr sz="1900"/>
            </a:lvl8pPr>
            <a:lvl9pPr lvl="8" rtl="0">
              <a:buNone/>
              <a:defRPr sz="1900"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matchingName="Два объекта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/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5"/>
          <p:cNvSpPr txBox="1"/>
          <p:nvPr>
            <p:ph type="body" idx="1"/>
          </p:nvPr>
        </p:nvSpPr>
        <p:spPr>
          <a:xfrm>
            <a:off x="838203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5"/>
          <p:cNvSpPr txBox="1"/>
          <p:nvPr>
            <p:ph type="body" idx="2"/>
          </p:nvPr>
        </p:nvSpPr>
        <p:spPr>
          <a:xfrm>
            <a:off x="6172200" y="1825627"/>
            <a:ext cx="5181603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5"/>
          <p:cNvSpPr txBox="1"/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5"/>
          <p:cNvSpPr txBox="1"/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900" b="0" i="0" u="none" strike="noStrike" cap="none">
              <a:solidFill>
                <a:srgbClr val="89898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(with placeholder)">
  <p:cSld name="Title &amp; Subtitle (with placeholder)"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43"/>
          <p:cNvSpPr/>
          <p:nvPr>
            <p:ph type="pic" idx="2"/>
          </p:nvPr>
        </p:nvSpPr>
        <p:spPr>
          <a:xfrm>
            <a:off x="948532" y="1017588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200" name="Google Shape;200;p43"/>
          <p:cNvSpPr/>
          <p:nvPr>
            <p:ph type="pic" idx="3"/>
          </p:nvPr>
        </p:nvSpPr>
        <p:spPr>
          <a:xfrm>
            <a:off x="2895600" y="1024447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201" name="Google Shape;201;p43"/>
          <p:cNvSpPr/>
          <p:nvPr>
            <p:ph type="pic" idx="4"/>
          </p:nvPr>
        </p:nvSpPr>
        <p:spPr>
          <a:xfrm>
            <a:off x="4842669" y="1024447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202" name="Google Shape;202;p43"/>
          <p:cNvSpPr/>
          <p:nvPr>
            <p:ph type="pic" idx="5"/>
          </p:nvPr>
        </p:nvSpPr>
        <p:spPr>
          <a:xfrm>
            <a:off x="6789737" y="1017587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203" name="Google Shape;203;p43"/>
          <p:cNvSpPr/>
          <p:nvPr>
            <p:ph type="pic" idx="6"/>
          </p:nvPr>
        </p:nvSpPr>
        <p:spPr>
          <a:xfrm>
            <a:off x="948531" y="2853577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204" name="Google Shape;204;p43"/>
          <p:cNvSpPr/>
          <p:nvPr>
            <p:ph type="pic" idx="7"/>
          </p:nvPr>
        </p:nvSpPr>
        <p:spPr>
          <a:xfrm>
            <a:off x="2895600" y="2853577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205" name="Google Shape;205;p43"/>
          <p:cNvSpPr/>
          <p:nvPr>
            <p:ph type="pic" idx="8"/>
          </p:nvPr>
        </p:nvSpPr>
        <p:spPr>
          <a:xfrm>
            <a:off x="4842668" y="2853576"/>
            <a:ext cx="1794900" cy="1691700"/>
          </a:xfrm>
          <a:prstGeom prst="rect">
            <a:avLst/>
          </a:prstGeom>
          <a:noFill/>
          <a:ln>
            <a:noFill/>
          </a:ln>
        </p:spPr>
      </p:sp>
      <p:sp>
        <p:nvSpPr>
          <p:cNvPr id="206" name="Google Shape;206;p43"/>
          <p:cNvSpPr/>
          <p:nvPr>
            <p:ph type="pic" idx="9"/>
          </p:nvPr>
        </p:nvSpPr>
        <p:spPr>
          <a:xfrm>
            <a:off x="6789736" y="2853576"/>
            <a:ext cx="1794900" cy="16917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>
  <p:cSld name="TITLE_1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44"/>
          <p:cNvSpPr txBox="1"/>
          <p:nvPr>
            <p:ph type="title"/>
          </p:nvPr>
        </p:nvSpPr>
        <p:spPr>
          <a:xfrm>
            <a:off x="889000" y="1149350"/>
            <a:ext cx="104139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alibri" panose="020F0502020204030204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/>
        </p:txBody>
      </p:sp>
      <p:sp>
        <p:nvSpPr>
          <p:cNvPr id="209" name="Google Shape;209;p44"/>
          <p:cNvSpPr txBox="1"/>
          <p:nvPr>
            <p:ph type="body" idx="1"/>
          </p:nvPr>
        </p:nvSpPr>
        <p:spPr>
          <a:xfrm>
            <a:off x="889000" y="3536950"/>
            <a:ext cx="104139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5pPr>
            <a:lvl6pPr marL="2743200" lvl="5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•"/>
              <a:defRPr/>
            </a:lvl9pPr>
          </a:lstStyle>
          <a:p/>
        </p:txBody>
      </p:sp>
      <p:sp>
        <p:nvSpPr>
          <p:cNvPr id="210" name="Google Shape;210;p44"/>
          <p:cNvSpPr txBox="1"/>
          <p:nvPr>
            <p:ph type="sldNum" idx="12"/>
          </p:nvPr>
        </p:nvSpPr>
        <p:spPr>
          <a:xfrm>
            <a:off x="5976608" y="6540500"/>
            <a:ext cx="2325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1">
  <p:cSld name="TITLE_2"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5"/>
          <p:cNvSpPr txBox="1"/>
          <p:nvPr>
            <p:ph type="title"/>
          </p:nvPr>
        </p:nvSpPr>
        <p:spPr>
          <a:xfrm>
            <a:off x="889000" y="1149350"/>
            <a:ext cx="104139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alibri" panose="020F0502020204030204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/>
        </p:txBody>
      </p:sp>
      <p:sp>
        <p:nvSpPr>
          <p:cNvPr id="213" name="Google Shape;213;p45"/>
          <p:cNvSpPr txBox="1"/>
          <p:nvPr>
            <p:ph type="body" idx="1"/>
          </p:nvPr>
        </p:nvSpPr>
        <p:spPr>
          <a:xfrm>
            <a:off x="889000" y="3536950"/>
            <a:ext cx="104139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5pPr>
            <a:lvl6pPr marL="2743200" lvl="5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214" name="Google Shape;214;p45"/>
          <p:cNvSpPr txBox="1"/>
          <p:nvPr>
            <p:ph type="sldNum" idx="12"/>
          </p:nvPr>
        </p:nvSpPr>
        <p:spPr>
          <a:xfrm>
            <a:off x="5976608" y="6540500"/>
            <a:ext cx="2325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19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matchingName="Заголовок и объект">
  <p:cSld name="OBJECT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6"/>
          <p:cNvSpPr txBox="1"/>
          <p:nvPr>
            <p:ph type="title"/>
          </p:nvPr>
        </p:nvSpPr>
        <p:spPr>
          <a:xfrm>
            <a:off x="609600" y="274637"/>
            <a:ext cx="10972800" cy="114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800"/>
              <a:buFont typeface="Calibri" panose="020F0502020204030204"/>
              <a:buNone/>
              <a:defRPr sz="8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217" name="Google Shape;217;p46"/>
          <p:cNvSpPr txBox="1"/>
          <p:nvPr>
            <p:ph type="body" idx="1"/>
          </p:nvPr>
        </p:nvSpPr>
        <p:spPr>
          <a:xfrm>
            <a:off x="609600" y="1600203"/>
            <a:ext cx="109728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t" anchorCtr="0">
            <a:noAutofit/>
          </a:bodyPr>
          <a:lstStyle>
            <a:lvl1pPr marL="457200" marR="0" lvl="0" indent="-63500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6400"/>
              <a:buFont typeface="Arial" panose="020B0604020202020204"/>
              <a:buChar char="•"/>
              <a:defRPr sz="6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584200" algn="l" rtl="0">
              <a:lnSpc>
                <a:spcPct val="115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Arial" panose="020B0604020202020204"/>
              <a:buChar char="–"/>
              <a:defRPr sz="56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533400" algn="l" rtl="0">
              <a:lnSpc>
                <a:spcPct val="115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 panose="020B0604020202020204"/>
              <a:buChar char="•"/>
              <a:defRPr sz="4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482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–"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482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»"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482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•"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482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•"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482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•"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48260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 panose="020B0604020202020204"/>
              <a:buChar char="•"/>
              <a:defRPr sz="4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18" name="Google Shape;218;p46"/>
          <p:cNvSpPr txBox="1"/>
          <p:nvPr>
            <p:ph type="dt" idx="10"/>
          </p:nvPr>
        </p:nvSpPr>
        <p:spPr>
          <a:xfrm>
            <a:off x="609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19" name="Google Shape;219;p46"/>
          <p:cNvSpPr txBox="1"/>
          <p:nvPr>
            <p:ph type="ftr" idx="11"/>
          </p:nvPr>
        </p:nvSpPr>
        <p:spPr>
          <a:xfrm>
            <a:off x="4165600" y="6356352"/>
            <a:ext cx="38607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 panose="020B0604020202020204"/>
              <a:buNone/>
              <a:defRPr sz="9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220" name="Google Shape;220;p46"/>
          <p:cNvSpPr txBox="1"/>
          <p:nvPr>
            <p:ph type="sldNum" idx="12"/>
          </p:nvPr>
        </p:nvSpPr>
        <p:spPr>
          <a:xfrm>
            <a:off x="8737600" y="6356352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 2">
  <p:cSld name="TITLE_3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7"/>
          <p:cNvSpPr txBox="1"/>
          <p:nvPr>
            <p:ph type="title"/>
          </p:nvPr>
        </p:nvSpPr>
        <p:spPr>
          <a:xfrm>
            <a:off x="889000" y="1149350"/>
            <a:ext cx="104139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600"/>
              <a:buFont typeface="Calibri" panose="020F0502020204030204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None/>
              <a:defRPr/>
            </a:lvl9pPr>
          </a:lstStyle>
          <a:p/>
        </p:txBody>
      </p:sp>
      <p:sp>
        <p:nvSpPr>
          <p:cNvPr id="223" name="Google Shape;223;p47"/>
          <p:cNvSpPr txBox="1"/>
          <p:nvPr>
            <p:ph type="body" idx="1"/>
          </p:nvPr>
        </p:nvSpPr>
        <p:spPr>
          <a:xfrm>
            <a:off x="889000" y="3536950"/>
            <a:ext cx="10413900" cy="79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normAutofit/>
          </a:bodyPr>
          <a:lstStyle>
            <a:lvl1pPr marL="45720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1pPr>
            <a:lvl2pPr marL="914400" lvl="1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2pPr>
            <a:lvl3pPr marL="1371600" lvl="2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3pPr>
            <a:lvl4pPr marL="1828800" lvl="3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4pPr>
            <a:lvl5pPr marL="2286000" lvl="4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Calibri" panose="020F0502020204030204"/>
              <a:buNone/>
              <a:defRPr sz="2700"/>
            </a:lvl5pPr>
            <a:lvl6pPr marL="2743200" lvl="5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/>
            </a:lvl6pPr>
            <a:lvl7pPr marL="3200400" lvl="6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●"/>
              <a:defRPr/>
            </a:lvl7pPr>
            <a:lvl8pPr marL="3657600" lvl="7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○"/>
              <a:defRPr/>
            </a:lvl8pPr>
            <a:lvl9pPr marL="4114800" lvl="8" indent="-298450" algn="l" rtl="0">
              <a:lnSpc>
                <a:spcPct val="100000"/>
              </a:lnSpc>
              <a:spcBef>
                <a:spcPts val="2900"/>
              </a:spcBef>
              <a:spcAft>
                <a:spcPts val="0"/>
              </a:spcAft>
              <a:buClr>
                <a:srgbClr val="000000"/>
              </a:buClr>
              <a:buSzPts val="1100"/>
              <a:buChar char="■"/>
              <a:defRPr/>
            </a:lvl9pPr>
          </a:lstStyle>
          <a:p/>
        </p:txBody>
      </p:sp>
      <p:sp>
        <p:nvSpPr>
          <p:cNvPr id="224" name="Google Shape;224;p47"/>
          <p:cNvSpPr txBox="1"/>
          <p:nvPr>
            <p:ph type="sldNum" idx="12"/>
          </p:nvPr>
        </p:nvSpPr>
        <p:spPr>
          <a:xfrm>
            <a:off x="5976608" y="6540500"/>
            <a:ext cx="232500" cy="2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 panose="020F0502020204030204"/>
              <a:buNone/>
              <a:defRPr sz="1200" b="0"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1900"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matchingName="Сравнение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/>
          <p:nvPr>
            <p:ph type="title"/>
          </p:nvPr>
        </p:nvSpPr>
        <p:spPr>
          <a:xfrm>
            <a:off x="839784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"/>
          <p:cNvSpPr txBox="1"/>
          <p:nvPr>
            <p:ph type="body" idx="1"/>
          </p:nvPr>
        </p:nvSpPr>
        <p:spPr>
          <a:xfrm>
            <a:off x="839784" y="1681160"/>
            <a:ext cx="5157782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3" name="Google Shape;43;p6"/>
          <p:cNvSpPr txBox="1"/>
          <p:nvPr>
            <p:ph type="body" idx="2"/>
          </p:nvPr>
        </p:nvSpPr>
        <p:spPr>
          <a:xfrm>
            <a:off x="839784" y="2505071"/>
            <a:ext cx="5157782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type="body" idx="3"/>
          </p:nvPr>
        </p:nvSpPr>
        <p:spPr>
          <a:xfrm>
            <a:off x="6172200" y="1681160"/>
            <a:ext cx="5183184" cy="8239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800" b="1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6"/>
          <p:cNvSpPr txBox="1"/>
          <p:nvPr>
            <p:ph type="body" idx="4"/>
          </p:nvPr>
        </p:nvSpPr>
        <p:spPr>
          <a:xfrm>
            <a:off x="6172200" y="2505071"/>
            <a:ext cx="5183184" cy="3684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Char char="•"/>
              <a:defRPr/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/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6"/>
          <p:cNvSpPr txBox="1"/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6"/>
          <p:cNvSpPr txBox="1"/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900" b="0" i="0" u="none" strike="noStrike" cap="none">
              <a:solidFill>
                <a:srgbClr val="89898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Только заголовок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900" b="0" i="0" u="none" strike="noStrike" cap="none">
              <a:solidFill>
                <a:srgbClr val="89898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Пустой слайд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/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8"/>
          <p:cNvSpPr txBox="1"/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900" b="0" i="0" u="none" strike="noStrike" cap="none">
              <a:solidFill>
                <a:srgbClr val="89898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matchingName="Объект с подписью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type="body" idx="1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500"/>
              <a:buChar char="•"/>
              <a:defRPr sz="15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9"/>
          <p:cNvSpPr txBox="1"/>
          <p:nvPr>
            <p:ph type="body" idx="2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9"/>
          <p:cNvSpPr txBox="1"/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9"/>
          <p:cNvSpPr txBox="1"/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9"/>
          <p:cNvSpPr txBox="1"/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900" b="0" i="0" u="none" strike="noStrike" cap="none">
              <a:solidFill>
                <a:srgbClr val="89898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matchingName="Рисунок с подписью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/>
          <p:nvPr>
            <p:ph type="title"/>
          </p:nvPr>
        </p:nvSpPr>
        <p:spPr>
          <a:xfrm>
            <a:off x="839784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 panose="020F0502020204030204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/>
          <p:nvPr>
            <p:ph type="pic" idx="2"/>
          </p:nvPr>
        </p:nvSpPr>
        <p:spPr>
          <a:xfrm>
            <a:off x="5183184" y="987423"/>
            <a:ext cx="6172200" cy="4873623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/>
          <p:nvPr>
            <p:ph type="body" idx="1"/>
          </p:nvPr>
        </p:nvSpPr>
        <p:spPr>
          <a:xfrm>
            <a:off x="839784" y="2057400"/>
            <a:ext cx="3932240" cy="3811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 sz="1200"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9" name="Google Shape;69;p10"/>
          <p:cNvSpPr txBox="1"/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0"/>
          <p:cNvSpPr txBox="1"/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0"/>
          <p:cNvSpPr txBox="1"/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sz="900" b="0" i="0" u="none" strike="noStrike" cap="none">
              <a:solidFill>
                <a:srgbClr val="898989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16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B4F9E"/>
        </a:solidFill>
        <a:effectLst/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"/>
          <p:cNvSpPr txBox="1"/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rgbClr val="000000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type="dt" idx="10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 sz="9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3" name="Google Shape;13;p1"/>
          <p:cNvSpPr txBox="1"/>
          <p:nvPr>
            <p:ph type="ftr" idx="11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 sz="9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/>
        </p:txBody>
      </p:sp>
      <p:sp>
        <p:nvSpPr>
          <p:cNvPr id="14" name="Google Shape;14;p1"/>
          <p:cNvSpPr txBox="1"/>
          <p:nvPr>
            <p:ph type="sldNum" idx="12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 sz="9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 sz="9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 sz="9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 sz="9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 sz="9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 sz="9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 sz="9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 sz="9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900"/>
              <a:buFont typeface="Calibri" panose="020F0502020204030204"/>
              <a:buNone/>
              <a:defRPr sz="900" b="0" i="0" u="none" strike="noStrike" cap="none">
                <a:solidFill>
                  <a:srgbClr val="898989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C3733"/>
              </a:buClr>
              <a:buSzPts val="3200"/>
              <a:buFont typeface="Montserrat"/>
              <a:buNone/>
              <a:defRPr sz="3200" b="1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9pPr>
          </a:lstStyle>
          <a:p/>
        </p:txBody>
      </p:sp>
      <p:sp>
        <p:nvSpPr>
          <p:cNvPr id="90" name="Google Shape;90;p14"/>
          <p:cNvSpPr txBox="1"/>
          <p:nvPr>
            <p:ph type="body" idx="1"/>
          </p:nvPr>
        </p:nvSpPr>
        <p:spPr>
          <a:xfrm>
            <a:off x="415600" y="12318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lvl1pPr marL="457200" lvl="0" indent="-3619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Char char="●"/>
              <a:defRPr sz="2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○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■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■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■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1"/>
          <p:cNvSpPr txBox="1"/>
          <p:nvPr>
            <p:ph type="title"/>
          </p:nvPr>
        </p:nvSpPr>
        <p:spPr>
          <a:xfrm>
            <a:off x="415600" y="2885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3C3733"/>
              </a:buClr>
              <a:buSzPts val="3200"/>
              <a:buFont typeface="Montserrat"/>
              <a:buNone/>
              <a:defRPr sz="3200" b="1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roxima Nova" panose="02000506030000020004"/>
              <a:buNone/>
              <a:defRPr sz="3700">
                <a:solidFill>
                  <a:schemeClr val="dk1"/>
                </a:solidFill>
                <a:latin typeface="Proxima Nova" panose="02000506030000020004"/>
                <a:ea typeface="Proxima Nova" panose="02000506030000020004"/>
                <a:cs typeface="Proxima Nova" panose="02000506030000020004"/>
                <a:sym typeface="Proxima Nova" panose="02000506030000020004"/>
              </a:defRPr>
            </a:lvl9pPr>
          </a:lstStyle>
          <a:p/>
        </p:txBody>
      </p:sp>
      <p:sp>
        <p:nvSpPr>
          <p:cNvPr id="158" name="Google Shape;158;p31"/>
          <p:cNvSpPr txBox="1"/>
          <p:nvPr>
            <p:ph type="body" idx="1"/>
          </p:nvPr>
        </p:nvSpPr>
        <p:spPr>
          <a:xfrm>
            <a:off x="415600" y="12318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>
            <a:lvl1pPr marL="457200" lvl="0" indent="-3619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Montserrat"/>
              <a:buChar char="●"/>
              <a:defRPr sz="21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Montserrat"/>
              <a:buChar char="○"/>
              <a:defRPr sz="19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■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■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●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○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30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ontserrat"/>
              <a:buChar char="■"/>
              <a:defRPr sz="16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5.png"/><Relationship Id="rId7" Type="http://schemas.openxmlformats.org/officeDocument/2006/relationships/image" Target="../media/image7.png"/><Relationship Id="rId6" Type="http://schemas.openxmlformats.org/officeDocument/2006/relationships/image" Target="../media/image6.png"/><Relationship Id="rId5" Type="http://schemas.openxmlformats.org/officeDocument/2006/relationships/hyperlink" Target="https://russiasmartcity.ru/api/files/link/download?link=E9pKUzUyQHu8rFV7i3oOHoXbVVhIxu9uum5kfdNpDmikWOyB2v6IH4DVeqwnYNDKVK-Hb04lV_-fkgGLxqsAnae6XEI76JWz-kBTuT378kFKSSQmVKtYP3ql6x2sljGjGBAMY0eo_bfzdx0BlDKYd09PKkLAleiwckcygcprLie1hAHbyL6hiQi_3E_Zs1Nib9tBpYqDif8MtSqSnuRcNCpOeXXk_LM4kNdN89d9JyuTkxCjEZsxJlcoXGbc_iAI2lgP14CYZxCMDsqLhay961OYQPwtc-i7sw_4CEwyj4dbt8AkHyhYU5SFKG1Xsnu1GStnGHUFWfoHzvIswTRZxpwLOJclDujntH1rzVmbdR4I73sG3pagnLheK7wcdZnY1m_hkW86612hZz1QNgazBobk_SsjhDmXOMruy0X9h53RLAsYBc8cEsOczIUJ9DauH71SqMlMkFiOme26U_yUD75_1HO7TyvvN4G7NusZniS5j98wR6BUyEDBFDACnpBHUVMMWEtLYJQ2zCWMaKTf_tQdp6jmF-9PBgEbGTtN_GC7YwR5rtyVO-0t1vF67jU68PC7eJZb1reh4nqVorMRtxT5_fByONyinc_aBZGa3AeaAqcGKY7V44c-vye7yHfcSfB_I2i5zaRFq40IV03pm145p-VXZ8oNhcahFa_h4K40hJvV3b3DnbtaaO7OHGQSm0UXj0tLuynVXui9UgVBsPHjjHiSfIns8bsObVmJWxWS9TjGn8vrvzpXEDX-OdSrP1Em-Cq2J_DwAdcfafWKUQ" TargetMode="External"/><Relationship Id="rId4" Type="http://schemas.openxmlformats.org/officeDocument/2006/relationships/hyperlink" Target="https://erzrf.ru/publikacii/reyestr-umnykh-novostroyek" TargetMode="External"/><Relationship Id="rId3" Type="http://schemas.openxmlformats.org/officeDocument/2006/relationships/hyperlink" Target="https://erzrf.ru/publikacii/metodologiya-prisvoyeniya-klassov-umnogo-doma-mnogokvartirnym-novostroykam" TargetMode="External"/><Relationship Id="rId2" Type="http://schemas.openxmlformats.org/officeDocument/2006/relationships/hyperlink" Target="https://wciom.ru/analytical-reviews/analiticheskii-obzor/umnyi-dom-cena-protiv-kachestva?ysclid=lzkzspai48578594928" TargetMode="External"/><Relationship Id="rId10" Type="http://schemas.openxmlformats.org/officeDocument/2006/relationships/notesSlide" Target="../notesSlides/notesSlide10.xml"/><Relationship Id="rId1" Type="http://schemas.openxmlformats.org/officeDocument/2006/relationships/hyperlink" Target="https://www.cnews.ru/news/line/2024-06-05_issledovanie_gfk_polovina" TargetMode="Externa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hyperlink" Target="https://russiasmartcity.ru/api/files/link/download?link=E9pKUzUyQHu8rFV7i3oOHoXbVVhIxu9uum5kfdNpDmikWOyB2v6IH4DVeqwnYNDKVK-Hb04lV_-fkgGLxqsAnae6XEI76JWz-kBTuT378kFKSSQmVKtYP3ql6x2sljGjGBAMY0eo_bfzdx0BlDKYd09PKkLAleiwckcygcprLie1hAHbyL6hiQi_3E_Zs1Nib9tBpYqDif8MtSqSnuRcNCpOeXXk_LM4kNdN89d9JyuTkxCjEZsxJlcoXGbc_iAI2lgP14CYZxCMDsqLhay961OYQPwtc-i7sw_4CEwyj4dbt8AkHyhYU5SFKG1Xsnu1GStnGHUFWfoHzvIswTRZxpwLOJclDujntH1rzVmbdR4I73sG3pagnLheK7wcdZnY1m_hkW86612hZz1QNgazBobk_SsjhDmXOMruy0X9h53RLAsYBc8cEsOczIUJ9DauH71SqMlMkFiOme26U_yUD75_1HO7TyvvN4G7NusZniS5j98wR6BUyEDBFDACnpBHUVMMWEtLYJQ2zCWMaKTf_tQdp6jmF-9PBgEbGTtN_GC7YwR5rtyVO-0t1vF67jU68PC7eJZb1reh4nqVorMRtxT5_fByONyinc_aBZGa3AeaAqcGKY7V44c-vye7yHfcSfB_I2i5zaRFq40IV03pm145p-VXZ8oNhcahFa_h4K40hJvV3b3DnbtaaO7OHGQSm0UXj0tLuynVXui9UgVBsPHjjHiSfIns8bsObVmJWxWS9TjGn8vrvzpXEDX-OdSrP1Em-Cq2J_DwAdcfafWKUQ" TargetMode="External"/><Relationship Id="rId6" Type="http://schemas.openxmlformats.org/officeDocument/2006/relationships/hyperlink" Target="https://minstroyrf.gov.ru/press/minstroy-utverdil-novyy-standart-umnogo-goroda/" TargetMode="External"/><Relationship Id="rId5" Type="http://schemas.openxmlformats.org/officeDocument/2006/relationships/hyperlink" Target="https://minstroyrf.gov.ru/docs/18039/" TargetMode="External"/><Relationship Id="rId4" Type="http://schemas.openxmlformats.org/officeDocument/2006/relationships/image" Target="../media/image14.jpeg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2.png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1" Type="http://schemas.openxmlformats.org/officeDocument/2006/relationships/notesSlide" Target="../notesSlides/notesSlide14.xml"/><Relationship Id="rId20" Type="http://schemas.openxmlformats.org/officeDocument/2006/relationships/slideLayout" Target="../slideLayouts/slideLayout39.xml"/><Relationship Id="rId2" Type="http://schemas.openxmlformats.org/officeDocument/2006/relationships/image" Target="../media/image16.png"/><Relationship Id="rId19" Type="http://schemas.openxmlformats.org/officeDocument/2006/relationships/image" Target="../media/image33.png"/><Relationship Id="rId18" Type="http://schemas.openxmlformats.org/officeDocument/2006/relationships/image" Target="../media/image32.png"/><Relationship Id="rId17" Type="http://schemas.openxmlformats.org/officeDocument/2006/relationships/image" Target="../media/image31.png"/><Relationship Id="rId16" Type="http://schemas.openxmlformats.org/officeDocument/2006/relationships/image" Target="../media/image30.png"/><Relationship Id="rId15" Type="http://schemas.openxmlformats.org/officeDocument/2006/relationships/image" Target="../media/image29.png"/><Relationship Id="rId14" Type="http://schemas.openxmlformats.org/officeDocument/2006/relationships/image" Target="../media/image28.png"/><Relationship Id="rId13" Type="http://schemas.openxmlformats.org/officeDocument/2006/relationships/image" Target="../media/image27.png"/><Relationship Id="rId12" Type="http://schemas.openxmlformats.org/officeDocument/2006/relationships/image" Target="../media/image26.png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47.png"/><Relationship Id="rId8" Type="http://schemas.openxmlformats.org/officeDocument/2006/relationships/image" Target="../media/image46.png"/><Relationship Id="rId7" Type="http://schemas.openxmlformats.org/officeDocument/2006/relationships/image" Target="../media/image45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Relationship Id="rId3" Type="http://schemas.openxmlformats.org/officeDocument/2006/relationships/image" Target="../media/image41.jpeg"/><Relationship Id="rId23" Type="http://schemas.openxmlformats.org/officeDocument/2006/relationships/notesSlide" Target="../notesSlides/notesSlide16.xml"/><Relationship Id="rId22" Type="http://schemas.openxmlformats.org/officeDocument/2006/relationships/slideLayout" Target="../slideLayouts/slideLayout27.xml"/><Relationship Id="rId21" Type="http://schemas.openxmlformats.org/officeDocument/2006/relationships/image" Target="../media/image59.png"/><Relationship Id="rId20" Type="http://schemas.openxmlformats.org/officeDocument/2006/relationships/image" Target="../media/image58.png"/><Relationship Id="rId2" Type="http://schemas.openxmlformats.org/officeDocument/2006/relationships/image" Target="../media/image40.png"/><Relationship Id="rId19" Type="http://schemas.openxmlformats.org/officeDocument/2006/relationships/image" Target="../media/image57.png"/><Relationship Id="rId18" Type="http://schemas.openxmlformats.org/officeDocument/2006/relationships/image" Target="../media/image56.jpeg"/><Relationship Id="rId17" Type="http://schemas.openxmlformats.org/officeDocument/2006/relationships/image" Target="../media/image55.png"/><Relationship Id="rId16" Type="http://schemas.openxmlformats.org/officeDocument/2006/relationships/image" Target="../media/image54.png"/><Relationship Id="rId15" Type="http://schemas.openxmlformats.org/officeDocument/2006/relationships/image" Target="../media/image53.png"/><Relationship Id="rId14" Type="http://schemas.openxmlformats.org/officeDocument/2006/relationships/image" Target="../media/image52.png"/><Relationship Id="rId13" Type="http://schemas.openxmlformats.org/officeDocument/2006/relationships/image" Target="../media/image51.png"/><Relationship Id="rId12" Type="http://schemas.openxmlformats.org/officeDocument/2006/relationships/image" Target="../media/image50.png"/><Relationship Id="rId11" Type="http://schemas.openxmlformats.org/officeDocument/2006/relationships/image" Target="../media/image49.png"/><Relationship Id="rId10" Type="http://schemas.openxmlformats.org/officeDocument/2006/relationships/image" Target="../media/image48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62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6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image" Target="../media/image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16.xml"/><Relationship Id="rId2" Type="http://schemas.openxmlformats.org/officeDocument/2006/relationships/image" Target="../media/image6.png"/><Relationship Id="rId1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6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3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4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5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6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8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6.png"/><Relationship Id="rId1" Type="http://schemas.openxmlformats.org/officeDocument/2006/relationships/image" Target="../media/image67.jpe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23.xml"/><Relationship Id="rId2" Type="http://schemas.openxmlformats.org/officeDocument/2006/relationships/image" Target="../media/image6.png"/><Relationship Id="rId1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3.xml"/><Relationship Id="rId4" Type="http://schemas.openxmlformats.org/officeDocument/2006/relationships/hyperlink" Target="https://erzrf.ru/publikacii/metodologiya-prisvoyeniya-klassov-umnogo-doma-mnogokvartirnym-novostroykam" TargetMode="External"/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39.xml"/><Relationship Id="rId1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6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7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5.xml"/><Relationship Id="rId1" Type="http://schemas.openxmlformats.org/officeDocument/2006/relationships/image" Target="../media/image7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7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76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6.xml"/><Relationship Id="rId1" Type="http://schemas.openxmlformats.org/officeDocument/2006/relationships/image" Target="../media/image77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6.png"/><Relationship Id="rId1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6.xml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0" name="Google Shape;230;p48"/>
          <p:cNvCxnSpPr/>
          <p:nvPr/>
        </p:nvCxnSpPr>
        <p:spPr>
          <a:xfrm>
            <a:off x="6233556" y="1776413"/>
            <a:ext cx="0" cy="4378200"/>
          </a:xfrm>
          <a:prstGeom prst="straightConnector1">
            <a:avLst/>
          </a:prstGeom>
          <a:noFill/>
          <a:ln w="22225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31" name="Google Shape;231;p48"/>
          <p:cNvSpPr txBox="1"/>
          <p:nvPr>
            <p:ph type="body" idx="1"/>
          </p:nvPr>
        </p:nvSpPr>
        <p:spPr>
          <a:xfrm>
            <a:off x="6673038" y="2903911"/>
            <a:ext cx="2605200" cy="2406300"/>
          </a:xfrm>
          <a:prstGeom prst="rect">
            <a:avLst/>
          </a:prstGeom>
          <a:solidFill>
            <a:srgbClr val="A9F1F9"/>
          </a:solidFill>
          <a:ln w="190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lang="ru-RU">
                <a:solidFill>
                  <a:srgbClr val="FFFFFF"/>
                </a:solidFill>
              </a:rPr>
              <a:t>   </a:t>
            </a:r>
            <a:endParaRPr lang="ru-RU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lang="ru-RU">
                <a:solidFill>
                  <a:srgbClr val="FFFFFF"/>
                </a:solidFill>
              </a:rPr>
              <a:t>  </a:t>
            </a:r>
            <a:r>
              <a:rPr lang="ru-RU">
                <a:solidFill>
                  <a:schemeClr val="dk1"/>
                </a:solidFill>
              </a:rPr>
              <a:t>ФОТОГРАФИЯ</a:t>
            </a:r>
            <a:endParaRPr lang="ru-RU">
              <a:solidFill>
                <a:schemeClr val="dk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232" name="Google Shape;232;p48"/>
          <p:cNvSpPr txBox="1"/>
          <p:nvPr/>
        </p:nvSpPr>
        <p:spPr>
          <a:xfrm>
            <a:off x="6600051" y="5385094"/>
            <a:ext cx="5605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</a:rPr>
              <a:t>Христенко Евгений Александрович</a:t>
            </a:r>
            <a:endParaRPr sz="2400" b="1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FFFFFF"/>
                </a:solidFill>
              </a:rPr>
              <a:t>директор «АйТек»</a:t>
            </a:r>
            <a:endParaRPr sz="2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3" name="Google Shape;233;p48"/>
          <p:cNvSpPr txBox="1"/>
          <p:nvPr/>
        </p:nvSpPr>
        <p:spPr>
          <a:xfrm>
            <a:off x="880636" y="4305931"/>
            <a:ext cx="56052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FFFFFF"/>
                </a:solidFill>
              </a:rPr>
              <a:t>Умный МКД за МКАДом. </a:t>
            </a:r>
            <a:endParaRPr sz="4000" b="1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FFFFFF"/>
                </a:solidFill>
              </a:rPr>
              <a:t>Подлинная история </a:t>
            </a:r>
            <a:endParaRPr sz="4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4" name="Google Shape;234;p48"/>
          <p:cNvPicPr preferRelativeResize="0"/>
          <p:nvPr/>
        </p:nvPicPr>
        <p:blipFill rotWithShape="1">
          <a:blip r:embed="rId1"/>
          <a:srcRect r="2008" b="4452"/>
          <a:stretch>
            <a:fillRect/>
          </a:stretch>
        </p:blipFill>
        <p:spPr>
          <a:xfrm>
            <a:off x="1" y="1"/>
            <a:ext cx="5605114" cy="361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8"/>
          <p:cNvPicPr preferRelativeResize="0"/>
          <p:nvPr/>
        </p:nvPicPr>
        <p:blipFill rotWithShape="1">
          <a:blip r:embed="rId2"/>
          <a:srcRect l="406" t="5981" r="465" b="2418"/>
          <a:stretch>
            <a:fillRect/>
          </a:stretch>
        </p:blipFill>
        <p:spPr>
          <a:xfrm>
            <a:off x="4152900" y="454819"/>
            <a:ext cx="7577138" cy="766762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8"/>
          <p:cNvSpPr txBox="1"/>
          <p:nvPr/>
        </p:nvSpPr>
        <p:spPr>
          <a:xfrm>
            <a:off x="6569660" y="2078790"/>
            <a:ext cx="54207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7" name="Google Shape;237;p48"/>
          <p:cNvSpPr txBox="1"/>
          <p:nvPr/>
        </p:nvSpPr>
        <p:spPr>
          <a:xfrm>
            <a:off x="6600051" y="1668977"/>
            <a:ext cx="54207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1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38" name="Google Shape;238;p48"/>
          <p:cNvPicPr preferRelativeResize="0"/>
          <p:nvPr/>
        </p:nvPicPr>
        <p:blipFill rotWithShape="1">
          <a:blip r:embed="rId3"/>
          <a:srcRect l="31722" t="18339" r="27139" b="56336"/>
          <a:stretch>
            <a:fillRect/>
          </a:stretch>
        </p:blipFill>
        <p:spPr>
          <a:xfrm>
            <a:off x="6673050" y="2903900"/>
            <a:ext cx="2605174" cy="2406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67" name="Google Shape;367;p57"/>
          <p:cNvCxnSpPr/>
          <p:nvPr/>
        </p:nvCxnSpPr>
        <p:spPr>
          <a:xfrm>
            <a:off x="458067" y="1833285"/>
            <a:ext cx="7226400" cy="18000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8" name="Google Shape;368;p57"/>
          <p:cNvSpPr txBox="1"/>
          <p:nvPr/>
        </p:nvSpPr>
        <p:spPr>
          <a:xfrm>
            <a:off x="334925" y="2053175"/>
            <a:ext cx="11140800" cy="37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800">
                <a:solidFill>
                  <a:srgbClr val="2B4F9E"/>
                </a:solidFill>
              </a:rPr>
              <a:t>Мы все понимаем, что в ближайшем будущем мы все будем жить в умных городах.</a:t>
            </a: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900">
              <a:solidFill>
                <a:srgbClr val="2B4F9E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800">
                <a:solidFill>
                  <a:srgbClr val="2B4F9E"/>
                </a:solidFill>
              </a:rPr>
              <a:t>Этому способствуют следующие факторы:</a:t>
            </a:r>
            <a:endParaRPr sz="1800">
              <a:solidFill>
                <a:srgbClr val="2B4F9E"/>
              </a:solidFill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По исследованию </a:t>
            </a:r>
            <a:r>
              <a:rPr lang="ru-RU" sz="1800" u="sng">
                <a:solidFill>
                  <a:schemeClr val="hlink"/>
                </a:solidFill>
                <a:hlinkClick r:id="rId1"/>
              </a:rPr>
              <a:t>GFK</a:t>
            </a:r>
            <a:r>
              <a:rPr lang="ru-RU" sz="1800">
                <a:solidFill>
                  <a:srgbClr val="2B4F9E"/>
                </a:solidFill>
              </a:rPr>
              <a:t> более 50% квартир в больших городах уже в той или мере умные.</a:t>
            </a:r>
            <a:endParaRPr sz="1800">
              <a:solidFill>
                <a:srgbClr val="2B4F9E"/>
              </a:solidFill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При выборе МКД покупатели </a:t>
            </a:r>
            <a:r>
              <a:rPr lang="ru-RU" sz="1800" u="sng">
                <a:solidFill>
                  <a:schemeClr val="hlink"/>
                </a:solidFill>
                <a:hlinkClick r:id="rId2"/>
              </a:rPr>
              <a:t>смотрят</a:t>
            </a:r>
            <a:r>
              <a:rPr lang="ru-RU" sz="1800">
                <a:solidFill>
                  <a:srgbClr val="2B4F9E"/>
                </a:solidFill>
              </a:rPr>
              <a:t> на степень цифровизации ЖК</a:t>
            </a:r>
            <a:endParaRPr sz="1800">
              <a:solidFill>
                <a:srgbClr val="2B4F9E"/>
              </a:solidFill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 u="sng">
                <a:solidFill>
                  <a:schemeClr val="hlink"/>
                </a:solidFill>
                <a:hlinkClick r:id="rId3"/>
              </a:rPr>
              <a:t>К</a:t>
            </a:r>
            <a:r>
              <a:rPr lang="ru-RU" sz="1800" u="sng">
                <a:solidFill>
                  <a:schemeClr val="hlink"/>
                </a:solidFill>
                <a:hlinkClick r:id="rId3"/>
              </a:rPr>
              <a:t>лассификатор</a:t>
            </a:r>
            <a:r>
              <a:rPr lang="ru-RU" sz="1800">
                <a:solidFill>
                  <a:srgbClr val="2B4F9E"/>
                </a:solidFill>
              </a:rPr>
              <a:t> умных МКД и </a:t>
            </a:r>
            <a:r>
              <a:rPr lang="ru-RU" sz="1800" u="sng">
                <a:solidFill>
                  <a:schemeClr val="hlink"/>
                </a:solidFill>
                <a:hlinkClick r:id="rId4"/>
              </a:rPr>
              <a:t>перечень</a:t>
            </a:r>
            <a:r>
              <a:rPr lang="ru-RU" sz="1800">
                <a:solidFill>
                  <a:srgbClr val="2B4F9E"/>
                </a:solidFill>
              </a:rPr>
              <a:t> умных МКД</a:t>
            </a:r>
            <a:r>
              <a:rPr lang="ru-RU" sz="1800">
                <a:solidFill>
                  <a:srgbClr val="2B4F9E"/>
                </a:solidFill>
              </a:rPr>
              <a:t> на сайте </a:t>
            </a:r>
            <a:r>
              <a:rPr lang="ru-RU" sz="1800">
                <a:solidFill>
                  <a:srgbClr val="2B4F9E"/>
                </a:solidFill>
              </a:rPr>
              <a:t>ЕРЗ</a:t>
            </a:r>
            <a:endParaRPr sz="1800">
              <a:solidFill>
                <a:srgbClr val="2B4F9E"/>
              </a:solidFill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522-ФЗ по умным счетчикам электроэнергии</a:t>
            </a:r>
            <a:endParaRPr sz="1800">
              <a:solidFill>
                <a:srgbClr val="2B4F9E"/>
              </a:solidFill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 u="sng">
                <a:solidFill>
                  <a:schemeClr val="hlink"/>
                </a:solidFill>
                <a:hlinkClick r:id="rId5"/>
              </a:rPr>
              <a:t>Приказ 696</a:t>
            </a:r>
            <a:r>
              <a:rPr lang="ru-RU" sz="1800">
                <a:solidFill>
                  <a:srgbClr val="2B4F9E"/>
                </a:solidFill>
              </a:rPr>
              <a:t> "Об организации исполнения ведомственного проекта Министерства строительства и жилищно-коммунального хозяйства Российской Федерации цифровизации городского хозяйства «Умный город» и признании утратившими силу некоторых актов Министерства строительства и жилищно-коммунального хозяйства Российской Федерации</a:t>
            </a:r>
            <a:endParaRPr sz="1800">
              <a:solidFill>
                <a:srgbClr val="2B4F9E"/>
              </a:solidFill>
            </a:endParaRPr>
          </a:p>
        </p:txBody>
      </p:sp>
      <p:sp>
        <p:nvSpPr>
          <p:cNvPr id="369" name="Google Shape;369;p57"/>
          <p:cNvSpPr txBox="1"/>
          <p:nvPr/>
        </p:nvSpPr>
        <p:spPr>
          <a:xfrm>
            <a:off x="334926" y="1051375"/>
            <a:ext cx="9799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B4F9E"/>
                </a:solidFill>
              </a:rPr>
              <a:t>Умные города — будущее наступило</a:t>
            </a:r>
            <a:endParaRPr lang="ru-RU" sz="4000" b="1">
              <a:solidFill>
                <a:srgbClr val="2B4F9E"/>
              </a:solidFill>
            </a:endParaRPr>
          </a:p>
        </p:txBody>
      </p:sp>
      <p:sp>
        <p:nvSpPr>
          <p:cNvPr id="370" name="Google Shape;370;p57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71" name="Google Shape;371;p57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2" name="Google Shape;372;p57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373" name="Google Shape;373;p57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4" name="Google Shape;374;p57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57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76" name="Google Shape;376;p57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77" name="Google Shape;377;p57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78" name="Google Shape;378;p57" title="Айтек подпись-2500x2500.png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58" title="Айтек подпись-2500x2500.png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Google Shape;384;p58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85" name="Google Shape;385;p58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6" name="Google Shape;386;p5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58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88" name="Google Shape;388;p5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58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90" name="Google Shape;390;p58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1" name="Google Shape;391;p58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92" name="Google Shape;392;p5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35650" y="1095327"/>
            <a:ext cx="8776576" cy="4936824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58"/>
          <p:cNvSpPr txBox="1"/>
          <p:nvPr/>
        </p:nvSpPr>
        <p:spPr>
          <a:xfrm>
            <a:off x="9012225" y="1715525"/>
            <a:ext cx="2986500" cy="3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-RU" sz="1500" u="sng">
                <a:solidFill>
                  <a:schemeClr val="hlink"/>
                </a:solidFill>
                <a:hlinkClick r:id="rId5"/>
              </a:rPr>
              <a:t>Базовые и дополнительные требования к умным городам (стандарт «Умный город»)</a:t>
            </a:r>
            <a:r>
              <a:rPr lang="ru-RU" sz="1500" u="sng">
                <a:solidFill>
                  <a:schemeClr val="hlink"/>
                </a:solidFill>
              </a:rPr>
              <a:t> (4.03.2019)</a:t>
            </a:r>
            <a:endParaRPr sz="1500" u="sng">
              <a:solidFill>
                <a:schemeClr val="hlink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u="sng">
              <a:solidFill>
                <a:schemeClr val="hlink"/>
              </a:solidFill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-RU" sz="1500" u="sng">
                <a:solidFill>
                  <a:schemeClr val="hlink"/>
                </a:solidFill>
                <a:hlinkClick r:id="rId6"/>
              </a:rPr>
              <a:t>Стандарт «Умного города» (18 мая 2022)</a:t>
            </a:r>
            <a:endParaRPr sz="1500" u="sng">
              <a:solidFill>
                <a:schemeClr val="hlink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500" u="sng">
              <a:solidFill>
                <a:schemeClr val="hlink"/>
              </a:solidFill>
            </a:endParaRPr>
          </a:p>
          <a:p>
            <a:pPr marL="457200" marR="0" lvl="0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ru-RU" sz="1500" u="sng">
                <a:solidFill>
                  <a:schemeClr val="hlink"/>
                </a:solidFill>
                <a:hlinkClick r:id="rId7"/>
              </a:rPr>
              <a:t>Приказ Минстроя России от 28.09.2023 № 696</a:t>
            </a:r>
            <a:endParaRPr sz="15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98" name="Google Shape;398;p59"/>
          <p:cNvCxnSpPr/>
          <p:nvPr/>
        </p:nvCxnSpPr>
        <p:spPr>
          <a:xfrm>
            <a:off x="458067" y="1833285"/>
            <a:ext cx="7226400" cy="18000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99" name="Google Shape;399;p59"/>
          <p:cNvSpPr txBox="1"/>
          <p:nvPr/>
        </p:nvSpPr>
        <p:spPr>
          <a:xfrm>
            <a:off x="334925" y="1051375"/>
            <a:ext cx="10110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B4F9E"/>
                </a:solidFill>
              </a:rPr>
              <a:t>Умный город начинается с умного МКД</a:t>
            </a:r>
            <a:endParaRPr lang="ru-RU" sz="4000" b="1">
              <a:solidFill>
                <a:srgbClr val="2B4F9E"/>
              </a:solidFill>
            </a:endParaRPr>
          </a:p>
        </p:txBody>
      </p:sp>
      <p:sp>
        <p:nvSpPr>
          <p:cNvPr id="400" name="Google Shape;400;p59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01" name="Google Shape;401;p59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2" name="Google Shape;402;p5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59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4" name="Google Shape;404;p5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59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06" name="Google Shape;406;p59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07" name="Google Shape;407;p59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08" name="Google Shape;408;p59" title="Айтек подпись-2500x2500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59"/>
          <p:cNvSpPr txBox="1"/>
          <p:nvPr/>
        </p:nvSpPr>
        <p:spPr>
          <a:xfrm>
            <a:off x="1067175" y="2072500"/>
            <a:ext cx="10226700" cy="36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B4F9E"/>
                </a:solidFill>
              </a:rPr>
              <a:t>Важны</a:t>
            </a:r>
            <a:r>
              <a:rPr lang="ru-RU" sz="1800">
                <a:solidFill>
                  <a:srgbClr val="2B4F9E"/>
                </a:solidFill>
              </a:rPr>
              <a:t> интеграции с умными квартирами вниз и с умным микрорайоном и городом вверх:</a:t>
            </a:r>
            <a:br>
              <a:rPr lang="ru-RU" sz="1800">
                <a:solidFill>
                  <a:srgbClr val="2B4F9E"/>
                </a:solidFill>
              </a:rPr>
            </a:br>
            <a:endParaRPr sz="1800">
              <a:solidFill>
                <a:srgbClr val="2B4F9E"/>
              </a:solidFill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AutoNum type="arabicPeriod"/>
            </a:pPr>
            <a:r>
              <a:rPr lang="ru-RU" sz="1800" b="1">
                <a:solidFill>
                  <a:srgbClr val="2B4F9E"/>
                </a:solidFill>
              </a:rPr>
              <a:t>Умный город: </a:t>
            </a:r>
            <a:endParaRPr sz="1800" b="1">
              <a:solidFill>
                <a:srgbClr val="2B4F9E"/>
              </a:solidFill>
            </a:endParaRP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○"/>
            </a:pPr>
            <a:r>
              <a:rPr lang="ru-RU" sz="1800">
                <a:solidFill>
                  <a:srgbClr val="2B4F9E"/>
                </a:solidFill>
              </a:rPr>
              <a:t>ГосУслуги, 112, ГИС ЖКХ, АПК Умный город, АПК Безопасный город</a:t>
            </a:r>
            <a:endParaRPr sz="1800">
              <a:solidFill>
                <a:srgbClr val="2B4F9E"/>
              </a:solidFill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AutoNum type="arabicPeriod"/>
            </a:pPr>
            <a:r>
              <a:rPr lang="ru-RU" sz="1800" b="1">
                <a:solidFill>
                  <a:srgbClr val="2B4F9E"/>
                </a:solidFill>
              </a:rPr>
              <a:t>Умный </a:t>
            </a:r>
            <a:r>
              <a:rPr lang="ru-RU" sz="1800" b="1">
                <a:solidFill>
                  <a:srgbClr val="2B4F9E"/>
                </a:solidFill>
              </a:rPr>
              <a:t>микрорайон</a:t>
            </a:r>
            <a:r>
              <a:rPr lang="ru-RU" sz="1800" b="1">
                <a:solidFill>
                  <a:srgbClr val="2B4F9E"/>
                </a:solidFill>
              </a:rPr>
              <a:t>:</a:t>
            </a:r>
            <a:endParaRPr sz="1800" b="1">
              <a:solidFill>
                <a:srgbClr val="2B4F9E"/>
              </a:solidFill>
            </a:endParaRP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○"/>
            </a:pPr>
            <a:r>
              <a:rPr lang="ru-RU" sz="1800">
                <a:solidFill>
                  <a:srgbClr val="2B4F9E"/>
                </a:solidFill>
              </a:rPr>
              <a:t>с</a:t>
            </a:r>
            <a:r>
              <a:rPr lang="ru-RU" sz="1800">
                <a:solidFill>
                  <a:srgbClr val="2B4F9E"/>
                </a:solidFill>
              </a:rPr>
              <a:t>вязь, освещение, видеонаблюдение, СКУД, контейнеры, электрозаправки, парковки</a:t>
            </a:r>
            <a:endParaRPr sz="1800">
              <a:solidFill>
                <a:srgbClr val="2B4F9E"/>
              </a:solidFill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AutoNum type="arabicPeriod" startAt="2"/>
            </a:pPr>
            <a:r>
              <a:rPr lang="ru-RU" sz="1800" b="1">
                <a:solidFill>
                  <a:srgbClr val="2B4F9E"/>
                </a:solidFill>
              </a:rPr>
              <a:t>Умный МКД:</a:t>
            </a:r>
            <a:endParaRPr sz="1800" b="1">
              <a:solidFill>
                <a:srgbClr val="2B4F9E"/>
              </a:solidFill>
            </a:endParaRP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○"/>
            </a:pPr>
            <a:r>
              <a:rPr lang="ru-RU" sz="1800">
                <a:solidFill>
                  <a:srgbClr val="2B4F9E"/>
                </a:solidFill>
              </a:rPr>
              <a:t>видеонаблюдение, домофония, счетчики, СКУД, система для ведения заявок</a:t>
            </a:r>
            <a:endParaRPr sz="1800">
              <a:solidFill>
                <a:srgbClr val="2B4F9E"/>
              </a:solidFill>
            </a:endParaRPr>
          </a:p>
          <a:p>
            <a:pPr marL="457200" lvl="0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AutoNum type="arabicPeriod" startAt="2"/>
            </a:pPr>
            <a:r>
              <a:rPr lang="ru-RU" sz="1800" b="1">
                <a:solidFill>
                  <a:srgbClr val="2B4F9E"/>
                </a:solidFill>
              </a:rPr>
              <a:t>Умные квартиры:</a:t>
            </a:r>
            <a:endParaRPr sz="1800" b="1">
              <a:solidFill>
                <a:srgbClr val="2B4F9E"/>
              </a:solidFill>
            </a:endParaRPr>
          </a:p>
          <a:p>
            <a:pPr marL="914400" lvl="1" indent="-34290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○"/>
            </a:pPr>
            <a:r>
              <a:rPr lang="ru-RU" sz="1800">
                <a:solidFill>
                  <a:srgbClr val="2B4F9E"/>
                </a:solidFill>
              </a:rPr>
              <a:t>устройства внутри квартиры</a:t>
            </a:r>
            <a:endParaRPr sz="1800">
              <a:solidFill>
                <a:srgbClr val="2B4F9E"/>
              </a:solidFill>
            </a:endParaRPr>
          </a:p>
        </p:txBody>
      </p:sp>
      <p:grpSp>
        <p:nvGrpSpPr>
          <p:cNvPr id="410" name="Google Shape;410;p59"/>
          <p:cNvGrpSpPr/>
          <p:nvPr/>
        </p:nvGrpSpPr>
        <p:grpSpPr>
          <a:xfrm>
            <a:off x="458067" y="3568325"/>
            <a:ext cx="507900" cy="1950300"/>
            <a:chOff x="458067" y="3568325"/>
            <a:chExt cx="507900" cy="1950300"/>
          </a:xfrm>
        </p:grpSpPr>
        <p:sp>
          <p:nvSpPr>
            <p:cNvPr id="411" name="Google Shape;411;p59"/>
            <p:cNvSpPr txBox="1"/>
            <p:nvPr/>
          </p:nvSpPr>
          <p:spPr>
            <a:xfrm rot="-5400000">
              <a:off x="-243633" y="4289533"/>
              <a:ext cx="19113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700" b="1">
                  <a:solidFill>
                    <a:srgbClr val="2B4F9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АйТек</a:t>
              </a:r>
              <a:endParaRPr sz="1700" b="1">
                <a:solidFill>
                  <a:srgbClr val="2B4F9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cxnSp>
          <p:nvCxnSpPr>
            <p:cNvPr id="412" name="Google Shape;412;p59"/>
            <p:cNvCxnSpPr/>
            <p:nvPr/>
          </p:nvCxnSpPr>
          <p:spPr>
            <a:xfrm>
              <a:off x="878875" y="3568325"/>
              <a:ext cx="0" cy="1950300"/>
            </a:xfrm>
            <a:prstGeom prst="straightConnector1">
              <a:avLst/>
            </a:prstGeom>
            <a:noFill/>
            <a:ln w="28575" cap="flat" cmpd="sng">
              <a:solidFill>
                <a:srgbClr val="2B4F9E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17" name="Google Shape;417;p60"/>
          <p:cNvCxnSpPr/>
          <p:nvPr/>
        </p:nvCxnSpPr>
        <p:spPr>
          <a:xfrm>
            <a:off x="458067" y="1833285"/>
            <a:ext cx="7226400" cy="18000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8" name="Google Shape;418;p60"/>
          <p:cNvSpPr txBox="1"/>
          <p:nvPr/>
        </p:nvSpPr>
        <p:spPr>
          <a:xfrm>
            <a:off x="334925" y="2211800"/>
            <a:ext cx="9188100" cy="3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700"/>
              <a:buAutoNum type="arabicPeriod"/>
            </a:pPr>
            <a:r>
              <a:rPr lang="ru-RU" sz="1700">
                <a:solidFill>
                  <a:srgbClr val="2B4F9E"/>
                </a:solidFill>
              </a:rPr>
              <a:t>Наша задача как интегратора помочь заказчику выбрать такие решения, которые будут учитывать изменения и будут развиваться. </a:t>
            </a:r>
            <a:endParaRPr sz="1700">
              <a:solidFill>
                <a:srgbClr val="2B4F9E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B4F9E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700"/>
              <a:buAutoNum type="arabicPeriod"/>
            </a:pPr>
            <a:r>
              <a:rPr lang="ru-RU" sz="1700">
                <a:solidFill>
                  <a:srgbClr val="2B4F9E"/>
                </a:solidFill>
              </a:rPr>
              <a:t>Важно выбрать такие железо и ПО, чтобы оно могло интегрироваться с разными сервисами умного города, а также ПО и железа нижних уровней</a:t>
            </a:r>
            <a:endParaRPr sz="1700">
              <a:solidFill>
                <a:srgbClr val="2B4F9E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B4F9E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700"/>
              <a:buAutoNum type="arabicPeriod"/>
            </a:pPr>
            <a:r>
              <a:rPr lang="ru-RU" sz="1700">
                <a:solidFill>
                  <a:srgbClr val="2B4F9E"/>
                </a:solidFill>
              </a:rPr>
              <a:t>Ушли решения от iRidium и МТС для умных МКД. Какое решение выбрать, чтобы оно не повторило их участь?</a:t>
            </a:r>
            <a:endParaRPr sz="1700">
              <a:solidFill>
                <a:srgbClr val="2B4F9E"/>
              </a:solidFill>
            </a:endParaRPr>
          </a:p>
          <a:p>
            <a:pPr marL="4572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2B4F9E"/>
              </a:solidFill>
            </a:endParaRPr>
          </a:p>
          <a:p>
            <a:pPr marL="457200" lvl="0" indent="-3365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700"/>
              <a:buAutoNum type="arabicPeriod"/>
            </a:pPr>
            <a:r>
              <a:rPr lang="ru-RU" sz="1700">
                <a:solidFill>
                  <a:srgbClr val="2B4F9E"/>
                </a:solidFill>
              </a:rPr>
              <a:t>Все быстро меняется. То что было аутсайдером еще год назад становится лидером.</a:t>
            </a:r>
            <a:endParaRPr sz="1700">
              <a:solidFill>
                <a:srgbClr val="2B4F9E"/>
              </a:solidFill>
            </a:endParaRPr>
          </a:p>
        </p:txBody>
      </p:sp>
      <p:sp>
        <p:nvSpPr>
          <p:cNvPr id="419" name="Google Shape;419;p60"/>
          <p:cNvSpPr txBox="1"/>
          <p:nvPr/>
        </p:nvSpPr>
        <p:spPr>
          <a:xfrm>
            <a:off x="334927" y="1051375"/>
            <a:ext cx="10110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B4F9E"/>
                </a:solidFill>
              </a:rPr>
              <a:t>Важно не ошибиться с выбором</a:t>
            </a:r>
            <a:endParaRPr lang="ru-RU" sz="4000" b="1">
              <a:solidFill>
                <a:srgbClr val="2B4F9E"/>
              </a:solidFill>
            </a:endParaRPr>
          </a:p>
        </p:txBody>
      </p:sp>
      <p:sp>
        <p:nvSpPr>
          <p:cNvPr id="420" name="Google Shape;420;p60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21" name="Google Shape;421;p60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22" name="Google Shape;422;p6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Google Shape;423;p60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24" name="Google Shape;424;p6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60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426" name="Google Shape;426;p60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7" name="Google Shape;427;p60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28" name="Google Shape;428;p60" title="Айтек подпись-2500x2500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33" name="Google Shape;433;p61"/>
          <p:cNvCxnSpPr/>
          <p:nvPr/>
        </p:nvCxnSpPr>
        <p:spPr>
          <a:xfrm rot="10800000" flipH="1">
            <a:off x="6028076" y="610725"/>
            <a:ext cx="6042900" cy="4500"/>
          </a:xfrm>
          <a:prstGeom prst="straightConnector1">
            <a:avLst/>
          </a:prstGeom>
          <a:noFill/>
          <a:ln w="9525" cap="flat" cmpd="sng">
            <a:solidFill>
              <a:srgbClr val="C3C3C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4" name="Google Shape;434;p61"/>
          <p:cNvCxnSpPr/>
          <p:nvPr/>
        </p:nvCxnSpPr>
        <p:spPr>
          <a:xfrm rot="10800000" flipH="1">
            <a:off x="6028076" y="1639998"/>
            <a:ext cx="6042900" cy="4500"/>
          </a:xfrm>
          <a:prstGeom prst="straightConnector1">
            <a:avLst/>
          </a:prstGeom>
          <a:noFill/>
          <a:ln w="9525" cap="flat" cmpd="sng">
            <a:solidFill>
              <a:srgbClr val="C3C3C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5" name="Google Shape;435;p61"/>
          <p:cNvCxnSpPr/>
          <p:nvPr/>
        </p:nvCxnSpPr>
        <p:spPr>
          <a:xfrm rot="10800000" flipH="1">
            <a:off x="6028076" y="2594528"/>
            <a:ext cx="6042900" cy="4500"/>
          </a:xfrm>
          <a:prstGeom prst="straightConnector1">
            <a:avLst/>
          </a:prstGeom>
          <a:noFill/>
          <a:ln w="9525" cap="flat" cmpd="sng">
            <a:solidFill>
              <a:srgbClr val="C3C3C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6" name="Google Shape;436;p61"/>
          <p:cNvCxnSpPr/>
          <p:nvPr/>
        </p:nvCxnSpPr>
        <p:spPr>
          <a:xfrm rot="10800000" flipH="1">
            <a:off x="6028076" y="3549058"/>
            <a:ext cx="6042900" cy="4500"/>
          </a:xfrm>
          <a:prstGeom prst="straightConnector1">
            <a:avLst/>
          </a:prstGeom>
          <a:noFill/>
          <a:ln w="9525" cap="flat" cmpd="sng">
            <a:solidFill>
              <a:srgbClr val="C3C3C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7" name="Google Shape;437;p61"/>
          <p:cNvCxnSpPr/>
          <p:nvPr/>
        </p:nvCxnSpPr>
        <p:spPr>
          <a:xfrm>
            <a:off x="6028076" y="5458565"/>
            <a:ext cx="6009300" cy="4800"/>
          </a:xfrm>
          <a:prstGeom prst="straightConnector1">
            <a:avLst/>
          </a:prstGeom>
          <a:noFill/>
          <a:ln w="9525" cap="flat" cmpd="sng">
            <a:solidFill>
              <a:srgbClr val="C3C3C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8" name="Google Shape;438;p61"/>
          <p:cNvCxnSpPr/>
          <p:nvPr/>
        </p:nvCxnSpPr>
        <p:spPr>
          <a:xfrm>
            <a:off x="6028076" y="4503630"/>
            <a:ext cx="6009300" cy="4800"/>
          </a:xfrm>
          <a:prstGeom prst="straightConnector1">
            <a:avLst/>
          </a:prstGeom>
          <a:noFill/>
          <a:ln w="9525" cap="flat" cmpd="sng">
            <a:solidFill>
              <a:srgbClr val="C3C3C3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439" name="Google Shape;439;p61"/>
          <p:cNvGrpSpPr/>
          <p:nvPr/>
        </p:nvGrpSpPr>
        <p:grpSpPr>
          <a:xfrm>
            <a:off x="5656181" y="388441"/>
            <a:ext cx="4056445" cy="5093609"/>
            <a:chOff x="455738" y="944037"/>
            <a:chExt cx="3436500" cy="3770809"/>
          </a:xfrm>
        </p:grpSpPr>
        <p:sp>
          <p:nvSpPr>
            <p:cNvPr id="440" name="Google Shape;440;p61"/>
            <p:cNvSpPr txBox="1"/>
            <p:nvPr/>
          </p:nvSpPr>
          <p:spPr>
            <a:xfrm>
              <a:off x="455739" y="944037"/>
              <a:ext cx="34365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00">
                  <a:solidFill>
                    <a:srgbClr val="39B5B4"/>
                  </a:solidFill>
                </a:rPr>
                <a:t>06. Облачные сервисы, в т.ч. Big Data, AI</a:t>
              </a:r>
              <a:endParaRPr sz="1300">
                <a:solidFill>
                  <a:srgbClr val="39B5B4"/>
                </a:solidFill>
              </a:endParaRPr>
            </a:p>
          </p:txBody>
        </p:sp>
        <p:sp>
          <p:nvSpPr>
            <p:cNvPr id="441" name="Google Shape;441;p61"/>
            <p:cNvSpPr txBox="1"/>
            <p:nvPr/>
          </p:nvSpPr>
          <p:spPr>
            <a:xfrm>
              <a:off x="455738" y="1709701"/>
              <a:ext cx="34365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00">
                  <a:solidFill>
                    <a:srgbClr val="39B5B4"/>
                  </a:solidFill>
                </a:rPr>
                <a:t>05. Каналы связи</a:t>
              </a:r>
              <a:endParaRPr sz="1300">
                <a:solidFill>
                  <a:srgbClr val="39B5B4"/>
                </a:solidFill>
              </a:endParaRPr>
            </a:p>
          </p:txBody>
        </p:sp>
        <p:sp>
          <p:nvSpPr>
            <p:cNvPr id="442" name="Google Shape;442;p61"/>
            <p:cNvSpPr txBox="1"/>
            <p:nvPr/>
          </p:nvSpPr>
          <p:spPr>
            <a:xfrm>
              <a:off x="455738" y="2431191"/>
              <a:ext cx="34365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00">
                  <a:solidFill>
                    <a:srgbClr val="39B5B4"/>
                  </a:solidFill>
                </a:rPr>
                <a:t>04. Программное обеспечение</a:t>
              </a:r>
              <a:endParaRPr sz="1300">
                <a:solidFill>
                  <a:srgbClr val="39B5B4"/>
                </a:solidFill>
              </a:endParaRPr>
            </a:p>
          </p:txBody>
        </p:sp>
        <p:sp>
          <p:nvSpPr>
            <p:cNvPr id="443" name="Google Shape;443;p61"/>
            <p:cNvSpPr txBox="1"/>
            <p:nvPr/>
          </p:nvSpPr>
          <p:spPr>
            <a:xfrm>
              <a:off x="455738" y="3126525"/>
              <a:ext cx="34365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00">
                  <a:solidFill>
                    <a:srgbClr val="2B4F9E"/>
                  </a:solidFill>
                </a:rPr>
                <a:t>03. Контроллеры (локальные)</a:t>
              </a:r>
              <a:endParaRPr sz="1300">
                <a:solidFill>
                  <a:srgbClr val="2B4F9E"/>
                </a:solidFill>
              </a:endParaRPr>
            </a:p>
          </p:txBody>
        </p:sp>
        <p:sp>
          <p:nvSpPr>
            <p:cNvPr id="444" name="Google Shape;444;p61"/>
            <p:cNvSpPr txBox="1"/>
            <p:nvPr/>
          </p:nvSpPr>
          <p:spPr>
            <a:xfrm>
              <a:off x="455738" y="4548946"/>
              <a:ext cx="34365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00">
                  <a:solidFill>
                    <a:srgbClr val="2B4F9E"/>
                  </a:solidFill>
                </a:rPr>
                <a:t>01. Датчики и исполнительные устройства</a:t>
              </a:r>
              <a:endParaRPr sz="1300">
                <a:solidFill>
                  <a:srgbClr val="2B4F9E"/>
                </a:solidFill>
              </a:endParaRPr>
            </a:p>
          </p:txBody>
        </p:sp>
        <p:sp>
          <p:nvSpPr>
            <p:cNvPr id="445" name="Google Shape;445;p61"/>
            <p:cNvSpPr txBox="1"/>
            <p:nvPr/>
          </p:nvSpPr>
          <p:spPr>
            <a:xfrm>
              <a:off x="455738" y="3837030"/>
              <a:ext cx="3436500" cy="165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-RU" sz="1300">
                  <a:solidFill>
                    <a:srgbClr val="2B4F9E"/>
                  </a:solidFill>
                </a:rPr>
                <a:t>02. Шины и протоколы</a:t>
              </a:r>
              <a:endParaRPr sz="1300">
                <a:solidFill>
                  <a:srgbClr val="2B4F9E"/>
                </a:solidFill>
              </a:endParaRPr>
            </a:p>
          </p:txBody>
        </p:sp>
      </p:grpSp>
      <p:pic>
        <p:nvPicPr>
          <p:cNvPr id="446" name="Google Shape;446;p6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7759980" y="5566646"/>
            <a:ext cx="617747" cy="621752"/>
          </a:xfrm>
          <a:prstGeom prst="rect">
            <a:avLst/>
          </a:prstGeom>
          <a:noFill/>
          <a:ln>
            <a:noFill/>
          </a:ln>
          <a:effectLst>
            <a:outerShdw blurRad="157163" dist="9525" dir="4439999" algn="bl" rotWithShape="0">
              <a:srgbClr val="9E9E9E">
                <a:alpha val="24000"/>
              </a:srgbClr>
            </a:outerShdw>
          </a:effectLst>
        </p:spPr>
      </p:pic>
      <p:pic>
        <p:nvPicPr>
          <p:cNvPr id="447" name="Google Shape;447;p6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9503960" y="5566646"/>
            <a:ext cx="678451" cy="578374"/>
          </a:xfrm>
          <a:prstGeom prst="rect">
            <a:avLst/>
          </a:prstGeom>
          <a:noFill/>
          <a:ln>
            <a:noFill/>
          </a:ln>
          <a:effectLst>
            <a:outerShdw blurRad="157163" dist="9525" dir="4439999" algn="bl" rotWithShape="0">
              <a:srgbClr val="9E9E9E">
                <a:alpha val="24000"/>
              </a:srgbClr>
            </a:outerShdw>
          </a:effectLst>
        </p:spPr>
      </p:pic>
      <p:pic>
        <p:nvPicPr>
          <p:cNvPr id="448" name="Google Shape;448;p61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1308643" y="5566646"/>
            <a:ext cx="382075" cy="610908"/>
          </a:xfrm>
          <a:prstGeom prst="rect">
            <a:avLst/>
          </a:prstGeom>
          <a:noFill/>
          <a:ln>
            <a:noFill/>
          </a:ln>
          <a:effectLst>
            <a:outerShdw blurRad="157163" dist="9525" dir="4439999" algn="bl" rotWithShape="0">
              <a:srgbClr val="9E9E9E">
                <a:alpha val="24000"/>
              </a:srgbClr>
            </a:outerShdw>
          </a:effectLst>
        </p:spPr>
      </p:pic>
      <p:pic>
        <p:nvPicPr>
          <p:cNvPr id="449" name="Google Shape;449;p6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198588" y="5566646"/>
            <a:ext cx="435159" cy="621754"/>
          </a:xfrm>
          <a:prstGeom prst="rect">
            <a:avLst/>
          </a:prstGeom>
          <a:noFill/>
          <a:ln>
            <a:noFill/>
          </a:ln>
          <a:effectLst>
            <a:outerShdw blurRad="157163" dist="9525" dir="4439999" algn="bl" rotWithShape="0">
              <a:srgbClr val="9E9E9E">
                <a:alpha val="24000"/>
              </a:srgbClr>
            </a:outerShdw>
          </a:effectLst>
        </p:spPr>
      </p:pic>
      <p:grpSp>
        <p:nvGrpSpPr>
          <p:cNvPr id="450" name="Google Shape;450;p61"/>
          <p:cNvGrpSpPr/>
          <p:nvPr/>
        </p:nvGrpSpPr>
        <p:grpSpPr>
          <a:xfrm>
            <a:off x="6160294" y="4791767"/>
            <a:ext cx="5639180" cy="383500"/>
            <a:chOff x="1154021" y="3526875"/>
            <a:chExt cx="7407304" cy="417574"/>
          </a:xfrm>
        </p:grpSpPr>
        <p:pic>
          <p:nvPicPr>
            <p:cNvPr id="451" name="Google Shape;451;p61"/>
            <p:cNvPicPr preferRelativeResize="0"/>
            <p:nvPr/>
          </p:nvPicPr>
          <p:blipFill>
            <a:blip r:embed="rId5"/>
            <a:stretch>
              <a:fillRect/>
            </a:stretch>
          </p:blipFill>
          <p:spPr>
            <a:xfrm>
              <a:off x="2750192" y="3539361"/>
              <a:ext cx="947471" cy="3925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2" name="Google Shape;452;p61"/>
            <p:cNvPicPr preferRelativeResize="0"/>
            <p:nvPr/>
          </p:nvPicPr>
          <p:blipFill>
            <a:blip r:embed="rId6"/>
            <a:stretch>
              <a:fillRect/>
            </a:stretch>
          </p:blipFill>
          <p:spPr>
            <a:xfrm>
              <a:off x="7145772" y="3563323"/>
              <a:ext cx="1415553" cy="34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3" name="Google Shape;453;p61"/>
            <p:cNvPicPr preferRelativeResize="0"/>
            <p:nvPr/>
          </p:nvPicPr>
          <p:blipFill rotWithShape="1">
            <a:blip r:embed="rId7"/>
            <a:srcRect r="-12739"/>
            <a:stretch>
              <a:fillRect/>
            </a:stretch>
          </p:blipFill>
          <p:spPr>
            <a:xfrm>
              <a:off x="5001494" y="3548089"/>
              <a:ext cx="1017503" cy="3751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4" name="Google Shape;454;p61"/>
            <p:cNvPicPr preferRelativeResize="0"/>
            <p:nvPr/>
          </p:nvPicPr>
          <p:blipFill>
            <a:blip r:embed="rId8"/>
            <a:stretch>
              <a:fillRect/>
            </a:stretch>
          </p:blipFill>
          <p:spPr>
            <a:xfrm>
              <a:off x="1154021" y="3526875"/>
              <a:ext cx="351160" cy="41757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55" name="Google Shape;455;p61"/>
          <p:cNvGrpSpPr/>
          <p:nvPr/>
        </p:nvGrpSpPr>
        <p:grpSpPr>
          <a:xfrm>
            <a:off x="6254286" y="2956048"/>
            <a:ext cx="5451214" cy="341268"/>
            <a:chOff x="1147375" y="1849285"/>
            <a:chExt cx="6753238" cy="417606"/>
          </a:xfrm>
        </p:grpSpPr>
        <p:pic>
          <p:nvPicPr>
            <p:cNvPr id="456" name="Google Shape;456;p61"/>
            <p:cNvPicPr preferRelativeResize="0"/>
            <p:nvPr/>
          </p:nvPicPr>
          <p:blipFill>
            <a:blip r:embed="rId9"/>
            <a:stretch>
              <a:fillRect/>
            </a:stretch>
          </p:blipFill>
          <p:spPr>
            <a:xfrm>
              <a:off x="7135000" y="1849285"/>
              <a:ext cx="765613" cy="4176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7" name="Google Shape;457;p61"/>
            <p:cNvPicPr preferRelativeResize="0"/>
            <p:nvPr/>
          </p:nvPicPr>
          <p:blipFill>
            <a:blip r:embed="rId10"/>
            <a:stretch>
              <a:fillRect/>
            </a:stretch>
          </p:blipFill>
          <p:spPr>
            <a:xfrm>
              <a:off x="1147375" y="1920989"/>
              <a:ext cx="949239" cy="2742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8" name="Google Shape;458;p61"/>
            <p:cNvPicPr preferRelativeResize="0"/>
            <p:nvPr/>
          </p:nvPicPr>
          <p:blipFill>
            <a:blip r:embed="rId11"/>
            <a:stretch>
              <a:fillRect/>
            </a:stretch>
          </p:blipFill>
          <p:spPr>
            <a:xfrm>
              <a:off x="2768795" y="1883963"/>
              <a:ext cx="348250" cy="348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59" name="Google Shape;459;p61"/>
            <p:cNvPicPr preferRelativeResize="0"/>
            <p:nvPr/>
          </p:nvPicPr>
          <p:blipFill>
            <a:blip r:embed="rId12"/>
            <a:stretch>
              <a:fillRect/>
            </a:stretch>
          </p:blipFill>
          <p:spPr>
            <a:xfrm>
              <a:off x="3789225" y="1879614"/>
              <a:ext cx="606775" cy="356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0" name="Google Shape;460;p61"/>
            <p:cNvPicPr preferRelativeResize="0"/>
            <p:nvPr/>
          </p:nvPicPr>
          <p:blipFill>
            <a:blip r:embed="rId13"/>
            <a:stretch>
              <a:fillRect/>
            </a:stretch>
          </p:blipFill>
          <p:spPr>
            <a:xfrm>
              <a:off x="5068181" y="1885751"/>
              <a:ext cx="374229" cy="34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61" name="Google Shape;461;p61"/>
            <p:cNvPicPr preferRelativeResize="0"/>
            <p:nvPr/>
          </p:nvPicPr>
          <p:blipFill>
            <a:blip r:embed="rId14"/>
            <a:stretch>
              <a:fillRect/>
            </a:stretch>
          </p:blipFill>
          <p:spPr>
            <a:xfrm>
              <a:off x="6114590" y="1885751"/>
              <a:ext cx="348229" cy="3446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62" name="Google Shape;462;p61"/>
          <p:cNvPicPr preferRelativeResize="0"/>
          <p:nvPr/>
        </p:nvPicPr>
        <p:blipFill>
          <a:blip r:embed="rId15"/>
          <a:stretch>
            <a:fillRect/>
          </a:stretch>
        </p:blipFill>
        <p:spPr>
          <a:xfrm>
            <a:off x="8723161" y="999596"/>
            <a:ext cx="514099" cy="30583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3" name="Google Shape;463;p61"/>
          <p:cNvGrpSpPr/>
          <p:nvPr/>
        </p:nvGrpSpPr>
        <p:grpSpPr>
          <a:xfrm>
            <a:off x="7009632" y="3821105"/>
            <a:ext cx="3940966" cy="454632"/>
            <a:chOff x="1736925" y="2603177"/>
            <a:chExt cx="5442572" cy="620150"/>
          </a:xfrm>
        </p:grpSpPr>
        <p:pic>
          <p:nvPicPr>
            <p:cNvPr id="464" name="Google Shape;464;p61"/>
            <p:cNvPicPr preferRelativeResize="0"/>
            <p:nvPr/>
          </p:nvPicPr>
          <p:blipFill>
            <a:blip r:embed="rId16"/>
            <a:stretch>
              <a:fillRect/>
            </a:stretch>
          </p:blipFill>
          <p:spPr>
            <a:xfrm>
              <a:off x="1736925" y="2617752"/>
              <a:ext cx="911000" cy="605575"/>
            </a:xfrm>
            <a:prstGeom prst="rect">
              <a:avLst/>
            </a:prstGeom>
            <a:noFill/>
            <a:ln>
              <a:noFill/>
            </a:ln>
            <a:effectLst>
              <a:outerShdw blurRad="157163" dist="9525" dir="4439999" algn="bl" rotWithShape="0">
                <a:srgbClr val="9E9E9E">
                  <a:alpha val="24000"/>
                </a:srgbClr>
              </a:outerShdw>
            </a:effectLst>
          </p:spPr>
        </p:pic>
        <p:pic>
          <p:nvPicPr>
            <p:cNvPr id="465" name="Google Shape;465;p61"/>
            <p:cNvPicPr preferRelativeResize="0"/>
            <p:nvPr/>
          </p:nvPicPr>
          <p:blipFill>
            <a:blip r:embed="rId17"/>
            <a:stretch>
              <a:fillRect/>
            </a:stretch>
          </p:blipFill>
          <p:spPr>
            <a:xfrm>
              <a:off x="4116500" y="2620777"/>
              <a:ext cx="911000" cy="570575"/>
            </a:xfrm>
            <a:prstGeom prst="rect">
              <a:avLst/>
            </a:prstGeom>
            <a:noFill/>
            <a:ln>
              <a:noFill/>
            </a:ln>
            <a:effectLst>
              <a:outerShdw blurRad="157163" dist="9525" dir="4439999" algn="bl" rotWithShape="0">
                <a:srgbClr val="9E9E9E">
                  <a:alpha val="24000"/>
                </a:srgbClr>
              </a:outerShdw>
            </a:effectLst>
          </p:spPr>
        </p:pic>
        <p:pic>
          <p:nvPicPr>
            <p:cNvPr id="466" name="Google Shape;466;p61"/>
            <p:cNvPicPr preferRelativeResize="0"/>
            <p:nvPr/>
          </p:nvPicPr>
          <p:blipFill rotWithShape="1">
            <a:blip r:embed="rId18"/>
            <a:srcRect l="17467" t="14050" r="7882" b="16495"/>
            <a:stretch>
              <a:fillRect/>
            </a:stretch>
          </p:blipFill>
          <p:spPr>
            <a:xfrm>
              <a:off x="6496075" y="2603177"/>
              <a:ext cx="683422" cy="570575"/>
            </a:xfrm>
            <a:prstGeom prst="rect">
              <a:avLst/>
            </a:prstGeom>
            <a:noFill/>
            <a:ln>
              <a:noFill/>
            </a:ln>
            <a:effectLst>
              <a:outerShdw blurRad="157163" dist="9525" dir="4439999" algn="bl" rotWithShape="0">
                <a:srgbClr val="9E9E9E">
                  <a:alpha val="24000"/>
                </a:srgbClr>
              </a:outerShdw>
            </a:effectLst>
          </p:spPr>
        </p:pic>
      </p:grpSp>
      <p:pic>
        <p:nvPicPr>
          <p:cNvPr id="467" name="Google Shape;467;p61"/>
          <p:cNvPicPr preferRelativeResize="0"/>
          <p:nvPr/>
        </p:nvPicPr>
        <p:blipFill>
          <a:blip r:embed="rId19"/>
          <a:stretch>
            <a:fillRect/>
          </a:stretch>
        </p:blipFill>
        <p:spPr>
          <a:xfrm>
            <a:off x="8789170" y="1925791"/>
            <a:ext cx="382081" cy="383520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p61"/>
          <p:cNvSpPr txBox="1"/>
          <p:nvPr>
            <p:ph type="title" idx="4294967295"/>
          </p:nvPr>
        </p:nvSpPr>
        <p:spPr>
          <a:xfrm>
            <a:off x="358074" y="194600"/>
            <a:ext cx="5023800" cy="86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2B4F9E"/>
                </a:solidFill>
              </a:rPr>
              <a:t>Тренды в IoT</a:t>
            </a:r>
            <a:endParaRPr sz="4000" b="0">
              <a:solidFill>
                <a:srgbClr val="2B4F9E"/>
              </a:solidFill>
            </a:endParaRPr>
          </a:p>
        </p:txBody>
      </p:sp>
      <p:sp>
        <p:nvSpPr>
          <p:cNvPr id="469" name="Google Shape;469;p61"/>
          <p:cNvSpPr txBox="1"/>
          <p:nvPr/>
        </p:nvSpPr>
        <p:spPr>
          <a:xfrm rot="-5400000">
            <a:off x="4238067" y="4272433"/>
            <a:ext cx="19113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 b="1">
                <a:solidFill>
                  <a:srgbClr val="2B4F9E"/>
                </a:solidFill>
              </a:rPr>
              <a:t>АйТек</a:t>
            </a:r>
            <a:endParaRPr sz="1700" b="1">
              <a:solidFill>
                <a:srgbClr val="2B4F9E"/>
              </a:solidFill>
            </a:endParaRPr>
          </a:p>
        </p:txBody>
      </p:sp>
      <p:cxnSp>
        <p:nvCxnSpPr>
          <p:cNvPr id="470" name="Google Shape;470;p61"/>
          <p:cNvCxnSpPr/>
          <p:nvPr/>
        </p:nvCxnSpPr>
        <p:spPr>
          <a:xfrm>
            <a:off x="5427690" y="3220500"/>
            <a:ext cx="0" cy="2919900"/>
          </a:xfrm>
          <a:prstGeom prst="straightConnector1">
            <a:avLst/>
          </a:prstGeom>
          <a:noFill/>
          <a:ln w="28575" cap="flat" cmpd="sng">
            <a:solidFill>
              <a:srgbClr val="2B4F9E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1" name="Google Shape;471;p61"/>
          <p:cNvSpPr txBox="1"/>
          <p:nvPr/>
        </p:nvSpPr>
        <p:spPr>
          <a:xfrm rot="-5400000">
            <a:off x="3660875" y="1463075"/>
            <a:ext cx="30657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>
                <a:solidFill>
                  <a:srgbClr val="39B5B4"/>
                </a:solidFill>
              </a:rPr>
              <a:t>Сервисы и экосистемы</a:t>
            </a:r>
            <a:endParaRPr sz="1700">
              <a:solidFill>
                <a:srgbClr val="39B5B4"/>
              </a:solidFill>
            </a:endParaRPr>
          </a:p>
        </p:txBody>
      </p:sp>
      <p:cxnSp>
        <p:nvCxnSpPr>
          <p:cNvPr id="472" name="Google Shape;472;p61"/>
          <p:cNvCxnSpPr/>
          <p:nvPr/>
        </p:nvCxnSpPr>
        <p:spPr>
          <a:xfrm>
            <a:off x="5435030" y="318533"/>
            <a:ext cx="0" cy="2752500"/>
          </a:xfrm>
          <a:prstGeom prst="straightConnector1">
            <a:avLst/>
          </a:prstGeom>
          <a:noFill/>
          <a:ln w="28575" cap="flat" cmpd="sng">
            <a:solidFill>
              <a:srgbClr val="39B5B4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73" name="Google Shape;473;p61"/>
          <p:cNvSpPr txBox="1"/>
          <p:nvPr/>
        </p:nvSpPr>
        <p:spPr>
          <a:xfrm>
            <a:off x="366275" y="1305425"/>
            <a:ext cx="4365000" cy="501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31538F"/>
              </a:buClr>
              <a:buSzPts val="1800"/>
              <a:buAutoNum type="arabicPeriod"/>
            </a:pPr>
            <a:r>
              <a:rPr lang="ru-RU" sz="1800">
                <a:solidFill>
                  <a:srgbClr val="31538F"/>
                </a:solidFill>
              </a:rPr>
              <a:t>Умный МКД - это новая технология, которая очень быстро меняется</a:t>
            </a:r>
            <a:endParaRPr sz="1800">
              <a:solidFill>
                <a:srgbClr val="31538F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31538F"/>
              </a:buClr>
              <a:buSzPts val="1800"/>
              <a:buAutoNum type="arabicPeriod"/>
            </a:pPr>
            <a:r>
              <a:rPr lang="ru-RU" sz="1800">
                <a:solidFill>
                  <a:srgbClr val="31538F"/>
                </a:solidFill>
              </a:rPr>
              <a:t>В аспектах гибкости микросервисы сильнее монолитных систем</a:t>
            </a:r>
            <a:endParaRPr sz="1800">
              <a:solidFill>
                <a:srgbClr val="31538F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31538F"/>
              </a:buClr>
              <a:buSzPts val="1800"/>
              <a:buAutoNum type="arabicPeriod"/>
            </a:pPr>
            <a:r>
              <a:rPr lang="ru-RU" sz="1800">
                <a:solidFill>
                  <a:srgbClr val="31538F"/>
                </a:solidFill>
              </a:rPr>
              <a:t>В IoT множество стандартов, протоколов, оборудования и ПО, которое нужно связать друг с другом. </a:t>
            </a:r>
            <a:r>
              <a:rPr lang="ru-RU" sz="1800">
                <a:solidFill>
                  <a:srgbClr val="31538F"/>
                </a:solidFill>
              </a:rPr>
              <a:t>Мало что работает друг с другом “из коробки”. </a:t>
            </a:r>
            <a:r>
              <a:rPr lang="ru-RU" sz="1800">
                <a:solidFill>
                  <a:srgbClr val="31538F"/>
                </a:solidFill>
              </a:rPr>
              <a:t>Это как раз наша задача как интегратора</a:t>
            </a:r>
            <a:endParaRPr sz="1800">
              <a:solidFill>
                <a:srgbClr val="31538F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31538F"/>
              </a:buClr>
              <a:buSzPts val="1800"/>
              <a:buAutoNum type="arabicPeriod"/>
            </a:pPr>
            <a:r>
              <a:rPr lang="ru-RU" sz="1800">
                <a:solidFill>
                  <a:srgbClr val="31538F"/>
                </a:solidFill>
              </a:rPr>
              <a:t>Постоянно появляются и уходят: производители оборудования и ПО, шины и </a:t>
            </a:r>
            <a:r>
              <a:rPr lang="ru-RU" sz="1800">
                <a:solidFill>
                  <a:srgbClr val="31538F"/>
                </a:solidFill>
              </a:rPr>
              <a:t>протоколы</a:t>
            </a:r>
            <a:endParaRPr sz="1800">
              <a:solidFill>
                <a:srgbClr val="31538F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1000"/>
              </a:spcAft>
              <a:buClr>
                <a:srgbClr val="31538F"/>
              </a:buClr>
              <a:buSzPts val="1800"/>
              <a:buAutoNum type="arabicPeriod"/>
            </a:pPr>
            <a:r>
              <a:rPr lang="ru-RU" sz="1800">
                <a:solidFill>
                  <a:srgbClr val="31538F"/>
                </a:solidFill>
              </a:rPr>
              <a:t>572-ФЗ о биометрии</a:t>
            </a:r>
            <a:endParaRPr sz="1800">
              <a:solidFill>
                <a:srgbClr val="31538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62"/>
          <p:cNvSpPr txBox="1"/>
          <p:nvPr/>
        </p:nvSpPr>
        <p:spPr>
          <a:xfrm>
            <a:off x="313503" y="1020503"/>
            <a:ext cx="11565000" cy="104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B4F9E"/>
                </a:solidFill>
              </a:rPr>
              <a:t>Основная сложность умного микрорайона, МКД и квартиры - это “зоопарк технологий”. Одних только видеодомофонов много. А ведь еще счетчики ресурсов, видеокамеры, системы распознавания номеров.</a:t>
            </a: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B4F9E"/>
                </a:solidFill>
              </a:rPr>
              <a:t>Какие из них лучше выбрать для системы, которая будет служить городу и жителям десятилетиями?</a:t>
            </a:r>
            <a:endParaRPr sz="1800">
              <a:solidFill>
                <a:srgbClr val="2B4F9E"/>
              </a:solidFill>
            </a:endParaRPr>
          </a:p>
        </p:txBody>
      </p:sp>
      <p:grpSp>
        <p:nvGrpSpPr>
          <p:cNvPr id="480" name="Google Shape;480;p62"/>
          <p:cNvGrpSpPr/>
          <p:nvPr/>
        </p:nvGrpSpPr>
        <p:grpSpPr>
          <a:xfrm>
            <a:off x="24909" y="2241576"/>
            <a:ext cx="12142190" cy="3134850"/>
            <a:chOff x="631443" y="1858771"/>
            <a:chExt cx="10369963" cy="2962156"/>
          </a:xfrm>
        </p:grpSpPr>
        <p:pic>
          <p:nvPicPr>
            <p:cNvPr id="481" name="Google Shape;481;p62" descr="https://uploads.beward.ru/images/products/8879e695d458638a2e9aae530b181876.jpg?023317"/>
            <p:cNvPicPr preferRelativeResize="0"/>
            <p:nvPr/>
          </p:nvPicPr>
          <p:blipFill rotWithShape="1">
            <a:blip r:embed="rId1"/>
            <a:srcRect l="7530" r="7953"/>
            <a:stretch>
              <a:fillRect/>
            </a:stretch>
          </p:blipFill>
          <p:spPr>
            <a:xfrm>
              <a:off x="5195899" y="2650375"/>
              <a:ext cx="1036633" cy="204433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" name="Google Shape;482;p62"/>
            <p:cNvSpPr/>
            <p:nvPr/>
          </p:nvSpPr>
          <p:spPr>
            <a:xfrm>
              <a:off x="631443" y="1901450"/>
              <a:ext cx="1800900" cy="37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600"/>
                <a:buFont typeface="Arial" panose="020B0604020202020204"/>
                <a:buNone/>
              </a:pPr>
              <a:r>
                <a:rPr lang="ru-RU" sz="1600" b="1" i="0" u="none" strike="noStrike" cap="none">
                  <a:solidFill>
                    <a:srgbClr val="2B4F9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Bas IP</a:t>
              </a:r>
              <a:endParaRPr sz="1400" b="0" i="0" u="none" strike="noStrike" cap="none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3" name="Google Shape;483;p62"/>
            <p:cNvSpPr/>
            <p:nvPr/>
          </p:nvSpPr>
          <p:spPr>
            <a:xfrm>
              <a:off x="2765630" y="1888704"/>
              <a:ext cx="1800900" cy="37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600"/>
                <a:buFont typeface="Arial" panose="020B0604020202020204"/>
                <a:buNone/>
              </a:pPr>
              <a:r>
                <a:rPr lang="ru-RU" sz="1600" b="1" i="0" u="none" strike="noStrike" cap="none">
                  <a:solidFill>
                    <a:srgbClr val="2B4F9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Comelit</a:t>
              </a:r>
              <a:endParaRPr sz="1400" b="0" i="0" u="none" strike="noStrike" cap="none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84" name="Google Shape;484;p62"/>
            <p:cNvPicPr preferRelativeResize="0"/>
            <p:nvPr/>
          </p:nvPicPr>
          <p:blipFill rotWithShape="1">
            <a:blip r:embed="rId2"/>
            <a:srcRect/>
            <a:stretch>
              <a:fillRect/>
            </a:stretch>
          </p:blipFill>
          <p:spPr>
            <a:xfrm>
              <a:off x="1050940" y="2609336"/>
              <a:ext cx="877797" cy="2085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5" name="Google Shape;485;p62"/>
            <p:cNvPicPr preferRelativeResize="0"/>
            <p:nvPr/>
          </p:nvPicPr>
          <p:blipFill rotWithShape="1">
            <a:blip r:embed="rId3"/>
            <a:srcRect/>
            <a:stretch>
              <a:fillRect/>
            </a:stretch>
          </p:blipFill>
          <p:spPr>
            <a:xfrm>
              <a:off x="3287858" y="2636126"/>
              <a:ext cx="819518" cy="202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6" name="Google Shape;486;p62"/>
            <p:cNvSpPr/>
            <p:nvPr/>
          </p:nvSpPr>
          <p:spPr>
            <a:xfrm>
              <a:off x="4861820" y="1873351"/>
              <a:ext cx="1800900" cy="37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600"/>
                <a:buFont typeface="Arial" panose="020B0604020202020204"/>
                <a:buNone/>
              </a:pPr>
              <a:r>
                <a:rPr lang="ru-RU" sz="1600" b="1" i="0" u="none" strike="noStrike" cap="none">
                  <a:solidFill>
                    <a:srgbClr val="2B4F9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Beward</a:t>
              </a:r>
              <a:endParaRPr sz="1400" b="0" i="0" u="none" strike="noStrike" cap="none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87" name="Google Shape;487;p62"/>
            <p:cNvPicPr preferRelativeResize="0"/>
            <p:nvPr/>
          </p:nvPicPr>
          <p:blipFill rotWithShape="1">
            <a:blip r:embed="rId4"/>
            <a:srcRect l="23964" r="19742"/>
            <a:stretch>
              <a:fillRect/>
            </a:stretch>
          </p:blipFill>
          <p:spPr>
            <a:xfrm>
              <a:off x="7321054" y="2438899"/>
              <a:ext cx="1340935" cy="23820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8" name="Google Shape;488;p62"/>
            <p:cNvSpPr/>
            <p:nvPr/>
          </p:nvSpPr>
          <p:spPr>
            <a:xfrm>
              <a:off x="7085271" y="1858771"/>
              <a:ext cx="1800900" cy="37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600"/>
                <a:buFont typeface="Arial" panose="020B0604020202020204"/>
                <a:buNone/>
              </a:pPr>
              <a:r>
                <a:rPr lang="ru-RU" sz="1600" b="1" i="0" u="none" strike="noStrike" cap="none">
                  <a:solidFill>
                    <a:srgbClr val="2B4F9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Akuvox</a:t>
              </a:r>
              <a:endParaRPr sz="1400" b="0" i="0" u="none" strike="noStrike" cap="none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489" name="Google Shape;489;p62"/>
            <p:cNvPicPr preferRelativeResize="0"/>
            <p:nvPr/>
          </p:nvPicPr>
          <p:blipFill rotWithShape="1">
            <a:blip r:embed="rId5"/>
            <a:srcRect/>
            <a:stretch>
              <a:fillRect/>
            </a:stretch>
          </p:blipFill>
          <p:spPr>
            <a:xfrm>
              <a:off x="9611011" y="2595123"/>
              <a:ext cx="1000557" cy="21632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0" name="Google Shape;490;p62"/>
            <p:cNvSpPr/>
            <p:nvPr/>
          </p:nvSpPr>
          <p:spPr>
            <a:xfrm>
              <a:off x="9200506" y="1873351"/>
              <a:ext cx="1800900" cy="37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ts val="1600"/>
                <a:buFont typeface="Arial" panose="020B0604020202020204"/>
                <a:buNone/>
              </a:pPr>
              <a:r>
                <a:rPr lang="ru-RU" sz="1600" b="1" i="0" u="none" strike="noStrike" cap="none">
                  <a:solidFill>
                    <a:srgbClr val="2B4F9E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rPr>
                <a:t>MaxetLine</a:t>
              </a:r>
              <a:endParaRPr sz="1400" b="0" i="0" u="none" strike="noStrike" cap="none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1" name="Google Shape;491;p62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492" name="Google Shape;492;p62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93" name="Google Shape;493;p62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p62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5" name="Google Shape;495;p62"/>
          <p:cNvSpPr txBox="1"/>
          <p:nvPr/>
        </p:nvSpPr>
        <p:spPr>
          <a:xfrm>
            <a:off x="152400" y="152400"/>
            <a:ext cx="116196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B4F9E"/>
                </a:solidFill>
              </a:rPr>
              <a:t>Зоопарк технологий</a:t>
            </a:r>
            <a:endParaRPr sz="4000" b="1">
              <a:solidFill>
                <a:srgbClr val="2B4F9E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63"/>
          <p:cNvSpPr/>
          <p:nvPr/>
        </p:nvSpPr>
        <p:spPr>
          <a:xfrm>
            <a:off x="3851367" y="816667"/>
            <a:ext cx="1840500" cy="2173200"/>
          </a:xfrm>
          <a:prstGeom prst="roundRect">
            <a:avLst>
              <a:gd name="adj" fmla="val 7567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  <a:effectLst>
            <a:outerShdw blurRad="157163" dist="9525" dir="4439999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1" name="Google Shape;501;p63"/>
          <p:cNvSpPr/>
          <p:nvPr/>
        </p:nvSpPr>
        <p:spPr>
          <a:xfrm>
            <a:off x="113467" y="3330033"/>
            <a:ext cx="5578500" cy="3476400"/>
          </a:xfrm>
          <a:prstGeom prst="roundRect">
            <a:avLst>
              <a:gd name="adj" fmla="val 7567"/>
            </a:avLst>
          </a:prstGeom>
          <a:solidFill>
            <a:srgbClr val="FFFFFF"/>
          </a:solidFill>
          <a:ln w="9525" cap="flat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  <a:effectLst>
            <a:outerShdw blurRad="157163" dist="9525" dir="4439999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2" name="Google Shape;502;p63"/>
          <p:cNvSpPr/>
          <p:nvPr/>
        </p:nvSpPr>
        <p:spPr>
          <a:xfrm>
            <a:off x="9157100" y="2483200"/>
            <a:ext cx="2879100" cy="4323300"/>
          </a:xfrm>
          <a:prstGeom prst="roundRect">
            <a:avLst>
              <a:gd name="adj" fmla="val 7567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  <a:effectLst>
            <a:outerShdw blurRad="157163" dist="9525" dir="4439999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3" name="Google Shape;503;p63"/>
          <p:cNvSpPr/>
          <p:nvPr/>
        </p:nvSpPr>
        <p:spPr>
          <a:xfrm>
            <a:off x="113433" y="816667"/>
            <a:ext cx="3543900" cy="2173200"/>
          </a:xfrm>
          <a:prstGeom prst="roundRect">
            <a:avLst>
              <a:gd name="adj" fmla="val 7567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  <a:effectLst>
            <a:outerShdw blurRad="157163" dist="9525" dir="4439999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4" name="Google Shape;504;p63"/>
          <p:cNvSpPr/>
          <p:nvPr/>
        </p:nvSpPr>
        <p:spPr>
          <a:xfrm>
            <a:off x="0" y="52833"/>
            <a:ext cx="12192000" cy="58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3600" b="1">
                <a:solidFill>
                  <a:srgbClr val="2B4F9E"/>
                </a:solidFill>
              </a:rPr>
              <a:t>С</a:t>
            </a:r>
            <a:r>
              <a:rPr lang="ru-RU" sz="3600" b="1">
                <a:solidFill>
                  <a:srgbClr val="2B4F9E"/>
                </a:solidFill>
              </a:rPr>
              <a:t>истемы должны работать друг с другом</a:t>
            </a:r>
            <a:endParaRPr sz="3600" b="1">
              <a:solidFill>
                <a:srgbClr val="2B4F9E"/>
              </a:solidFill>
            </a:endParaRPr>
          </a:p>
        </p:txBody>
      </p:sp>
      <p:sp>
        <p:nvSpPr>
          <p:cNvPr id="505" name="Google Shape;505;p63"/>
          <p:cNvSpPr txBox="1"/>
          <p:nvPr/>
        </p:nvSpPr>
        <p:spPr>
          <a:xfrm>
            <a:off x="150667" y="799900"/>
            <a:ext cx="35067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200"/>
              <a:buFont typeface="Play"/>
              <a:buNone/>
            </a:pPr>
            <a:r>
              <a:rPr lang="ru-RU" sz="1300" b="1">
                <a:solidFill>
                  <a:srgbClr val="2B4F9E"/>
                </a:solidFill>
                <a:latin typeface="Montserrat"/>
                <a:ea typeface="Montserrat"/>
                <a:cs typeface="Montserrat"/>
                <a:sym typeface="Montserrat"/>
              </a:rPr>
              <a:t>УЧЕТ РЕСУРСОВ</a:t>
            </a:r>
            <a:endParaRPr sz="1300" b="1" i="0" u="none" strike="noStrike" cap="none">
              <a:solidFill>
                <a:srgbClr val="2B4F9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6" name="Google Shape;506;p63"/>
          <p:cNvSpPr txBox="1"/>
          <p:nvPr/>
        </p:nvSpPr>
        <p:spPr>
          <a:xfrm>
            <a:off x="1984424" y="2277200"/>
            <a:ext cx="996900" cy="3540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  <a:effectLst>
            <a:outerShdw blurRad="157163" dist="9525" dir="4439999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121900" tIns="60925" rIns="121900" bIns="60925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УСПД</a:t>
            </a:r>
            <a:endParaRPr sz="150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7" name="Google Shape;507;p63"/>
          <p:cNvSpPr txBox="1"/>
          <p:nvPr/>
        </p:nvSpPr>
        <p:spPr>
          <a:xfrm>
            <a:off x="1928437" y="4064387"/>
            <a:ext cx="2219700" cy="307800"/>
          </a:xfrm>
          <a:prstGeom prst="rect">
            <a:avLst/>
          </a:prstGeom>
          <a:solidFill>
            <a:srgbClr val="F9F9F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Montserrat"/>
                <a:ea typeface="Montserrat"/>
                <a:cs typeface="Montserrat"/>
                <a:sym typeface="Montserrat"/>
              </a:rPr>
              <a:t>Вентиляция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8" name="Google Shape;508;p63"/>
          <p:cNvSpPr txBox="1"/>
          <p:nvPr/>
        </p:nvSpPr>
        <p:spPr>
          <a:xfrm>
            <a:off x="1933490" y="4358796"/>
            <a:ext cx="2214300" cy="307800"/>
          </a:xfrm>
          <a:prstGeom prst="rect">
            <a:avLst/>
          </a:prstGeom>
          <a:solidFill>
            <a:srgbClr val="F9F9F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Montserrat"/>
                <a:ea typeface="Montserrat"/>
                <a:cs typeface="Montserrat"/>
                <a:sym typeface="Montserrat"/>
              </a:rPr>
              <a:t>ИТП / Котельная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9" name="Google Shape;509;p63"/>
          <p:cNvSpPr txBox="1"/>
          <p:nvPr/>
        </p:nvSpPr>
        <p:spPr>
          <a:xfrm>
            <a:off x="1928433" y="4655660"/>
            <a:ext cx="2219700" cy="307800"/>
          </a:xfrm>
          <a:prstGeom prst="rect">
            <a:avLst/>
          </a:prstGeom>
          <a:solidFill>
            <a:srgbClr val="F9F9F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Montserrat"/>
                <a:ea typeface="Montserrat"/>
                <a:cs typeface="Montserrat"/>
                <a:sym typeface="Montserrat"/>
              </a:rPr>
              <a:t>Электроснабжение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0" name="Google Shape;510;p63"/>
          <p:cNvSpPr txBox="1"/>
          <p:nvPr/>
        </p:nvSpPr>
        <p:spPr>
          <a:xfrm>
            <a:off x="1928433" y="4952802"/>
            <a:ext cx="2219700" cy="307800"/>
          </a:xfrm>
          <a:prstGeom prst="rect">
            <a:avLst/>
          </a:prstGeom>
          <a:solidFill>
            <a:srgbClr val="F9F9F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Montserrat"/>
                <a:ea typeface="Montserrat"/>
                <a:cs typeface="Montserrat"/>
                <a:sym typeface="Montserrat"/>
              </a:rPr>
              <a:t>АПС и СОУЭ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1" name="Google Shape;511;p63"/>
          <p:cNvSpPr txBox="1"/>
          <p:nvPr/>
        </p:nvSpPr>
        <p:spPr>
          <a:xfrm>
            <a:off x="1928433" y="5249322"/>
            <a:ext cx="2219700" cy="307800"/>
          </a:xfrm>
          <a:prstGeom prst="rect">
            <a:avLst/>
          </a:prstGeom>
          <a:solidFill>
            <a:srgbClr val="F9F9F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Montserrat"/>
                <a:ea typeface="Montserrat"/>
                <a:cs typeface="Montserrat"/>
                <a:sym typeface="Montserrat"/>
              </a:rPr>
              <a:t>Водоснабжение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2" name="Google Shape;512;p63"/>
          <p:cNvSpPr txBox="1"/>
          <p:nvPr/>
        </p:nvSpPr>
        <p:spPr>
          <a:xfrm>
            <a:off x="1928433" y="5545843"/>
            <a:ext cx="2219700" cy="307800"/>
          </a:xfrm>
          <a:prstGeom prst="rect">
            <a:avLst/>
          </a:prstGeom>
          <a:solidFill>
            <a:srgbClr val="F9F9F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latin typeface="Montserrat"/>
                <a:ea typeface="Montserrat"/>
                <a:cs typeface="Montserrat"/>
                <a:sym typeface="Montserrat"/>
              </a:rPr>
              <a:t>Лифты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3" name="Google Shape;513;p63"/>
          <p:cNvSpPr txBox="1"/>
          <p:nvPr/>
        </p:nvSpPr>
        <p:spPr>
          <a:xfrm>
            <a:off x="1928433" y="5839021"/>
            <a:ext cx="2219700" cy="492600"/>
          </a:xfrm>
          <a:prstGeom prst="rect">
            <a:avLst/>
          </a:prstGeom>
          <a:solidFill>
            <a:srgbClr val="F9F9F9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Ворота, шлагбаумы, </a:t>
            </a:r>
            <a:r>
              <a:rPr lang="ru-RU" sz="1200">
                <a:latin typeface="Montserrat"/>
                <a:ea typeface="Montserrat"/>
                <a:cs typeface="Montserrat"/>
                <a:sym typeface="Montserrat"/>
              </a:rPr>
              <a:t>к</a:t>
            </a:r>
            <a:r>
              <a:rPr lang="ru-RU" sz="1200" i="0" u="none" strike="noStrike" cap="non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алитки</a:t>
            </a:r>
            <a:endParaRPr sz="12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514" name="Google Shape;514;p63"/>
          <p:cNvGrpSpPr/>
          <p:nvPr/>
        </p:nvGrpSpPr>
        <p:grpSpPr>
          <a:xfrm>
            <a:off x="6100033" y="4354958"/>
            <a:ext cx="2727262" cy="2450672"/>
            <a:chOff x="4394543" y="3266300"/>
            <a:chExt cx="1987800" cy="1838050"/>
          </a:xfrm>
        </p:grpSpPr>
        <p:sp>
          <p:nvSpPr>
            <p:cNvPr id="515" name="Google Shape;515;p63"/>
            <p:cNvSpPr/>
            <p:nvPr/>
          </p:nvSpPr>
          <p:spPr>
            <a:xfrm>
              <a:off x="4394543" y="3304950"/>
              <a:ext cx="1987800" cy="1799400"/>
            </a:xfrm>
            <a:prstGeom prst="roundRect">
              <a:avLst>
                <a:gd name="adj" fmla="val 7567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dot"/>
              <a:round/>
              <a:headEnd type="none" w="sm" len="sm"/>
              <a:tailEnd type="none" w="sm" len="sm"/>
            </a:ln>
            <a:effectLst>
              <a:outerShdw blurRad="157163" dist="9525" dir="4439999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16" name="Google Shape;516;p63"/>
            <p:cNvSpPr txBox="1"/>
            <p:nvPr/>
          </p:nvSpPr>
          <p:spPr>
            <a:xfrm>
              <a:off x="4394550" y="3266300"/>
              <a:ext cx="1920000" cy="4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75" rIns="45700" bIns="22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200"/>
                <a:buFont typeface="Play"/>
                <a:buNone/>
              </a:pPr>
              <a:r>
                <a:rPr lang="ru-RU" sz="1300" b="1">
                  <a:solidFill>
                    <a:srgbClr val="2B4F9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ВИДЕОНАБЛЮДЕНИЕ</a:t>
              </a:r>
              <a:endParaRPr sz="1300" b="1" i="0" u="none" strike="noStrike" cap="none">
                <a:solidFill>
                  <a:srgbClr val="2B4F9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17" name="Google Shape;517;p63"/>
            <p:cNvPicPr preferRelativeResize="0"/>
            <p:nvPr/>
          </p:nvPicPr>
          <p:blipFill rotWithShape="1">
            <a:blip r:embed="rId1">
              <a:alphaModFix amt="64000"/>
            </a:blip>
            <a:srcRect/>
            <a:stretch>
              <a:fillRect/>
            </a:stretch>
          </p:blipFill>
          <p:spPr>
            <a:xfrm>
              <a:off x="4895433" y="3729157"/>
              <a:ext cx="918243" cy="435352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518" name="Google Shape;518;p63"/>
            <p:cNvGrpSpPr/>
            <p:nvPr/>
          </p:nvGrpSpPr>
          <p:grpSpPr>
            <a:xfrm>
              <a:off x="4721292" y="4515924"/>
              <a:ext cx="1269123" cy="315976"/>
              <a:chOff x="4703058" y="4071680"/>
              <a:chExt cx="1269123" cy="315976"/>
            </a:xfrm>
          </p:grpSpPr>
          <p:pic>
            <p:nvPicPr>
              <p:cNvPr id="519" name="Google Shape;519;p63"/>
              <p:cNvPicPr preferRelativeResize="0"/>
              <p:nvPr/>
            </p:nvPicPr>
            <p:blipFill rotWithShape="1">
              <a:blip r:embed="rId2">
                <a:alphaModFix amt="79000"/>
              </a:blip>
              <a:srcRect/>
              <a:stretch>
                <a:fillRect/>
              </a:stretch>
            </p:blipFill>
            <p:spPr>
              <a:xfrm>
                <a:off x="5520486" y="4071680"/>
                <a:ext cx="451694" cy="3159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0" name="Google Shape;520;p63"/>
              <p:cNvPicPr preferRelativeResize="0"/>
              <p:nvPr/>
            </p:nvPicPr>
            <p:blipFill rotWithShape="1">
              <a:blip r:embed="rId2">
                <a:alphaModFix amt="79000"/>
              </a:blip>
              <a:srcRect/>
              <a:stretch>
                <a:fillRect/>
              </a:stretch>
            </p:blipFill>
            <p:spPr>
              <a:xfrm>
                <a:off x="4703058" y="4071685"/>
                <a:ext cx="451694" cy="315969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21" name="Google Shape;521;p63"/>
              <p:cNvPicPr preferRelativeResize="0"/>
              <p:nvPr/>
            </p:nvPicPr>
            <p:blipFill rotWithShape="1">
              <a:blip r:embed="rId2">
                <a:alphaModFix amt="79000"/>
              </a:blip>
              <a:srcRect/>
              <a:stretch>
                <a:fillRect/>
              </a:stretch>
            </p:blipFill>
            <p:spPr>
              <a:xfrm>
                <a:off x="5111775" y="4071687"/>
                <a:ext cx="451694" cy="31596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pic>
        <p:nvPicPr>
          <p:cNvPr id="522" name="Google Shape;522;p63"/>
          <p:cNvPicPr preferRelativeResize="0"/>
          <p:nvPr/>
        </p:nvPicPr>
        <p:blipFill rotWithShape="1">
          <a:blip r:embed="rId3">
            <a:alphaModFix amt="70000"/>
          </a:blip>
          <a:srcRect l="10174" r="10767"/>
          <a:stretch>
            <a:fillRect/>
          </a:stretch>
        </p:blipFill>
        <p:spPr>
          <a:xfrm>
            <a:off x="734373" y="1495289"/>
            <a:ext cx="576000" cy="485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3" name="Google Shape;523;p63"/>
          <p:cNvPicPr preferRelativeResize="0"/>
          <p:nvPr/>
        </p:nvPicPr>
        <p:blipFill rotWithShape="1">
          <a:blip r:embed="rId4">
            <a:alphaModFix amt="70000"/>
          </a:blip>
          <a:srcRect l="17492" r="19811" b="10"/>
          <a:stretch>
            <a:fillRect/>
          </a:stretch>
        </p:blipFill>
        <p:spPr>
          <a:xfrm>
            <a:off x="214709" y="1492589"/>
            <a:ext cx="461595" cy="4907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4" name="Google Shape;524;p63"/>
          <p:cNvCxnSpPr>
            <a:stCxn id="525" idx="1"/>
            <a:endCxn id="507" idx="3"/>
          </p:cNvCxnSpPr>
          <p:nvPr/>
        </p:nvCxnSpPr>
        <p:spPr>
          <a:xfrm rot="10800000">
            <a:off x="4148103" y="4218236"/>
            <a:ext cx="202200" cy="8886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6" name="Google Shape;526;p63"/>
          <p:cNvCxnSpPr>
            <a:stCxn id="525" idx="1"/>
            <a:endCxn id="508" idx="3"/>
          </p:cNvCxnSpPr>
          <p:nvPr/>
        </p:nvCxnSpPr>
        <p:spPr>
          <a:xfrm rot="10800000">
            <a:off x="4147803" y="4512836"/>
            <a:ext cx="202500" cy="5940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7" name="Google Shape;527;p63"/>
          <p:cNvCxnSpPr>
            <a:stCxn id="525" idx="1"/>
            <a:endCxn id="509" idx="3"/>
          </p:cNvCxnSpPr>
          <p:nvPr/>
        </p:nvCxnSpPr>
        <p:spPr>
          <a:xfrm rot="10800000">
            <a:off x="4148103" y="4809536"/>
            <a:ext cx="202200" cy="2973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8" name="Google Shape;528;p63"/>
          <p:cNvCxnSpPr>
            <a:stCxn id="525" idx="1"/>
            <a:endCxn id="510" idx="3"/>
          </p:cNvCxnSpPr>
          <p:nvPr/>
        </p:nvCxnSpPr>
        <p:spPr>
          <a:xfrm rot="10800000">
            <a:off x="4148103" y="5106836"/>
            <a:ext cx="202200" cy="0"/>
          </a:xfrm>
          <a:prstGeom prst="straightConnector1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29" name="Google Shape;529;p63"/>
          <p:cNvCxnSpPr>
            <a:stCxn id="525" idx="1"/>
            <a:endCxn id="511" idx="3"/>
          </p:cNvCxnSpPr>
          <p:nvPr/>
        </p:nvCxnSpPr>
        <p:spPr>
          <a:xfrm flipH="1">
            <a:off x="4148103" y="5106836"/>
            <a:ext cx="202200" cy="2964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0" name="Google Shape;530;p63"/>
          <p:cNvCxnSpPr>
            <a:stCxn id="525" idx="1"/>
            <a:endCxn id="512" idx="3"/>
          </p:cNvCxnSpPr>
          <p:nvPr/>
        </p:nvCxnSpPr>
        <p:spPr>
          <a:xfrm flipH="1">
            <a:off x="4148103" y="5106836"/>
            <a:ext cx="202200" cy="5928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31" name="Google Shape;531;p63"/>
          <p:cNvCxnSpPr>
            <a:stCxn id="525" idx="1"/>
            <a:endCxn id="513" idx="3"/>
          </p:cNvCxnSpPr>
          <p:nvPr/>
        </p:nvCxnSpPr>
        <p:spPr>
          <a:xfrm flipH="1">
            <a:off x="4148103" y="5106836"/>
            <a:ext cx="202200" cy="9786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525" name="Google Shape;525;p63"/>
          <p:cNvPicPr preferRelativeResize="0"/>
          <p:nvPr/>
        </p:nvPicPr>
        <p:blipFill rotWithShape="1">
          <a:blip r:embed="rId5">
            <a:alphaModFix amt="60000"/>
          </a:blip>
          <a:srcRect/>
          <a:stretch>
            <a:fillRect/>
          </a:stretch>
        </p:blipFill>
        <p:spPr>
          <a:xfrm>
            <a:off x="4350303" y="4748582"/>
            <a:ext cx="1105153" cy="716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2" name="Google Shape;532;p63"/>
          <p:cNvPicPr preferRelativeResize="0"/>
          <p:nvPr/>
        </p:nvPicPr>
        <p:blipFill rotWithShape="1">
          <a:blip r:embed="rId6">
            <a:alphaModFix amt="70000"/>
          </a:blip>
          <a:srcRect b="13948"/>
          <a:stretch>
            <a:fillRect/>
          </a:stretch>
        </p:blipFill>
        <p:spPr>
          <a:xfrm>
            <a:off x="1979269" y="1410836"/>
            <a:ext cx="996966" cy="64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63"/>
          <p:cNvPicPr preferRelativeResize="0"/>
          <p:nvPr/>
        </p:nvPicPr>
        <p:blipFill rotWithShape="1">
          <a:blip r:embed="rId7">
            <a:alphaModFix amt="70000"/>
          </a:blip>
          <a:srcRect/>
          <a:stretch>
            <a:fillRect/>
          </a:stretch>
        </p:blipFill>
        <p:spPr>
          <a:xfrm>
            <a:off x="753911" y="2131929"/>
            <a:ext cx="654414" cy="648805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63"/>
          <p:cNvSpPr txBox="1"/>
          <p:nvPr/>
        </p:nvSpPr>
        <p:spPr>
          <a:xfrm>
            <a:off x="320133" y="1234739"/>
            <a:ext cx="9261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200"/>
              <a:buFont typeface="Play"/>
              <a:buNone/>
            </a:pPr>
            <a:r>
              <a:rPr lang="ru-RU" sz="13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Счетчики</a:t>
            </a:r>
            <a:endParaRPr sz="13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35" name="Google Shape;535;p63"/>
          <p:cNvCxnSpPr>
            <a:stCxn id="506" idx="1"/>
            <a:endCxn id="533" idx="3"/>
          </p:cNvCxnSpPr>
          <p:nvPr/>
        </p:nvCxnSpPr>
        <p:spPr>
          <a:xfrm flipH="1">
            <a:off x="1408424" y="2454200"/>
            <a:ext cx="576000" cy="2100"/>
          </a:xfrm>
          <a:prstGeom prst="bentConnector3">
            <a:avLst>
              <a:gd name="adj1" fmla="val 50009"/>
            </a:avLst>
          </a:prstGeom>
          <a:noFill/>
          <a:ln w="9525" cap="flat" cmpd="sng">
            <a:solidFill>
              <a:srgbClr val="9E9E9E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536" name="Google Shape;536;p63"/>
          <p:cNvCxnSpPr>
            <a:stCxn id="532" idx="1"/>
            <a:endCxn id="522" idx="3"/>
          </p:cNvCxnSpPr>
          <p:nvPr/>
        </p:nvCxnSpPr>
        <p:spPr>
          <a:xfrm flipH="1">
            <a:off x="1310269" y="1735237"/>
            <a:ext cx="669000" cy="2700"/>
          </a:xfrm>
          <a:prstGeom prst="bentConnector3">
            <a:avLst>
              <a:gd name="adj1" fmla="val 50007"/>
            </a:avLst>
          </a:prstGeom>
          <a:noFill/>
          <a:ln w="9525" cap="flat" cmpd="sng">
            <a:solidFill>
              <a:srgbClr val="9E9E9E"/>
            </a:solidFill>
            <a:prstDash val="solid"/>
            <a:round/>
            <a:headEnd type="triangle" w="med" len="med"/>
            <a:tailEnd type="none" w="sm" len="sm"/>
          </a:ln>
        </p:spPr>
      </p:cxnSp>
      <p:cxnSp>
        <p:nvCxnSpPr>
          <p:cNvPr id="537" name="Google Shape;537;p63"/>
          <p:cNvCxnSpPr>
            <a:stCxn id="506" idx="0"/>
            <a:endCxn id="532" idx="2"/>
          </p:cNvCxnSpPr>
          <p:nvPr/>
        </p:nvCxnSpPr>
        <p:spPr>
          <a:xfrm rot="5400000" flipH="1">
            <a:off x="2371574" y="2165900"/>
            <a:ext cx="217500" cy="5100"/>
          </a:xfrm>
          <a:prstGeom prst="bentConnector3">
            <a:avLst>
              <a:gd name="adj1" fmla="val 50014"/>
            </a:avLst>
          </a:prstGeom>
          <a:noFill/>
          <a:ln w="9525" cap="flat" cmpd="sng">
            <a:solidFill>
              <a:srgbClr val="9E9E9E"/>
            </a:solidFill>
            <a:prstDash val="solid"/>
            <a:round/>
            <a:headEnd type="triangle" w="med" len="med"/>
            <a:tailEnd type="none" w="sm" len="sm"/>
          </a:ln>
        </p:spPr>
      </p:cxnSp>
      <p:pic>
        <p:nvPicPr>
          <p:cNvPr id="538" name="Google Shape;538;p63"/>
          <p:cNvPicPr preferRelativeResize="0"/>
          <p:nvPr/>
        </p:nvPicPr>
        <p:blipFill rotWithShape="1">
          <a:blip r:embed="rId8">
            <a:alphaModFix amt="58999"/>
          </a:blip>
          <a:srcRect/>
          <a:stretch>
            <a:fillRect/>
          </a:stretch>
        </p:blipFill>
        <p:spPr>
          <a:xfrm>
            <a:off x="10913933" y="2941454"/>
            <a:ext cx="925999" cy="1887144"/>
          </a:xfrm>
          <a:prstGeom prst="rect">
            <a:avLst/>
          </a:prstGeom>
          <a:noFill/>
          <a:ln>
            <a:noFill/>
          </a:ln>
          <a:effectLst>
            <a:outerShdw blurRad="157163" dist="9525" dir="4439999" algn="bl" rotWithShape="0">
              <a:srgbClr val="000000">
                <a:alpha val="24000"/>
              </a:srgbClr>
            </a:outerShdw>
          </a:effectLst>
        </p:spPr>
      </p:pic>
      <p:pic>
        <p:nvPicPr>
          <p:cNvPr id="539" name="Google Shape;539;p63"/>
          <p:cNvPicPr preferRelativeResize="0"/>
          <p:nvPr/>
        </p:nvPicPr>
        <p:blipFill rotWithShape="1">
          <a:blip r:embed="rId9"/>
          <a:srcRect l="3298" r="3522"/>
          <a:stretch>
            <a:fillRect/>
          </a:stretch>
        </p:blipFill>
        <p:spPr>
          <a:xfrm>
            <a:off x="9322703" y="5104333"/>
            <a:ext cx="2634366" cy="1744003"/>
          </a:xfrm>
          <a:prstGeom prst="rect">
            <a:avLst/>
          </a:prstGeom>
          <a:noFill/>
          <a:ln>
            <a:noFill/>
          </a:ln>
          <a:effectLst>
            <a:outerShdw blurRad="157163" dist="9525" dir="4439999" algn="bl" rotWithShape="0">
              <a:srgbClr val="000000">
                <a:alpha val="24000"/>
              </a:srgbClr>
            </a:outerShdw>
          </a:effectLst>
        </p:spPr>
      </p:pic>
      <p:cxnSp>
        <p:nvCxnSpPr>
          <p:cNvPr id="540" name="Google Shape;540;p63"/>
          <p:cNvCxnSpPr>
            <a:stCxn id="541" idx="3"/>
            <a:endCxn id="538" idx="1"/>
          </p:cNvCxnSpPr>
          <p:nvPr/>
        </p:nvCxnSpPr>
        <p:spPr>
          <a:xfrm>
            <a:off x="8494900" y="3362767"/>
            <a:ext cx="2418900" cy="522300"/>
          </a:xfrm>
          <a:prstGeom prst="bentConnector3">
            <a:avLst>
              <a:gd name="adj1" fmla="val 49997"/>
            </a:avLst>
          </a:prstGeom>
          <a:noFill/>
          <a:ln w="9525" cap="flat" cmpd="sng">
            <a:solidFill>
              <a:srgbClr val="26AAE1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542" name="Google Shape;542;p63"/>
          <p:cNvCxnSpPr>
            <a:stCxn id="517" idx="3"/>
            <a:endCxn id="539" idx="1"/>
          </p:cNvCxnSpPr>
          <p:nvPr/>
        </p:nvCxnSpPr>
        <p:spPr>
          <a:xfrm>
            <a:off x="8047085" y="5262312"/>
            <a:ext cx="1275600" cy="714000"/>
          </a:xfrm>
          <a:prstGeom prst="bentConnector3">
            <a:avLst>
              <a:gd name="adj1" fmla="val 50001"/>
            </a:avLst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3" name="Google Shape;543;p63"/>
          <p:cNvSpPr txBox="1"/>
          <p:nvPr/>
        </p:nvSpPr>
        <p:spPr>
          <a:xfrm>
            <a:off x="9014267" y="2567233"/>
            <a:ext cx="2270100" cy="35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200"/>
              <a:buFont typeface="Play"/>
              <a:buNone/>
            </a:pPr>
            <a:r>
              <a:rPr lang="ru-RU" sz="1300" b="1">
                <a:solidFill>
                  <a:srgbClr val="2B4F9E"/>
                </a:solidFill>
                <a:latin typeface="Montserrat"/>
                <a:ea typeface="Montserrat"/>
                <a:cs typeface="Montserrat"/>
                <a:sym typeface="Montserrat"/>
              </a:rPr>
              <a:t>ПОЛЬЗОВАТЕЛИ</a:t>
            </a:r>
            <a:endParaRPr sz="1300" b="1" i="0" u="none" strike="noStrike" cap="none">
              <a:solidFill>
                <a:srgbClr val="2B4F9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4" name="Google Shape;544;p63"/>
          <p:cNvSpPr txBox="1"/>
          <p:nvPr/>
        </p:nvSpPr>
        <p:spPr>
          <a:xfrm>
            <a:off x="51833" y="3513533"/>
            <a:ext cx="5640000" cy="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75" rIns="45700" bIns="228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200"/>
              <a:buFont typeface="Play"/>
              <a:buNone/>
            </a:pPr>
            <a:r>
              <a:rPr lang="ru-RU" sz="1300" b="1">
                <a:solidFill>
                  <a:srgbClr val="2B4F9E"/>
                </a:solidFill>
                <a:latin typeface="Montserrat"/>
                <a:ea typeface="Montserrat"/>
                <a:cs typeface="Montserrat"/>
                <a:sym typeface="Montserrat"/>
              </a:rPr>
              <a:t>ДИСПЕТЧЕРИЗАЦИЯ</a:t>
            </a:r>
            <a:endParaRPr sz="1300" b="1" i="0" u="none" strike="noStrike" cap="none">
              <a:solidFill>
                <a:srgbClr val="2B4F9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545" name="Google Shape;545;p63"/>
          <p:cNvCxnSpPr>
            <a:stCxn id="546" idx="1"/>
            <a:endCxn id="500" idx="3"/>
          </p:cNvCxnSpPr>
          <p:nvPr/>
        </p:nvCxnSpPr>
        <p:spPr>
          <a:xfrm flipH="1">
            <a:off x="5691978" y="1564688"/>
            <a:ext cx="404400" cy="338700"/>
          </a:xfrm>
          <a:prstGeom prst="bentConnector3">
            <a:avLst>
              <a:gd name="adj1" fmla="val 49977"/>
            </a:avLst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7" name="Google Shape;547;p63"/>
          <p:cNvCxnSpPr>
            <a:stCxn id="521" idx="0"/>
            <a:endCxn id="517" idx="2"/>
          </p:cNvCxnSpPr>
          <p:nvPr/>
        </p:nvCxnSpPr>
        <p:spPr>
          <a:xfrm rot="5400000" flipH="1">
            <a:off x="7183756" y="5785891"/>
            <a:ext cx="468600" cy="1800"/>
          </a:xfrm>
          <a:prstGeom prst="bentConnector3">
            <a:avLst>
              <a:gd name="adj1" fmla="val 50017"/>
            </a:avLst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48" name="Google Shape;548;p63"/>
          <p:cNvCxnSpPr>
            <a:stCxn id="501" idx="3"/>
            <a:endCxn id="541" idx="1"/>
          </p:cNvCxnSpPr>
          <p:nvPr/>
        </p:nvCxnSpPr>
        <p:spPr>
          <a:xfrm rot="10800000" flipH="1">
            <a:off x="5691967" y="3362733"/>
            <a:ext cx="662100" cy="1705500"/>
          </a:xfrm>
          <a:prstGeom prst="bentConnector3">
            <a:avLst>
              <a:gd name="adj1" fmla="val 50272"/>
            </a:avLst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49" name="Google Shape;549;p63"/>
          <p:cNvPicPr preferRelativeResize="0"/>
          <p:nvPr/>
        </p:nvPicPr>
        <p:blipFill rotWithShape="1">
          <a:blip r:embed="rId10">
            <a:alphaModFix amt="33000"/>
          </a:blip>
          <a:srcRect l="17099" t="12854" r="10320" b="11929"/>
          <a:stretch>
            <a:fillRect/>
          </a:stretch>
        </p:blipFill>
        <p:spPr>
          <a:xfrm>
            <a:off x="351617" y="4477733"/>
            <a:ext cx="605834" cy="623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63"/>
          <p:cNvPicPr preferRelativeResize="0"/>
          <p:nvPr/>
        </p:nvPicPr>
        <p:blipFill>
          <a:blip r:embed="rId11">
            <a:alphaModFix amt="33000"/>
          </a:blip>
          <a:stretch>
            <a:fillRect/>
          </a:stretch>
        </p:blipFill>
        <p:spPr>
          <a:xfrm>
            <a:off x="385533" y="5970833"/>
            <a:ext cx="538033" cy="538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63"/>
          <p:cNvPicPr preferRelativeResize="0"/>
          <p:nvPr/>
        </p:nvPicPr>
        <p:blipFill>
          <a:blip r:embed="rId12">
            <a:alphaModFix amt="33000"/>
          </a:blip>
          <a:stretch>
            <a:fillRect/>
          </a:stretch>
        </p:blipFill>
        <p:spPr>
          <a:xfrm>
            <a:off x="320133" y="5201633"/>
            <a:ext cx="668800" cy="66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63"/>
          <p:cNvPicPr preferRelativeResize="0"/>
          <p:nvPr/>
        </p:nvPicPr>
        <p:blipFill>
          <a:blip r:embed="rId13">
            <a:alphaModFix amt="33000"/>
          </a:blip>
          <a:stretch>
            <a:fillRect/>
          </a:stretch>
        </p:blipFill>
        <p:spPr>
          <a:xfrm>
            <a:off x="1172300" y="4431233"/>
            <a:ext cx="605833" cy="6490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63"/>
          <p:cNvPicPr preferRelativeResize="0"/>
          <p:nvPr/>
        </p:nvPicPr>
        <p:blipFill>
          <a:blip r:embed="rId14">
            <a:alphaModFix amt="33000"/>
          </a:blip>
          <a:stretch>
            <a:fillRect/>
          </a:stretch>
        </p:blipFill>
        <p:spPr>
          <a:xfrm>
            <a:off x="1113666" y="5187932"/>
            <a:ext cx="605833" cy="649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63"/>
          <p:cNvPicPr preferRelativeResize="0"/>
          <p:nvPr/>
        </p:nvPicPr>
        <p:blipFill>
          <a:blip r:embed="rId15">
            <a:alphaModFix amt="33000"/>
          </a:blip>
          <a:stretch>
            <a:fillRect/>
          </a:stretch>
        </p:blipFill>
        <p:spPr>
          <a:xfrm>
            <a:off x="1113665" y="5944633"/>
            <a:ext cx="605833" cy="605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63"/>
          <p:cNvPicPr preferRelativeResize="0"/>
          <p:nvPr/>
        </p:nvPicPr>
        <p:blipFill>
          <a:blip r:embed="rId16">
            <a:alphaModFix amt="33000"/>
          </a:blip>
          <a:stretch>
            <a:fillRect/>
          </a:stretch>
        </p:blipFill>
        <p:spPr>
          <a:xfrm>
            <a:off x="404387" y="3769032"/>
            <a:ext cx="538034" cy="5380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63"/>
          <p:cNvPicPr preferRelativeResize="0"/>
          <p:nvPr/>
        </p:nvPicPr>
        <p:blipFill>
          <a:blip r:embed="rId17">
            <a:alphaModFix amt="33000"/>
          </a:blip>
          <a:stretch>
            <a:fillRect/>
          </a:stretch>
        </p:blipFill>
        <p:spPr>
          <a:xfrm>
            <a:off x="1166401" y="3812592"/>
            <a:ext cx="492401" cy="4924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57" name="Google Shape;557;p63"/>
          <p:cNvCxnSpPr>
            <a:stCxn id="558" idx="1"/>
            <a:endCxn id="559" idx="3"/>
          </p:cNvCxnSpPr>
          <p:nvPr/>
        </p:nvCxnSpPr>
        <p:spPr>
          <a:xfrm rot="10800000">
            <a:off x="7589278" y="1718241"/>
            <a:ext cx="368400" cy="3300"/>
          </a:xfrm>
          <a:prstGeom prst="straightConnector1">
            <a:avLst/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560" name="Google Shape;560;p63"/>
          <p:cNvGrpSpPr/>
          <p:nvPr/>
        </p:nvGrpSpPr>
        <p:grpSpPr>
          <a:xfrm>
            <a:off x="4025558" y="852575"/>
            <a:ext cx="1354766" cy="1794422"/>
            <a:chOff x="2562033" y="639447"/>
            <a:chExt cx="1016100" cy="1345850"/>
          </a:xfrm>
        </p:grpSpPr>
        <p:pic>
          <p:nvPicPr>
            <p:cNvPr id="561" name="Google Shape;561;p63"/>
            <p:cNvPicPr preferRelativeResize="0"/>
            <p:nvPr/>
          </p:nvPicPr>
          <p:blipFill rotWithShape="1">
            <a:blip r:embed="rId1">
              <a:alphaModFix amt="66000"/>
            </a:blip>
            <a:srcRect/>
            <a:stretch>
              <a:fillRect/>
            </a:stretch>
          </p:blipFill>
          <p:spPr>
            <a:xfrm>
              <a:off x="2623682" y="1035241"/>
              <a:ext cx="892808" cy="4111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2" name="Google Shape;562;p63"/>
            <p:cNvPicPr preferRelativeResize="0"/>
            <p:nvPr/>
          </p:nvPicPr>
          <p:blipFill rotWithShape="1">
            <a:blip r:embed="rId1">
              <a:alphaModFix amt="66000"/>
            </a:blip>
            <a:srcRect/>
            <a:stretch>
              <a:fillRect/>
            </a:stretch>
          </p:blipFill>
          <p:spPr>
            <a:xfrm>
              <a:off x="2641860" y="1525521"/>
              <a:ext cx="901657" cy="459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3" name="Google Shape;563;p63"/>
            <p:cNvSpPr txBox="1"/>
            <p:nvPr/>
          </p:nvSpPr>
          <p:spPr>
            <a:xfrm>
              <a:off x="2562033" y="639447"/>
              <a:ext cx="1016100" cy="210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75" rIns="45700" bIns="22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200"/>
                <a:buFont typeface="Play"/>
                <a:buNone/>
              </a:pPr>
              <a:r>
                <a:rPr lang="ru-RU" sz="1300" b="1">
                  <a:solidFill>
                    <a:srgbClr val="2B4F9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ЛВС, СКС</a:t>
              </a:r>
              <a:endParaRPr sz="1300" b="1" i="0" u="none" strike="noStrike" cap="none">
                <a:solidFill>
                  <a:srgbClr val="2B4F9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cxnSp>
        <p:nvCxnSpPr>
          <p:cNvPr id="564" name="Google Shape;564;p63"/>
          <p:cNvCxnSpPr>
            <a:stCxn id="538" idx="2"/>
            <a:endCxn id="539" idx="0"/>
          </p:cNvCxnSpPr>
          <p:nvPr/>
        </p:nvCxnSpPr>
        <p:spPr>
          <a:xfrm rot="5400000">
            <a:off x="10870533" y="4597898"/>
            <a:ext cx="275700" cy="737100"/>
          </a:xfrm>
          <a:prstGeom prst="bentConnector3">
            <a:avLst>
              <a:gd name="adj1" fmla="val 50024"/>
            </a:avLst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65" name="Google Shape;565;p63"/>
          <p:cNvCxnSpPr>
            <a:stCxn id="541" idx="1"/>
            <a:endCxn id="500" idx="3"/>
          </p:cNvCxnSpPr>
          <p:nvPr/>
        </p:nvCxnSpPr>
        <p:spPr>
          <a:xfrm rot="10800000">
            <a:off x="5692000" y="1903267"/>
            <a:ext cx="662100" cy="1459500"/>
          </a:xfrm>
          <a:prstGeom prst="bentConnector3">
            <a:avLst>
              <a:gd name="adj1" fmla="val 59823"/>
            </a:avLst>
          </a:prstGeom>
          <a:noFill/>
          <a:ln w="9525" cap="flat" cmpd="sng">
            <a:solidFill>
              <a:srgbClr val="26AAE1"/>
            </a:solidFill>
            <a:prstDash val="dashDot"/>
            <a:round/>
            <a:headEnd type="triangle" w="med" len="med"/>
            <a:tailEnd type="triangle" w="med" len="med"/>
          </a:ln>
        </p:spPr>
      </p:cxnSp>
      <p:cxnSp>
        <p:nvCxnSpPr>
          <p:cNvPr id="566" name="Google Shape;566;p63"/>
          <p:cNvCxnSpPr/>
          <p:nvPr/>
        </p:nvCxnSpPr>
        <p:spPr>
          <a:xfrm rot="-5400000" flipH="1">
            <a:off x="8276950" y="3731483"/>
            <a:ext cx="1531200" cy="1095300"/>
          </a:xfrm>
          <a:prstGeom prst="bentConnector3">
            <a:avLst>
              <a:gd name="adj1" fmla="val 3268"/>
            </a:avLst>
          </a:prstGeom>
          <a:noFill/>
          <a:ln w="9525" cap="flat" cmpd="sng">
            <a:solidFill>
              <a:srgbClr val="26AAE1"/>
            </a:solidFill>
            <a:prstDash val="dashDot"/>
            <a:round/>
            <a:headEnd type="triangle" w="med" len="med"/>
            <a:tailEnd type="triangle" w="med" len="med"/>
          </a:ln>
        </p:spPr>
      </p:cxnSp>
      <p:grpSp>
        <p:nvGrpSpPr>
          <p:cNvPr id="567" name="Google Shape;567;p63"/>
          <p:cNvGrpSpPr/>
          <p:nvPr/>
        </p:nvGrpSpPr>
        <p:grpSpPr>
          <a:xfrm>
            <a:off x="6096378" y="786006"/>
            <a:ext cx="2672150" cy="1554312"/>
            <a:chOff x="5882054" y="584575"/>
            <a:chExt cx="1795800" cy="1107375"/>
          </a:xfrm>
        </p:grpSpPr>
        <p:sp>
          <p:nvSpPr>
            <p:cNvPr id="546" name="Google Shape;546;p63"/>
            <p:cNvSpPr/>
            <p:nvPr/>
          </p:nvSpPr>
          <p:spPr>
            <a:xfrm>
              <a:off x="5882054" y="586750"/>
              <a:ext cx="1795800" cy="1105200"/>
            </a:xfrm>
            <a:prstGeom prst="roundRect">
              <a:avLst>
                <a:gd name="adj" fmla="val 7567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dot"/>
              <a:round/>
              <a:headEnd type="none" w="sm" len="sm"/>
              <a:tailEnd type="none" w="sm" len="sm"/>
            </a:ln>
            <a:effectLst>
              <a:outerShdw blurRad="157163" dist="9525" dir="4439999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558" name="Google Shape;558;p63"/>
            <p:cNvPicPr preferRelativeResize="0"/>
            <p:nvPr/>
          </p:nvPicPr>
          <p:blipFill rotWithShape="1">
            <a:blip r:embed="rId18">
              <a:alphaModFix amt="66000"/>
            </a:blip>
            <a:srcRect l="24816" r="21211"/>
            <a:stretch>
              <a:fillRect/>
            </a:stretch>
          </p:blipFill>
          <p:spPr>
            <a:xfrm>
              <a:off x="7132928" y="940375"/>
              <a:ext cx="382320" cy="621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59" name="Google Shape;559;p63"/>
            <p:cNvPicPr preferRelativeResize="0"/>
            <p:nvPr/>
          </p:nvPicPr>
          <p:blipFill rotWithShape="1">
            <a:blip r:embed="rId19">
              <a:alphaModFix amt="66000"/>
            </a:blip>
            <a:srcRect l="16024" t="8392" r="21307" b="30523"/>
            <a:stretch>
              <a:fillRect/>
            </a:stretch>
          </p:blipFill>
          <p:spPr>
            <a:xfrm>
              <a:off x="6092837" y="862414"/>
              <a:ext cx="792497" cy="7724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68" name="Google Shape;568;p63"/>
            <p:cNvSpPr txBox="1"/>
            <p:nvPr/>
          </p:nvSpPr>
          <p:spPr>
            <a:xfrm>
              <a:off x="6092850" y="584575"/>
              <a:ext cx="15186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75" rIns="45700" bIns="22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200"/>
                <a:buFont typeface="Play"/>
                <a:buNone/>
              </a:pPr>
              <a:r>
                <a:rPr lang="ru-RU" sz="1300" b="1">
                  <a:solidFill>
                    <a:srgbClr val="2B4F9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ДОМОФОНИЯ</a:t>
              </a:r>
              <a:endParaRPr sz="1300" b="1" i="0" u="none" strike="noStrike" cap="none">
                <a:solidFill>
                  <a:srgbClr val="2B4F9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cxnSp>
        <p:nvCxnSpPr>
          <p:cNvPr id="569" name="Google Shape;569;p63"/>
          <p:cNvCxnSpPr>
            <a:stCxn id="503" idx="3"/>
          </p:cNvCxnSpPr>
          <p:nvPr/>
        </p:nvCxnSpPr>
        <p:spPr>
          <a:xfrm>
            <a:off x="3657333" y="1903267"/>
            <a:ext cx="900" cy="900"/>
          </a:xfrm>
          <a:prstGeom prst="bent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0" name="Google Shape;570;p63"/>
          <p:cNvCxnSpPr>
            <a:stCxn id="503" idx="3"/>
            <a:endCxn id="500" idx="1"/>
          </p:cNvCxnSpPr>
          <p:nvPr/>
        </p:nvCxnSpPr>
        <p:spPr>
          <a:xfrm>
            <a:off x="3657333" y="1903267"/>
            <a:ext cx="194100" cy="600"/>
          </a:xfrm>
          <a:prstGeom prst="bentConnector3">
            <a:avLst>
              <a:gd name="adj1" fmla="val 49983"/>
            </a:avLst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571" name="Google Shape;571;p63"/>
          <p:cNvGrpSpPr/>
          <p:nvPr/>
        </p:nvGrpSpPr>
        <p:grpSpPr>
          <a:xfrm>
            <a:off x="9173194" y="754134"/>
            <a:ext cx="2879218" cy="1554301"/>
            <a:chOff x="5882047" y="584583"/>
            <a:chExt cx="1795808" cy="1107367"/>
          </a:xfrm>
        </p:grpSpPr>
        <p:sp>
          <p:nvSpPr>
            <p:cNvPr id="572" name="Google Shape;572;p63"/>
            <p:cNvSpPr/>
            <p:nvPr/>
          </p:nvSpPr>
          <p:spPr>
            <a:xfrm>
              <a:off x="5882054" y="586750"/>
              <a:ext cx="1795800" cy="1105200"/>
            </a:xfrm>
            <a:prstGeom prst="roundRect">
              <a:avLst>
                <a:gd name="adj" fmla="val 7567"/>
              </a:avLst>
            </a:prstGeom>
            <a:solidFill>
              <a:schemeClr val="lt1"/>
            </a:solidFill>
            <a:ln w="9525" cap="flat" cmpd="sng">
              <a:solidFill>
                <a:srgbClr val="BFBFBF"/>
              </a:solidFill>
              <a:prstDash val="dot"/>
              <a:round/>
              <a:headEnd type="none" w="sm" len="sm"/>
              <a:tailEnd type="none" w="sm" len="sm"/>
            </a:ln>
            <a:effectLst>
              <a:outerShdw blurRad="157163" dist="9525" dir="4439999" algn="bl" rotWithShape="0">
                <a:srgbClr val="000000">
                  <a:alpha val="24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900"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573" name="Google Shape;573;p63"/>
            <p:cNvSpPr txBox="1"/>
            <p:nvPr/>
          </p:nvSpPr>
          <p:spPr>
            <a:xfrm>
              <a:off x="5882047" y="584583"/>
              <a:ext cx="17958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45700" tIns="22875" rIns="45700" bIns="228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FBFBF"/>
                </a:buClr>
                <a:buSzPts val="1200"/>
                <a:buFont typeface="Play"/>
                <a:buNone/>
              </a:pPr>
              <a:r>
                <a:rPr lang="ru-RU" sz="1300" b="1">
                  <a:solidFill>
                    <a:srgbClr val="2B4F9E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СКУД</a:t>
              </a:r>
              <a:endParaRPr sz="1300" b="1" i="0" u="none" strike="noStrike" cap="none">
                <a:solidFill>
                  <a:srgbClr val="2B4F9E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pic>
        <p:nvPicPr>
          <p:cNvPr id="574" name="Google Shape;574;p63"/>
          <p:cNvPicPr preferRelativeResize="0"/>
          <p:nvPr/>
        </p:nvPicPr>
        <p:blipFill>
          <a:blip r:embed="rId20">
            <a:alphaModFix amt="52000"/>
          </a:blip>
          <a:stretch>
            <a:fillRect/>
          </a:stretch>
        </p:blipFill>
        <p:spPr>
          <a:xfrm>
            <a:off x="9735565" y="996033"/>
            <a:ext cx="1722202" cy="114993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75" name="Google Shape;575;p63"/>
          <p:cNvCxnSpPr>
            <a:stCxn id="572" idx="1"/>
            <a:endCxn id="541" idx="3"/>
          </p:cNvCxnSpPr>
          <p:nvPr/>
        </p:nvCxnSpPr>
        <p:spPr>
          <a:xfrm flipH="1">
            <a:off x="8494906" y="1532805"/>
            <a:ext cx="678300" cy="1830000"/>
          </a:xfrm>
          <a:prstGeom prst="bentConnector3">
            <a:avLst>
              <a:gd name="adj1" fmla="val 50008"/>
            </a:avLst>
          </a:prstGeom>
          <a:noFill/>
          <a:ln w="9525" cap="flat" cmpd="sng">
            <a:solidFill>
              <a:srgbClr val="9E9E9E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76" name="Google Shape;576;p63"/>
          <p:cNvPicPr preferRelativeResize="0"/>
          <p:nvPr/>
        </p:nvPicPr>
        <p:blipFill rotWithShape="1">
          <a:blip r:embed="rId21">
            <a:alphaModFix amt="70000"/>
          </a:blip>
          <a:srcRect l="19502" t="31643" r="17401" b="31643"/>
          <a:stretch>
            <a:fillRect/>
          </a:stretch>
        </p:blipFill>
        <p:spPr>
          <a:xfrm>
            <a:off x="11131550" y="2562836"/>
            <a:ext cx="654434" cy="253859"/>
          </a:xfrm>
          <a:prstGeom prst="rect">
            <a:avLst/>
          </a:prstGeom>
          <a:noFill/>
          <a:ln>
            <a:noFill/>
          </a:ln>
        </p:spPr>
      </p:pic>
      <p:sp>
        <p:nvSpPr>
          <p:cNvPr id="541" name="Google Shape;541;p63"/>
          <p:cNvSpPr/>
          <p:nvPr/>
        </p:nvSpPr>
        <p:spPr>
          <a:xfrm>
            <a:off x="6354100" y="2635567"/>
            <a:ext cx="2140800" cy="1454400"/>
          </a:xfrm>
          <a:prstGeom prst="roundRect">
            <a:avLst>
              <a:gd name="adj" fmla="val 10197"/>
            </a:avLst>
          </a:prstGeom>
          <a:solidFill>
            <a:schemeClr val="lt1"/>
          </a:solidFill>
          <a:ln w="9525" cap="flat" cmpd="sng">
            <a:solidFill>
              <a:srgbClr val="BFBFBF"/>
            </a:solidFill>
            <a:prstDash val="dot"/>
            <a:round/>
            <a:headEnd type="none" w="sm" len="sm"/>
            <a:tailEnd type="none" w="sm" len="sm"/>
          </a:ln>
          <a:effectLst>
            <a:outerShdw blurRad="157163" dist="9525" dir="4439999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latin typeface="Montserrat"/>
                <a:ea typeface="Montserrat"/>
                <a:cs typeface="Montserrat"/>
                <a:sym typeface="Montserrat"/>
              </a:rPr>
              <a:t>Облачное 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latin typeface="Montserrat"/>
                <a:ea typeface="Montserrat"/>
                <a:cs typeface="Montserrat"/>
                <a:sym typeface="Montserrat"/>
              </a:rPr>
              <a:t>решение</a:t>
            </a:r>
            <a:endParaRPr sz="1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64"/>
          <p:cNvSpPr txBox="1"/>
          <p:nvPr>
            <p:ph type="title"/>
          </p:nvPr>
        </p:nvSpPr>
        <p:spPr>
          <a:xfrm>
            <a:off x="224125" y="288575"/>
            <a:ext cx="11696100" cy="86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Сервисы для МКД - анализ на 2023</a:t>
            </a:r>
            <a:endParaRPr sz="40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83" name="Google Shape;583;p64" title="Points scored"/>
          <p:cNvPicPr preferRelativeResize="0"/>
          <p:nvPr/>
        </p:nvPicPr>
        <p:blipFill rotWithShape="1">
          <a:blip r:embed="rId1"/>
          <a:srcRect b="1477"/>
          <a:stretch>
            <a:fillRect/>
          </a:stretch>
        </p:blipFill>
        <p:spPr>
          <a:xfrm>
            <a:off x="792037" y="1150475"/>
            <a:ext cx="10560276" cy="5609425"/>
          </a:xfrm>
          <a:prstGeom prst="rect">
            <a:avLst/>
          </a:prstGeom>
          <a:noFill/>
          <a:ln>
            <a:noFill/>
          </a:ln>
        </p:spPr>
      </p:pic>
      <p:sp>
        <p:nvSpPr>
          <p:cNvPr id="584" name="Google Shape;584;p64"/>
          <p:cNvSpPr txBox="1"/>
          <p:nvPr/>
        </p:nvSpPr>
        <p:spPr>
          <a:xfrm rot="-5400000">
            <a:off x="-1634225" y="3468575"/>
            <a:ext cx="42678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>
                <a:solidFill>
                  <a:srgbClr val="39B5B4"/>
                </a:solidFill>
              </a:rPr>
              <a:t>Уровень функциональных возможностей</a:t>
            </a:r>
            <a:endParaRPr sz="1600">
              <a:solidFill>
                <a:srgbClr val="39B5B4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65"/>
          <p:cNvSpPr txBox="1"/>
          <p:nvPr>
            <p:ph type="title"/>
          </p:nvPr>
        </p:nvSpPr>
        <p:spPr>
          <a:xfrm>
            <a:off x="415650" y="173517"/>
            <a:ext cx="11360700" cy="73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/>
              <a:t>Архитектура решения</a:t>
            </a:r>
            <a:endParaRPr lang="ru-RU"/>
          </a:p>
        </p:txBody>
      </p:sp>
      <p:pic>
        <p:nvPicPr>
          <p:cNvPr id="590" name="Google Shape;590;p65"/>
          <p:cNvPicPr preferRelativeResize="0"/>
          <p:nvPr/>
        </p:nvPicPr>
        <p:blipFill rotWithShape="1">
          <a:blip r:embed="rId1"/>
          <a:srcRect t="13307"/>
          <a:stretch>
            <a:fillRect/>
          </a:stretch>
        </p:blipFill>
        <p:spPr>
          <a:xfrm>
            <a:off x="0" y="912433"/>
            <a:ext cx="12192005" cy="5945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95" name="Google Shape;595;p66"/>
          <p:cNvCxnSpPr/>
          <p:nvPr/>
        </p:nvCxnSpPr>
        <p:spPr>
          <a:xfrm>
            <a:off x="458067" y="1833285"/>
            <a:ext cx="7226400" cy="18000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96" name="Google Shape;596;p66"/>
          <p:cNvSpPr txBox="1"/>
          <p:nvPr/>
        </p:nvSpPr>
        <p:spPr>
          <a:xfrm>
            <a:off x="334925" y="2211800"/>
            <a:ext cx="111408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везде на связи: приехал на авто к ЖК, не прерываем разговор на звонок на шлагбаум, вошел в подъезд, подцепился к Wi-Fi, вошел в лифт, переключился на бесшовный Wi-Fi, вышел на этаже, подключился к домашнему Wi-Fi</a:t>
            </a:r>
            <a:endParaRPr sz="1800">
              <a:solidFill>
                <a:srgbClr val="2B4F9E"/>
              </a:solidFill>
            </a:endParaRPr>
          </a:p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что-то сломалось - оставил заявку в УК, отслеживаем статус онлайн</a:t>
            </a:r>
            <a:endParaRPr sz="1800">
              <a:solidFill>
                <a:srgbClr val="2B4F9E"/>
              </a:solidFill>
            </a:endParaRPr>
          </a:p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передача показаний ИПУ и оплата за коммунальные</a:t>
            </a:r>
            <a:endParaRPr sz="1800">
              <a:solidFill>
                <a:srgbClr val="2B4F9E"/>
              </a:solidFill>
            </a:endParaRPr>
          </a:p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бесконтактный доступ на территорию и в подъезд</a:t>
            </a:r>
            <a:endParaRPr sz="1800">
              <a:solidFill>
                <a:srgbClr val="2B4F9E"/>
              </a:solidFill>
            </a:endParaRPr>
          </a:p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удобные заявки на проезд и проход на территорию ЖК по распознаванию номеров</a:t>
            </a:r>
            <a:endParaRPr sz="1800">
              <a:solidFill>
                <a:srgbClr val="2B4F9E"/>
              </a:solidFill>
            </a:endParaRPr>
          </a:p>
          <a:p>
            <a:pPr marL="9144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Сквозная связь УК, жильцов, подрядчиков и, в перспективе, коммунальных служб умного города через протоколы IoT</a:t>
            </a:r>
            <a:endParaRPr sz="1800">
              <a:solidFill>
                <a:srgbClr val="2B4F9E"/>
              </a:solidFill>
            </a:endParaRPr>
          </a:p>
        </p:txBody>
      </p:sp>
      <p:sp>
        <p:nvSpPr>
          <p:cNvPr id="597" name="Google Shape;597;p66"/>
          <p:cNvSpPr txBox="1"/>
          <p:nvPr/>
        </p:nvSpPr>
        <p:spPr>
          <a:xfrm>
            <a:off x="334925" y="1051375"/>
            <a:ext cx="101928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B4F9E"/>
                </a:solidFill>
              </a:rPr>
              <a:t>Сценарии использования умных МКД</a:t>
            </a:r>
            <a:endParaRPr lang="ru-RU" sz="4000" b="1">
              <a:solidFill>
                <a:srgbClr val="2B4F9E"/>
              </a:solidFill>
            </a:endParaRPr>
          </a:p>
        </p:txBody>
      </p:sp>
      <p:sp>
        <p:nvSpPr>
          <p:cNvPr id="598" name="Google Shape;598;p66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599" name="Google Shape;599;p66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00" name="Google Shape;600;p6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p66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02" name="Google Shape;602;p6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66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04" name="Google Shape;604;p66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05" name="Google Shape;605;p66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06" name="Google Shape;606;p66" title="Айтек подпись-2500x2500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243;p49"/>
          <p:cNvPicPr preferRelativeResize="0"/>
          <p:nvPr/>
        </p:nvPicPr>
        <p:blipFill rotWithShape="1">
          <a:blip r:embed="rId1">
            <a:alphaModFix amt="66000"/>
          </a:blip>
          <a:srcRect l="1509" t="31790" r="5337" b="31191"/>
          <a:stretch>
            <a:fillRect/>
          </a:stretch>
        </p:blipFill>
        <p:spPr>
          <a:xfrm>
            <a:off x="500800" y="4379125"/>
            <a:ext cx="4716300" cy="2126400"/>
          </a:xfrm>
          <a:prstGeom prst="roundRect">
            <a:avLst>
              <a:gd name="adj" fmla="val 11347"/>
            </a:avLst>
          </a:prstGeom>
          <a:noFill/>
          <a:ln w="9525" cap="flat" cmpd="sng">
            <a:solidFill>
              <a:srgbClr val="F9F9F9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9525" dir="4439999" algn="bl" rotWithShape="0">
              <a:srgbClr val="000000">
                <a:alpha val="24000"/>
              </a:srgbClr>
            </a:outerShdw>
          </a:effectLst>
        </p:spPr>
      </p:pic>
      <p:pic>
        <p:nvPicPr>
          <p:cNvPr id="244" name="Google Shape;244;p49" title="Айтек подпись-2500x2500.png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49"/>
          <p:cNvSpPr txBox="1"/>
          <p:nvPr/>
        </p:nvSpPr>
        <p:spPr>
          <a:xfrm>
            <a:off x="334918" y="1060894"/>
            <a:ext cx="824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B4F9E"/>
                </a:solidFill>
              </a:rPr>
              <a:t>Об АйТек</a:t>
            </a:r>
            <a:endParaRPr lang="ru-RU" sz="4000" b="1">
              <a:solidFill>
                <a:srgbClr val="2B4F9E"/>
              </a:solidFill>
            </a:endParaRPr>
          </a:p>
        </p:txBody>
      </p:sp>
      <p:cxnSp>
        <p:nvCxnSpPr>
          <p:cNvPr id="246" name="Google Shape;246;p49"/>
          <p:cNvCxnSpPr/>
          <p:nvPr/>
        </p:nvCxnSpPr>
        <p:spPr>
          <a:xfrm rot="10800000">
            <a:off x="6095998" y="2738211"/>
            <a:ext cx="0" cy="2598900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47" name="Google Shape;247;p49"/>
          <p:cNvSpPr txBox="1"/>
          <p:nvPr/>
        </p:nvSpPr>
        <p:spPr>
          <a:xfrm>
            <a:off x="402106" y="2038274"/>
            <a:ext cx="5099700" cy="25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609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Системный интегратор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16 лет</a:t>
            </a: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 с 2008 года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2500+ проектов </a:t>
            </a: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реализовано по Центральной России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15 сотрудников </a:t>
            </a: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и 50 внештатных</a:t>
            </a:r>
            <a:endParaRPr sz="16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09600" lvl="0" indent="-4064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Char char="●"/>
            </a:pPr>
            <a:r>
              <a:rPr lang="ru-RU" sz="16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Работаем по </a:t>
            </a:r>
            <a:r>
              <a:rPr lang="ru-RU" sz="1600" b="1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всему Черноземью</a:t>
            </a:r>
            <a:endParaRPr sz="1600" b="1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</a:endParaRPr>
          </a:p>
        </p:txBody>
      </p:sp>
      <p:sp>
        <p:nvSpPr>
          <p:cNvPr id="248" name="Google Shape;248;p49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49" name="Google Shape;249;p49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0" name="Google Shape;250;p4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9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52" name="Google Shape;252;p49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49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254" name="Google Shape;254;p49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5" name="Google Shape;255;p49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6" name="Google Shape;256;p49"/>
          <p:cNvSpPr txBox="1"/>
          <p:nvPr/>
        </p:nvSpPr>
        <p:spPr>
          <a:xfrm>
            <a:off x="6523533" y="1376692"/>
            <a:ext cx="4338000" cy="6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5400" tIns="25400" rIns="25400" bIns="2540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Calibri" panose="020F0502020204030204"/>
              <a:buNone/>
            </a:pPr>
            <a:r>
              <a:rPr lang="ru-RU" sz="1900" b="1" i="0" u="none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rPr>
              <a:t>Уникальность нашей команды </a:t>
            </a:r>
            <a:r>
              <a:rPr lang="ru-RU" sz="1900" b="1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rPr>
              <a:t>в сочетании компетенций</a:t>
            </a:r>
            <a:endParaRPr sz="1900" b="1">
              <a:solidFill>
                <a:srgbClr val="3C373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257" name="Google Shape;257;p49"/>
          <p:cNvGrpSpPr/>
          <p:nvPr/>
        </p:nvGrpSpPr>
        <p:grpSpPr>
          <a:xfrm>
            <a:off x="6288793" y="2372943"/>
            <a:ext cx="5659703" cy="828181"/>
            <a:chOff x="13713928" y="3203119"/>
            <a:chExt cx="8976531" cy="1927796"/>
          </a:xfrm>
        </p:grpSpPr>
        <p:sp>
          <p:nvSpPr>
            <p:cNvPr id="258" name="Google Shape;258;p49"/>
            <p:cNvSpPr/>
            <p:nvPr/>
          </p:nvSpPr>
          <p:spPr>
            <a:xfrm>
              <a:off x="14814613" y="3246548"/>
              <a:ext cx="7875846" cy="654153"/>
            </a:xfrm>
            <a:custGeom>
              <a:avLst/>
              <a:gdLst/>
              <a:ahLst/>
              <a:cxnLst/>
              <a:rect l="l" t="t" r="r" b="b"/>
              <a:pathLst>
                <a:path w="21600" h="654153" extrusionOk="0">
                  <a:moveTo>
                    <a:pt x="0" y="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 panose="020F0502020204030204"/>
                <a:buNone/>
              </a:pPr>
              <a:r>
                <a:rPr lang="ru-RU" sz="1600" b="1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Информационные технологии</a:t>
              </a:r>
              <a:endParaRPr sz="700" b="1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59" name="Google Shape;259;p49"/>
            <p:cNvSpPr/>
            <p:nvPr/>
          </p:nvSpPr>
          <p:spPr>
            <a:xfrm>
              <a:off x="13922300" y="4028690"/>
              <a:ext cx="8768142" cy="1102225"/>
            </a:xfrm>
            <a:custGeom>
              <a:avLst/>
              <a:gdLst/>
              <a:ahLst/>
              <a:cxnLst/>
              <a:rect l="l" t="t" r="r" b="b"/>
              <a:pathLst>
                <a:path w="21600" h="1102225" extrusionOk="0">
                  <a:moveTo>
                    <a:pt x="0" y="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Calibri" panose="020F0502020204030204"/>
                <a:buNone/>
              </a:pPr>
              <a:r>
                <a:rPr lang="ru-RU" sz="1500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СКС, IP телефония, разные информационные системы</a:t>
              </a:r>
              <a:endParaRPr sz="700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0" name="Google Shape;260;p49"/>
            <p:cNvSpPr txBox="1"/>
            <p:nvPr/>
          </p:nvSpPr>
          <p:spPr>
            <a:xfrm>
              <a:off x="13713928" y="3203119"/>
              <a:ext cx="1100700" cy="836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Calibri" panose="020F0502020204030204"/>
                <a:buNone/>
              </a:pPr>
              <a:r>
                <a:rPr lang="ru-RU" sz="2000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/01</a:t>
              </a:r>
              <a:endParaRPr sz="700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61" name="Google Shape;261;p49"/>
          <p:cNvGrpSpPr/>
          <p:nvPr/>
        </p:nvGrpSpPr>
        <p:grpSpPr>
          <a:xfrm>
            <a:off x="6288762" y="3273976"/>
            <a:ext cx="5837662" cy="772958"/>
            <a:chOff x="13713928" y="5726186"/>
            <a:chExt cx="11204725" cy="1546844"/>
          </a:xfrm>
        </p:grpSpPr>
        <p:sp>
          <p:nvSpPr>
            <p:cNvPr id="262" name="Google Shape;262;p49"/>
            <p:cNvSpPr/>
            <p:nvPr/>
          </p:nvSpPr>
          <p:spPr>
            <a:xfrm>
              <a:off x="15059973" y="5772620"/>
              <a:ext cx="5779458" cy="654153"/>
            </a:xfrm>
            <a:custGeom>
              <a:avLst/>
              <a:gdLst/>
              <a:ahLst/>
              <a:cxnLst/>
              <a:rect l="l" t="t" r="r" b="b"/>
              <a:pathLst>
                <a:path w="21600" h="654153" extrusionOk="0">
                  <a:moveTo>
                    <a:pt x="0" y="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 panose="020F0502020204030204"/>
                <a:buNone/>
              </a:pPr>
              <a:r>
                <a:rPr lang="ru-RU" sz="1600" b="1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Слаботочные системы</a:t>
              </a:r>
              <a:endParaRPr sz="700" b="1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3" name="Google Shape;263;p49"/>
            <p:cNvSpPr/>
            <p:nvPr/>
          </p:nvSpPr>
          <p:spPr>
            <a:xfrm>
              <a:off x="13768463" y="6554746"/>
              <a:ext cx="11150190" cy="718284"/>
            </a:xfrm>
            <a:custGeom>
              <a:avLst/>
              <a:gdLst/>
              <a:ahLst/>
              <a:cxnLst/>
              <a:rect l="l" t="t" r="r" b="b"/>
              <a:pathLst>
                <a:path w="21600" h="58516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Calibri" panose="020F0502020204030204"/>
                <a:buNone/>
              </a:pPr>
              <a:r>
                <a:rPr lang="ru-RU" sz="1500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СКС, АПС, СТН, СОУЭ, ОС, СКУД, </a:t>
              </a:r>
              <a:r>
                <a:rPr lang="ru-RU" sz="1500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бесшовный Wi-Fi,</a:t>
              </a:r>
              <a:r>
                <a:rPr lang="ru-RU" sz="1500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и др</a:t>
              </a:r>
              <a:endParaRPr sz="700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4" name="Google Shape;264;p49"/>
            <p:cNvSpPr txBox="1"/>
            <p:nvPr/>
          </p:nvSpPr>
          <p:spPr>
            <a:xfrm>
              <a:off x="13713928" y="5726186"/>
              <a:ext cx="1100700" cy="718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Calibri" panose="020F0502020204030204"/>
                <a:buNone/>
              </a:pPr>
              <a:r>
                <a:rPr lang="ru-RU" sz="2000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/02</a:t>
              </a:r>
              <a:endParaRPr sz="700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65" name="Google Shape;265;p49"/>
          <p:cNvGrpSpPr/>
          <p:nvPr/>
        </p:nvGrpSpPr>
        <p:grpSpPr>
          <a:xfrm>
            <a:off x="6290133" y="4119786"/>
            <a:ext cx="5659507" cy="694838"/>
            <a:chOff x="13713928" y="8249253"/>
            <a:chExt cx="11204725" cy="1904187"/>
          </a:xfrm>
        </p:grpSpPr>
        <p:sp>
          <p:nvSpPr>
            <p:cNvPr id="266" name="Google Shape;266;p49"/>
            <p:cNvSpPr/>
            <p:nvPr/>
          </p:nvSpPr>
          <p:spPr>
            <a:xfrm>
              <a:off x="15060047" y="8298603"/>
              <a:ext cx="7630470" cy="654153"/>
            </a:xfrm>
            <a:custGeom>
              <a:avLst/>
              <a:gdLst/>
              <a:ahLst/>
              <a:cxnLst/>
              <a:rect l="l" t="t" r="r" b="b"/>
              <a:pathLst>
                <a:path w="21600" h="654153" extrusionOk="0">
                  <a:moveTo>
                    <a:pt x="0" y="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 panose="020F0502020204030204"/>
                <a:buNone/>
              </a:pPr>
              <a:r>
                <a:rPr lang="ru-RU" sz="1600" b="1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Умные дома </a:t>
              </a:r>
              <a:r>
                <a:rPr lang="ru-RU" sz="1600" b="1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 МКД</a:t>
              </a:r>
              <a:endParaRPr sz="700" b="1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7" name="Google Shape;267;p49"/>
            <p:cNvSpPr/>
            <p:nvPr/>
          </p:nvSpPr>
          <p:spPr>
            <a:xfrm>
              <a:off x="13862099" y="9051215"/>
              <a:ext cx="11056554" cy="1102225"/>
            </a:xfrm>
            <a:custGeom>
              <a:avLst/>
              <a:gdLst/>
              <a:ahLst/>
              <a:cxnLst/>
              <a:rect l="l" t="t" r="r" b="b"/>
              <a:pathLst>
                <a:path w="21600" h="1102225" extrusionOk="0">
                  <a:moveTo>
                    <a:pt x="0" y="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Calibri" panose="020F0502020204030204"/>
                <a:buNone/>
              </a:pPr>
              <a:r>
                <a:rPr lang="ru-RU" sz="1500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Д</a:t>
              </a:r>
              <a:r>
                <a:rPr lang="ru-RU" sz="1500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атчики, свет, мультимедиа, интеграция</a:t>
              </a:r>
              <a:endParaRPr sz="700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68" name="Google Shape;268;p49"/>
            <p:cNvSpPr txBox="1"/>
            <p:nvPr/>
          </p:nvSpPr>
          <p:spPr>
            <a:xfrm>
              <a:off x="13713928" y="8249253"/>
              <a:ext cx="1100700" cy="984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Calibri" panose="020F0502020204030204"/>
                <a:buNone/>
              </a:pPr>
              <a:r>
                <a:rPr lang="ru-RU" sz="2000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/03</a:t>
              </a:r>
              <a:endParaRPr sz="700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269" name="Google Shape;269;p49"/>
          <p:cNvGrpSpPr/>
          <p:nvPr/>
        </p:nvGrpSpPr>
        <p:grpSpPr>
          <a:xfrm>
            <a:off x="6288319" y="4887476"/>
            <a:ext cx="5837253" cy="1010050"/>
            <a:chOff x="13713928" y="8249253"/>
            <a:chExt cx="11568079" cy="1668952"/>
          </a:xfrm>
        </p:grpSpPr>
        <p:sp>
          <p:nvSpPr>
            <p:cNvPr id="270" name="Google Shape;270;p49"/>
            <p:cNvSpPr/>
            <p:nvPr/>
          </p:nvSpPr>
          <p:spPr>
            <a:xfrm>
              <a:off x="15059970" y="8298571"/>
              <a:ext cx="6412824" cy="654153"/>
            </a:xfrm>
            <a:custGeom>
              <a:avLst/>
              <a:gdLst/>
              <a:ahLst/>
              <a:cxnLst/>
              <a:rect l="l" t="t" r="r" b="b"/>
              <a:pathLst>
                <a:path w="21600" h="654153" extrusionOk="0">
                  <a:moveTo>
                    <a:pt x="0" y="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Calibri" panose="020F0502020204030204"/>
                <a:buNone/>
              </a:pPr>
              <a:r>
                <a:rPr lang="ru-RU" sz="1600" b="1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Системная интеграция</a:t>
              </a:r>
              <a:endParaRPr sz="700" b="1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1" name="Google Shape;271;p49"/>
            <p:cNvSpPr/>
            <p:nvPr/>
          </p:nvSpPr>
          <p:spPr>
            <a:xfrm>
              <a:off x="13822937" y="8992189"/>
              <a:ext cx="11459070" cy="926016"/>
            </a:xfrm>
            <a:custGeom>
              <a:avLst/>
              <a:gdLst/>
              <a:ahLst/>
              <a:cxnLst/>
              <a:rect l="l" t="t" r="r" b="b"/>
              <a:pathLst>
                <a:path w="21600" h="585160" extrusionOk="0">
                  <a:moveTo>
                    <a:pt x="0" y="0"/>
                  </a:move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noAutofit/>
            </a:bodyPr>
            <a:lstStyle/>
            <a:p>
              <a:pPr marL="0" marR="0" lvl="0" indent="0" algn="l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500"/>
                <a:buFont typeface="Calibri" panose="020F0502020204030204"/>
                <a:buNone/>
              </a:pPr>
              <a:r>
                <a:rPr lang="ru-RU" sz="1500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разработка </a:t>
              </a:r>
              <a:r>
                <a:rPr lang="ru-RU" sz="1500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инженерных </a:t>
              </a:r>
              <a:r>
                <a:rPr lang="ru-RU" sz="1500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решений</a:t>
              </a:r>
              <a:r>
                <a:rPr lang="ru-RU" sz="1500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 взаимной интеграции систем</a:t>
              </a:r>
              <a:endParaRPr sz="1500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sp>
          <p:nvSpPr>
            <p:cNvPr id="272" name="Google Shape;272;p49"/>
            <p:cNvSpPr txBox="1"/>
            <p:nvPr/>
          </p:nvSpPr>
          <p:spPr>
            <a:xfrm>
              <a:off x="13713928" y="8249253"/>
              <a:ext cx="1100700" cy="593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t" anchorCtr="0">
              <a:spAutoFit/>
            </a:bodyPr>
            <a:lstStyle/>
            <a:p>
              <a:pPr marL="0" marR="0" lvl="0" indent="0" algn="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2000"/>
                <a:buFont typeface="Calibri" panose="020F0502020204030204"/>
                <a:buNone/>
              </a:pPr>
              <a:r>
                <a:rPr lang="ru-RU" sz="2000" i="0" u="none">
                  <a:solidFill>
                    <a:srgbClr val="3C3733"/>
                  </a:solidFill>
                  <a:latin typeface="Montserrat"/>
                  <a:ea typeface="Montserrat"/>
                  <a:cs typeface="Montserrat"/>
                  <a:sym typeface="Montserrat"/>
                </a:rPr>
                <a:t>/04</a:t>
              </a:r>
              <a:endParaRPr sz="700">
                <a:solidFill>
                  <a:srgbClr val="3C3733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67" title="Айтек подпись-2500x2500.png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67"/>
          <p:cNvSpPr txBox="1"/>
          <p:nvPr/>
        </p:nvSpPr>
        <p:spPr>
          <a:xfrm>
            <a:off x="334918" y="1060894"/>
            <a:ext cx="824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B4F9E"/>
                </a:solidFill>
              </a:rPr>
              <a:t>Риски:</a:t>
            </a:r>
            <a:endParaRPr lang="ru-RU" sz="4000" b="1">
              <a:solidFill>
                <a:srgbClr val="2B4F9E"/>
              </a:solidFill>
            </a:endParaRPr>
          </a:p>
        </p:txBody>
      </p:sp>
      <p:cxnSp>
        <p:nvCxnSpPr>
          <p:cNvPr id="613" name="Google Shape;613;p67"/>
          <p:cNvCxnSpPr/>
          <p:nvPr/>
        </p:nvCxnSpPr>
        <p:spPr>
          <a:xfrm rot="10800000">
            <a:off x="5882148" y="2323436"/>
            <a:ext cx="0" cy="2598900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14" name="Google Shape;614;p67"/>
          <p:cNvSpPr txBox="1"/>
          <p:nvPr/>
        </p:nvSpPr>
        <p:spPr>
          <a:xfrm>
            <a:off x="6424175" y="1624925"/>
            <a:ext cx="5361600" cy="452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800">
                <a:solidFill>
                  <a:srgbClr val="2B4F9E"/>
                </a:solidFill>
              </a:rPr>
              <a:t>Риск срыва поставок ПО и оборудования ввиду санкций</a:t>
            </a: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800">
                <a:solidFill>
                  <a:srgbClr val="2B4F9E"/>
                </a:solidFill>
              </a:rPr>
              <a:t>Увеличение сроков проекта может увеличить бюджет и придется сокращать функционал систем</a:t>
            </a: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800">
                <a:solidFill>
                  <a:srgbClr val="2B4F9E"/>
                </a:solidFill>
              </a:rPr>
              <a:t>Важно описать сценарии использования сервисов конечными пользователями: жителями и сотрудниками УК</a:t>
            </a: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800">
                <a:solidFill>
                  <a:srgbClr val="2B4F9E"/>
                </a:solidFill>
              </a:rPr>
              <a:t>Отсутствие рабочих интеграций между системами могут привести к срыву реализации части функционала или всего проекта </a:t>
            </a: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ru-RU" sz="1800">
                <a:solidFill>
                  <a:srgbClr val="2B4F9E"/>
                </a:solidFill>
              </a:rPr>
              <a:t>Единая база BLE для всех систем</a:t>
            </a:r>
            <a:endParaRPr sz="1800">
              <a:solidFill>
                <a:srgbClr val="2B4F9E"/>
              </a:solidFill>
            </a:endParaRPr>
          </a:p>
        </p:txBody>
      </p:sp>
      <p:sp>
        <p:nvSpPr>
          <p:cNvPr id="615" name="Google Shape;615;p67"/>
          <p:cNvSpPr txBox="1"/>
          <p:nvPr/>
        </p:nvSpPr>
        <p:spPr>
          <a:xfrm>
            <a:off x="240425" y="1852452"/>
            <a:ext cx="5099700" cy="424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800">
                <a:solidFill>
                  <a:srgbClr val="2B4F9E"/>
                </a:solidFill>
              </a:rPr>
              <a:t>Интегрированное решение от </a:t>
            </a:r>
            <a:r>
              <a:rPr lang="ru-RU" sz="1800">
                <a:solidFill>
                  <a:srgbClr val="2B4F9E"/>
                </a:solidFill>
              </a:rPr>
              <a:t>Ujin и Doma.Ai вероятнее всего увеличат сроки, бюджет и надежность всей системы, а проще не взлетит</a:t>
            </a: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800">
                <a:solidFill>
                  <a:srgbClr val="2B4F9E"/>
                </a:solidFill>
              </a:rPr>
              <a:t>Отсутствие единого информационного поля между участниками проекта может привести к срыву реализации всего проекта</a:t>
            </a:r>
            <a:br>
              <a:rPr lang="ru-RU" sz="1800">
                <a:solidFill>
                  <a:srgbClr val="2B4F9E"/>
                </a:solidFill>
              </a:rPr>
            </a:br>
            <a:br>
              <a:rPr lang="ru-RU" sz="1800">
                <a:solidFill>
                  <a:srgbClr val="2B4F9E"/>
                </a:solidFill>
              </a:rPr>
            </a:br>
            <a:r>
              <a:rPr lang="ru-RU" sz="1800">
                <a:solidFill>
                  <a:srgbClr val="2B4F9E"/>
                </a:solidFill>
              </a:rPr>
              <a:t>Недостаточная квалификация участников проекта может привести к срыву реализации части функционала или всего проекта</a:t>
            </a: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800">
              <a:solidFill>
                <a:srgbClr val="2B4F9E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-RU" sz="1800">
                <a:solidFill>
                  <a:srgbClr val="2B4F9E"/>
                </a:solidFill>
              </a:rPr>
              <a:t>Не было визуализации интеграции всех систем</a:t>
            </a:r>
            <a:endParaRPr sz="1800">
              <a:solidFill>
                <a:srgbClr val="2B4F9E"/>
              </a:solidFill>
            </a:endParaRPr>
          </a:p>
        </p:txBody>
      </p:sp>
      <p:sp>
        <p:nvSpPr>
          <p:cNvPr id="616" name="Google Shape;616;p67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17" name="Google Shape;617;p67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18" name="Google Shape;618;p67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67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20" name="Google Shape;620;p67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621" name="Google Shape;621;p67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22" name="Google Shape;622;p67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3" name="Google Shape;623;p67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8" name="Google Shape;628;p68" title="Айтек подпись-2500x2500.png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p68"/>
          <p:cNvSpPr txBox="1"/>
          <p:nvPr/>
        </p:nvSpPr>
        <p:spPr>
          <a:xfrm>
            <a:off x="334926" y="1060900"/>
            <a:ext cx="98613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B4F9E"/>
                </a:solidFill>
              </a:rPr>
              <a:t>Что было сделано в итоге:</a:t>
            </a:r>
            <a:endParaRPr lang="ru-RU" sz="4000" b="1">
              <a:solidFill>
                <a:srgbClr val="2B4F9E"/>
              </a:solidFill>
            </a:endParaRPr>
          </a:p>
        </p:txBody>
      </p:sp>
      <p:cxnSp>
        <p:nvCxnSpPr>
          <p:cNvPr id="630" name="Google Shape;630;p68"/>
          <p:cNvCxnSpPr/>
          <p:nvPr/>
        </p:nvCxnSpPr>
        <p:spPr>
          <a:xfrm rot="10800000">
            <a:off x="6095998" y="2738211"/>
            <a:ext cx="0" cy="2598900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1" name="Google Shape;631;p68"/>
          <p:cNvSpPr txBox="1"/>
          <p:nvPr/>
        </p:nvSpPr>
        <p:spPr>
          <a:xfrm>
            <a:off x="6199150" y="1958900"/>
            <a:ext cx="5839800" cy="392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600"/>
              <a:buChar char="●"/>
            </a:pPr>
            <a:r>
              <a:rPr lang="ru-RU" sz="1600">
                <a:solidFill>
                  <a:srgbClr val="2B4F9E"/>
                </a:solidFill>
              </a:rPr>
              <a:t>В рамках предпроекта составили в диалоге ТЗ и сметы, что позволило согласовать с заказчиком бюджет и заложить бюджет на цифровизацию, как следствие - минимизировать риск нехватки бюджета на этапе реализации</a:t>
            </a:r>
            <a:endParaRPr sz="1600">
              <a:solidFill>
                <a:srgbClr val="2B4F9E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2B4F9E"/>
              </a:buClr>
              <a:buSzPts val="1600"/>
              <a:buChar char="●"/>
            </a:pPr>
            <a:r>
              <a:rPr lang="ru-RU" sz="1600">
                <a:solidFill>
                  <a:srgbClr val="2B4F9E"/>
                </a:solidFill>
              </a:rPr>
              <a:t>Выполняем СМР и ПНР критичных сервисов самостоятельно. Соблюдая требование заказчика проводить все закупки через торги</a:t>
            </a:r>
            <a:endParaRPr sz="1600">
              <a:solidFill>
                <a:srgbClr val="2B4F9E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2B4F9E"/>
              </a:buClr>
              <a:buSzPts val="1600"/>
              <a:buChar char="●"/>
            </a:pPr>
            <a:r>
              <a:rPr lang="ru-RU" sz="1600">
                <a:solidFill>
                  <a:srgbClr val="2B4F9E"/>
                </a:solidFill>
              </a:rPr>
              <a:t>Организовали регулярные обсуждения: встречи, созвоны. Участники: застройщик, УК, смежники, поставщики решений, услуг, оборудования и ПО</a:t>
            </a:r>
            <a:endParaRPr sz="1600">
              <a:solidFill>
                <a:srgbClr val="2B4F9E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Clr>
                <a:srgbClr val="2B4F9E"/>
              </a:buClr>
              <a:buSzPts val="1600"/>
              <a:buChar char="●"/>
            </a:pPr>
            <a:r>
              <a:rPr lang="ru-RU" sz="1600">
                <a:solidFill>
                  <a:srgbClr val="2B4F9E"/>
                </a:solidFill>
              </a:rPr>
              <a:t>Разработали такую архитектуру, которая минимально зависит от облачных сервисов, т.е. снизили риски недоступности сервисов и повысили надежность</a:t>
            </a:r>
            <a:endParaRPr sz="1600">
              <a:solidFill>
                <a:srgbClr val="2B4F9E"/>
              </a:solidFill>
            </a:endParaRPr>
          </a:p>
        </p:txBody>
      </p:sp>
      <p:sp>
        <p:nvSpPr>
          <p:cNvPr id="632" name="Google Shape;632;p68"/>
          <p:cNvSpPr txBox="1"/>
          <p:nvPr/>
        </p:nvSpPr>
        <p:spPr>
          <a:xfrm>
            <a:off x="153125" y="1958900"/>
            <a:ext cx="5679000" cy="429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600"/>
              <a:buChar char="●"/>
            </a:pPr>
            <a:r>
              <a:rPr lang="ru-RU" sz="1600">
                <a:solidFill>
                  <a:srgbClr val="2B4F9E"/>
                </a:solidFill>
              </a:rPr>
              <a:t>Разработали схему, которая позволила визуализировать структуру систем МКД и упростить взаимодействие между всеми участниками проекта</a:t>
            </a:r>
            <a:endParaRPr sz="1600">
              <a:solidFill>
                <a:srgbClr val="2B4F9E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2B4F9E"/>
              </a:buClr>
              <a:buSzPts val="1600"/>
              <a:buChar char="●"/>
            </a:pPr>
            <a:r>
              <a:rPr lang="ru-RU" sz="1600">
                <a:solidFill>
                  <a:srgbClr val="2B4F9E"/>
                </a:solidFill>
              </a:rPr>
              <a:t>Пересмотрели архитектуру и отказались от интеграции Ujin + Doma.Ai в сторону только Doma.Ai. Что позволило снизить бюджет на ПО верхнего уровня в 4 раза и повысить надежность</a:t>
            </a:r>
            <a:endParaRPr sz="1600">
              <a:solidFill>
                <a:srgbClr val="2B4F9E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2B4F9E"/>
              </a:buClr>
              <a:buSzPts val="1600"/>
              <a:buChar char="●"/>
            </a:pPr>
            <a:r>
              <a:rPr lang="ru-RU" sz="1600">
                <a:solidFill>
                  <a:srgbClr val="2B4F9E"/>
                </a:solidFill>
              </a:rPr>
              <a:t>Протестировали интеграцию нескольких решений: (BAS-IP, Sigur, SberDevices, Орион - Болид, Рубеж, AcuVox, Parsec, Философт, Ujin, iRidium)</a:t>
            </a:r>
            <a:endParaRPr sz="1600">
              <a:solidFill>
                <a:srgbClr val="2B4F9E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0"/>
              </a:spcAft>
              <a:buClr>
                <a:srgbClr val="2B4F9E"/>
              </a:buClr>
              <a:buSzPts val="1600"/>
              <a:buChar char="●"/>
            </a:pPr>
            <a:r>
              <a:rPr lang="ru-RU" sz="1600">
                <a:solidFill>
                  <a:srgbClr val="2B4F9E"/>
                </a:solidFill>
              </a:rPr>
              <a:t>Инициировали работу по интеграции Doma.Ai с другими системами: Aqara, MasterSCADA, Обь</a:t>
            </a:r>
            <a:endParaRPr sz="1600">
              <a:solidFill>
                <a:srgbClr val="2B4F9E"/>
              </a:solidFill>
            </a:endParaRPr>
          </a:p>
          <a:p>
            <a:pPr marL="457200" lvl="0" indent="-330200" algn="l" rtl="0">
              <a:spcBef>
                <a:spcPts val="1000"/>
              </a:spcBef>
              <a:spcAft>
                <a:spcPts val="1000"/>
              </a:spcAft>
              <a:buClr>
                <a:srgbClr val="2B4F9E"/>
              </a:buClr>
              <a:buSzPts val="1600"/>
              <a:buChar char="●"/>
            </a:pPr>
            <a:r>
              <a:rPr lang="ru-RU" sz="1600">
                <a:solidFill>
                  <a:srgbClr val="2B4F9E"/>
                </a:solidFill>
              </a:rPr>
              <a:t>В рамках шефмонтажа и авторского надзора проверяли проекты и монтаж смежных подрядчиков. Что позволило минимизировать ошибки монтажа</a:t>
            </a:r>
            <a:endParaRPr sz="1600">
              <a:solidFill>
                <a:srgbClr val="2B4F9E"/>
              </a:solidFill>
            </a:endParaRPr>
          </a:p>
        </p:txBody>
      </p:sp>
      <p:sp>
        <p:nvSpPr>
          <p:cNvPr id="633" name="Google Shape;633;p68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34" name="Google Shape;634;p68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35" name="Google Shape;635;p68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68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37" name="Google Shape;637;p68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68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39" name="Google Shape;639;p68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40" name="Google Shape;640;p68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" name="Google Shape;645;p69"/>
          <p:cNvPicPr preferRelativeResize="0"/>
          <p:nvPr/>
        </p:nvPicPr>
        <p:blipFill rotWithShape="1">
          <a:blip r:embed="rId1"/>
          <a:srcRect t="2410" b="48704"/>
          <a:stretch>
            <a:fillRect/>
          </a:stretch>
        </p:blipFill>
        <p:spPr>
          <a:xfrm>
            <a:off x="-6525" y="1887825"/>
            <a:ext cx="12192000" cy="4214013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69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47" name="Google Shape;647;p69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48" name="Google Shape;648;p69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649" name="Google Shape;649;p69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0" name="Google Shape;650;p69"/>
          <p:cNvSpPr txBox="1"/>
          <p:nvPr>
            <p:ph type="title"/>
          </p:nvPr>
        </p:nvSpPr>
        <p:spPr>
          <a:xfrm>
            <a:off x="235650" y="1000767"/>
            <a:ext cx="11360700" cy="86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40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Структурная схема умного МКД (стало)</a:t>
            </a:r>
            <a:endParaRPr sz="40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51" name="Google Shape;651;p69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652" name="Google Shape;652;p69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53" name="Google Shape;653;p69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4" name="Google Shape;654;p69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658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70"/>
          <p:cNvSpPr txBox="1"/>
          <p:nvPr/>
        </p:nvSpPr>
        <p:spPr>
          <a:xfrm>
            <a:off x="509175" y="2038263"/>
            <a:ext cx="10339200" cy="3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Font typeface="Arial" panose="020B0604020202020204"/>
              <a:buChar char="●"/>
            </a:pPr>
            <a:r>
              <a:rPr lang="ru-RU" sz="1800">
                <a:solidFill>
                  <a:srgbClr val="2B4F9E"/>
                </a:solidFill>
              </a:rPr>
              <a:t>Умный МКД - часть умного города и это уже наше настоящее, а далекое будущее</a:t>
            </a:r>
            <a:endParaRPr sz="1800">
              <a:solidFill>
                <a:srgbClr val="2B4F9E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Умные МКД обеспечивают новый уровень сервиса для жителей и УК, прозрачность процессов служб ЖКХ</a:t>
            </a:r>
            <a:endParaRPr sz="1800">
              <a:solidFill>
                <a:srgbClr val="2B4F9E"/>
              </a:solidFill>
            </a:endParaRPr>
          </a:p>
          <a:p>
            <a:pPr marL="457200" lvl="0" indent="-342900" algn="l" rtl="0">
              <a:spcBef>
                <a:spcPts val="100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Создавать умные МКД класса C и выше под силу не только крупным девелоперам для элитного жилья, но и широкому кругу застройщиков для жилья класса комфорт</a:t>
            </a:r>
            <a:endParaRPr sz="1800">
              <a:solidFill>
                <a:srgbClr val="2B4F9E"/>
              </a:solidFill>
            </a:endParaRPr>
          </a:p>
          <a:p>
            <a: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Создать умный многоквартирный дом — задача не из лёгких. Для этого необходимы опыт, понимание тенденций и перспектив развития систем, а также способность предвидеть, как всё будет работать в контексте умного города. </a:t>
            </a:r>
            <a:endParaRPr sz="1800">
              <a:solidFill>
                <a:srgbClr val="2B4F9E"/>
              </a:solidFill>
            </a:endParaRPr>
          </a:p>
          <a:p>
            <a: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Важно создать систему, которая сможет взаимодействовать с новыми и изменяющимися сервисами умного города и умных устройств в квартирах жителей в ближайшем будущем. А это требует компетенций и глубокого понимания тенденций рынка.</a:t>
            </a:r>
            <a:endParaRPr sz="1800">
              <a:solidFill>
                <a:srgbClr val="2B4F9E"/>
              </a:solidFill>
            </a:endParaRPr>
          </a:p>
        </p:txBody>
      </p:sp>
      <p:sp>
        <p:nvSpPr>
          <p:cNvPr id="660" name="Google Shape;660;p70"/>
          <p:cNvSpPr txBox="1"/>
          <p:nvPr/>
        </p:nvSpPr>
        <p:spPr>
          <a:xfrm>
            <a:off x="334918" y="1060894"/>
            <a:ext cx="824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B4F9E"/>
                </a:solidFill>
              </a:rPr>
              <a:t>Выводы</a:t>
            </a:r>
            <a:endParaRPr lang="ru-RU" sz="4000" b="1">
              <a:solidFill>
                <a:srgbClr val="2B4F9E"/>
              </a:solidFill>
            </a:endParaRPr>
          </a:p>
        </p:txBody>
      </p:sp>
      <p:sp>
        <p:nvSpPr>
          <p:cNvPr id="661" name="Google Shape;661;p70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62" name="Google Shape;662;p70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63" name="Google Shape;663;p70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70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65" name="Google Shape;665;p7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666" name="Google Shape;666;p70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667" name="Google Shape;667;p70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68" name="Google Shape;668;p70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69" name="Google Shape;669;p70" title="Айтек подпись-2500x2500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" name="Google Shape;675;p71"/>
          <p:cNvPicPr preferRelativeResize="0"/>
          <p:nvPr/>
        </p:nvPicPr>
        <p:blipFill rotWithShape="1">
          <a:blip r:embed="rId1"/>
          <a:srcRect l="31722" t="18339" r="27139" b="56336"/>
          <a:stretch>
            <a:fillRect/>
          </a:stretch>
        </p:blipFill>
        <p:spPr>
          <a:xfrm>
            <a:off x="6726778" y="3147725"/>
            <a:ext cx="3289674" cy="3038577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71"/>
          <p:cNvSpPr txBox="1"/>
          <p:nvPr/>
        </p:nvSpPr>
        <p:spPr>
          <a:xfrm>
            <a:off x="1099175" y="3934800"/>
            <a:ext cx="6246000" cy="17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</a:rPr>
              <a:t>Христенко Евгений </a:t>
            </a:r>
            <a:endParaRPr sz="2400" b="1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</a:rPr>
              <a:t>Александрович</a:t>
            </a:r>
            <a:endParaRPr sz="60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</a:rPr>
              <a:t>директор «АйТек»</a:t>
            </a:r>
            <a:br>
              <a:rPr lang="ru-RU" sz="3200" b="1">
                <a:solidFill>
                  <a:srgbClr val="FFFFFF"/>
                </a:solidFill>
              </a:rPr>
            </a:br>
            <a:endParaRPr lang="ru-RU" sz="3200" b="1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b="1">
                <a:solidFill>
                  <a:srgbClr val="FFFFFF"/>
                </a:solidFill>
              </a:rPr>
              <a:t>+7-904-212-63-01</a:t>
            </a:r>
            <a:endParaRPr sz="2200" b="0" i="0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77" name="Google Shape;677;p71"/>
          <p:cNvPicPr preferRelativeResize="0"/>
          <p:nvPr/>
        </p:nvPicPr>
        <p:blipFill rotWithShape="1">
          <a:blip r:embed="rId2"/>
          <a:srcRect r="2008" b="4454"/>
          <a:stretch>
            <a:fillRect/>
          </a:stretch>
        </p:blipFill>
        <p:spPr>
          <a:xfrm>
            <a:off x="1" y="1"/>
            <a:ext cx="5605114" cy="3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1"/>
          <p:cNvPicPr preferRelativeResize="0"/>
          <p:nvPr/>
        </p:nvPicPr>
        <p:blipFill rotWithShape="1">
          <a:blip r:embed="rId3"/>
          <a:srcRect l="408" t="5983" r="461" b="2420"/>
          <a:stretch>
            <a:fillRect/>
          </a:stretch>
        </p:blipFill>
        <p:spPr>
          <a:xfrm>
            <a:off x="4152900" y="454819"/>
            <a:ext cx="7577138" cy="766762"/>
          </a:xfrm>
          <a:prstGeom prst="rect">
            <a:avLst/>
          </a:prstGeom>
          <a:noFill/>
          <a:ln>
            <a:noFill/>
          </a:ln>
        </p:spPr>
      </p:pic>
      <p:sp>
        <p:nvSpPr>
          <p:cNvPr id="679" name="Google Shape;679;p71"/>
          <p:cNvSpPr txBox="1"/>
          <p:nvPr/>
        </p:nvSpPr>
        <p:spPr>
          <a:xfrm>
            <a:off x="6600051" y="1668977"/>
            <a:ext cx="5420722" cy="3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1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0" name="Google Shape;680;p71"/>
          <p:cNvSpPr txBox="1"/>
          <p:nvPr/>
        </p:nvSpPr>
        <p:spPr>
          <a:xfrm>
            <a:off x="6569660" y="2078790"/>
            <a:ext cx="54207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20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81" name="Google Shape;681;p71"/>
          <p:cNvPicPr preferRelativeResize="0"/>
          <p:nvPr/>
        </p:nvPicPr>
        <p:blipFill rotWithShape="1">
          <a:blip r:embed="rId4"/>
          <a:srcRect l="8742" t="25803" r="9087" b="2798"/>
          <a:stretch>
            <a:fillRect/>
          </a:stretch>
        </p:blipFill>
        <p:spPr>
          <a:xfrm>
            <a:off x="4493025" y="3999602"/>
            <a:ext cx="1925100" cy="2186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Google Shape;687;p72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1309221"/>
            <a:ext cx="12191999" cy="4920354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72"/>
          <p:cNvSpPr txBox="1"/>
          <p:nvPr>
            <p:ph type="title"/>
          </p:nvPr>
        </p:nvSpPr>
        <p:spPr>
          <a:xfrm>
            <a:off x="415600" y="288567"/>
            <a:ext cx="11360700" cy="86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Экосистема умного МКД</a:t>
            </a:r>
            <a:endParaRPr sz="40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692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73" title="Айтек подпись-2500x2500.png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73"/>
          <p:cNvSpPr txBox="1"/>
          <p:nvPr/>
        </p:nvSpPr>
        <p:spPr>
          <a:xfrm>
            <a:off x="334927" y="1060900"/>
            <a:ext cx="101109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B4F9E"/>
                </a:solidFill>
              </a:rPr>
              <a:t>Трудности и как мы их победили</a:t>
            </a:r>
            <a:endParaRPr lang="ru-RU" sz="4000" b="1">
              <a:solidFill>
                <a:srgbClr val="2B4F9E"/>
              </a:solidFill>
            </a:endParaRPr>
          </a:p>
        </p:txBody>
      </p:sp>
      <p:sp>
        <p:nvSpPr>
          <p:cNvPr id="695" name="Google Shape;695;p73"/>
          <p:cNvSpPr txBox="1"/>
          <p:nvPr/>
        </p:nvSpPr>
        <p:spPr>
          <a:xfrm>
            <a:off x="448268" y="1881225"/>
            <a:ext cx="10757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rgbClr val="2B4F9E"/>
                </a:solidFill>
              </a:rPr>
              <a:t>Отсутствие единого информационного поля для коммуникаций в рамках проекта. </a:t>
            </a:r>
            <a:r>
              <a:rPr lang="ru-RU" sz="1500">
                <a:solidFill>
                  <a:srgbClr val="2B4F9E"/>
                </a:solidFill>
              </a:rPr>
              <a:t>Организовали единое коммуникационное поле с поставщиками и сотрудниками заказчика в чатах Телеграм и добавили туда всех участников. Периодические созвоны по проекту.</a:t>
            </a:r>
            <a:endParaRPr sz="1500">
              <a:solidFill>
                <a:srgbClr val="2B4F9E"/>
              </a:solidFill>
            </a:endParaRPr>
          </a:p>
        </p:txBody>
      </p:sp>
      <p:sp>
        <p:nvSpPr>
          <p:cNvPr id="696" name="Google Shape;696;p73"/>
          <p:cNvSpPr/>
          <p:nvPr/>
        </p:nvSpPr>
        <p:spPr>
          <a:xfrm>
            <a:off x="0" y="6150115"/>
            <a:ext cx="12192000" cy="707885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697" name="Google Shape;697;p73"/>
          <p:cNvSpPr txBox="1"/>
          <p:nvPr/>
        </p:nvSpPr>
        <p:spPr>
          <a:xfrm>
            <a:off x="235649" y="6340717"/>
            <a:ext cx="41315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698" name="Google Shape;698;p7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45818" y="6264818"/>
            <a:ext cx="1502904" cy="477622"/>
          </a:xfrm>
          <a:prstGeom prst="rect">
            <a:avLst/>
          </a:prstGeom>
          <a:noFill/>
          <a:ln>
            <a:noFill/>
          </a:ln>
        </p:spPr>
      </p:pic>
      <p:sp>
        <p:nvSpPr>
          <p:cNvPr id="699" name="Google Shape;699;p73"/>
          <p:cNvSpPr txBox="1"/>
          <p:nvPr/>
        </p:nvSpPr>
        <p:spPr>
          <a:xfrm>
            <a:off x="7344074" y="6354146"/>
            <a:ext cx="41315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00" name="Google Shape;700;p73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" y="0"/>
            <a:ext cx="7420274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73"/>
          <p:cNvSpPr txBox="1"/>
          <p:nvPr/>
        </p:nvSpPr>
        <p:spPr>
          <a:xfrm>
            <a:off x="334919" y="232014"/>
            <a:ext cx="172127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702" name="Google Shape;702;p73"/>
          <p:cNvCxnSpPr/>
          <p:nvPr/>
        </p:nvCxnSpPr>
        <p:spPr>
          <a:xfrm>
            <a:off x="2056191" y="251262"/>
            <a:ext cx="0" cy="489884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3" name="Google Shape;703;p73"/>
          <p:cNvSpPr txBox="1"/>
          <p:nvPr/>
        </p:nvSpPr>
        <p:spPr>
          <a:xfrm>
            <a:off x="2181199" y="231424"/>
            <a:ext cx="51719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73"/>
          <p:cNvSpPr txBox="1"/>
          <p:nvPr/>
        </p:nvSpPr>
        <p:spPr>
          <a:xfrm>
            <a:off x="448275" y="2848263"/>
            <a:ext cx="10837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rgbClr val="2B4F9E"/>
                </a:solidFill>
              </a:rPr>
              <a:t>Отсутствие конкретики по поводу размещения отдельных элементов систем (шлагбаумы, видеокамеры). </a:t>
            </a:r>
            <a:r>
              <a:rPr lang="ru-RU" sz="1500">
                <a:solidFill>
                  <a:srgbClr val="2B4F9E"/>
                </a:solidFill>
              </a:rPr>
              <a:t>Сформировали структурную схему с элементами систем и согласовали с заказчиком</a:t>
            </a:r>
            <a:endParaRPr sz="1500">
              <a:solidFill>
                <a:srgbClr val="2B4F9E"/>
              </a:solidFill>
            </a:endParaRPr>
          </a:p>
        </p:txBody>
      </p:sp>
      <p:sp>
        <p:nvSpPr>
          <p:cNvPr id="705" name="Google Shape;705;p73"/>
          <p:cNvSpPr txBox="1"/>
          <p:nvPr/>
        </p:nvSpPr>
        <p:spPr>
          <a:xfrm>
            <a:off x="448125" y="3584300"/>
            <a:ext cx="10837200" cy="32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rgbClr val="2B4F9E"/>
                </a:solidFill>
              </a:rPr>
              <a:t>Риск несовместимости оборудования. </a:t>
            </a:r>
            <a:r>
              <a:rPr lang="ru-RU" sz="1500">
                <a:solidFill>
                  <a:srgbClr val="2B4F9E"/>
                </a:solidFill>
              </a:rPr>
              <a:t>Протестировали решение до закупки</a:t>
            </a:r>
            <a:endParaRPr sz="1500" b="1">
              <a:solidFill>
                <a:srgbClr val="2B4F9E"/>
              </a:solidFill>
            </a:endParaRPr>
          </a:p>
        </p:txBody>
      </p:sp>
      <p:sp>
        <p:nvSpPr>
          <p:cNvPr id="706" name="Google Shape;706;p73"/>
          <p:cNvSpPr txBox="1"/>
          <p:nvPr/>
        </p:nvSpPr>
        <p:spPr>
          <a:xfrm>
            <a:off x="448275" y="4089338"/>
            <a:ext cx="113667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rgbClr val="2B4F9E"/>
                </a:solidFill>
              </a:rPr>
              <a:t>Срыв сроков реализации. </a:t>
            </a:r>
            <a:r>
              <a:rPr lang="ru-RU" sz="1500">
                <a:solidFill>
                  <a:srgbClr val="2B4F9E"/>
                </a:solidFill>
              </a:rPr>
              <a:t>Определить  в диалоге с проектировщиком места размещения отдельных элементов систем (шлагбаумы, видеокамеры). Определить ответственных за выдачу информации от заказчика, необходимых для проектирования по подсистемам. Составить график реализации элементов системы с указанием ответственных за реализацию. Согласовать сметы на реализацию элементов системы.</a:t>
            </a:r>
            <a:endParaRPr sz="1500">
              <a:solidFill>
                <a:srgbClr val="2B4F9E"/>
              </a:solidFill>
            </a:endParaRPr>
          </a:p>
        </p:txBody>
      </p:sp>
      <p:sp>
        <p:nvSpPr>
          <p:cNvPr id="707" name="Google Shape;707;p73"/>
          <p:cNvSpPr txBox="1"/>
          <p:nvPr/>
        </p:nvSpPr>
        <p:spPr>
          <a:xfrm>
            <a:off x="448125" y="5287075"/>
            <a:ext cx="10944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b="1">
                <a:solidFill>
                  <a:srgbClr val="2B4F9E"/>
                </a:solidFill>
              </a:rPr>
              <a:t>Нечеткое ТЗ с отсутствием количественных  показателей приведет к увеличению сроков и бюджета на проектирования. </a:t>
            </a:r>
            <a:r>
              <a:rPr lang="ru-RU" sz="1500">
                <a:solidFill>
                  <a:srgbClr val="2B4F9E"/>
                </a:solidFill>
              </a:rPr>
              <a:t>Предлагаем определять количественные характеристики систем и указать их в ТЗ</a:t>
            </a:r>
            <a:endParaRPr sz="1500" b="1">
              <a:solidFill>
                <a:srgbClr val="2B4F9E"/>
              </a:solidFill>
            </a:endParaRP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74"/>
          <p:cNvSpPr txBox="1"/>
          <p:nvPr>
            <p:ph type="title"/>
          </p:nvPr>
        </p:nvSpPr>
        <p:spPr>
          <a:xfrm>
            <a:off x="415600" y="288567"/>
            <a:ext cx="11360700" cy="1231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3C3733"/>
                </a:solidFill>
              </a:rPr>
              <a:t>Потенциальные </a:t>
            </a:r>
            <a:r>
              <a:rPr lang="ru-RU">
                <a:solidFill>
                  <a:srgbClr val="F47D1B"/>
                </a:solidFill>
              </a:rPr>
              <a:t>риски </a:t>
            </a:r>
            <a:r>
              <a:rPr lang="ru-RU">
                <a:solidFill>
                  <a:srgbClr val="3C3733"/>
                </a:solidFill>
              </a:rPr>
              <a:t>проекта и </a:t>
            </a:r>
            <a:r>
              <a:rPr lang="ru-RU"/>
              <a:t>как мы </a:t>
            </a:r>
            <a:r>
              <a:rPr lang="ru-RU">
                <a:solidFill>
                  <a:srgbClr val="3C3733"/>
                </a:solidFill>
              </a:rPr>
              <a:t>их </a:t>
            </a:r>
            <a:r>
              <a:rPr lang="ru-RU">
                <a:solidFill>
                  <a:srgbClr val="F47D1B"/>
                </a:solidFill>
              </a:rPr>
              <a:t>снизили</a:t>
            </a:r>
            <a:endParaRPr>
              <a:solidFill>
                <a:srgbClr val="F47D1B"/>
              </a:solidFill>
            </a:endParaRPr>
          </a:p>
        </p:txBody>
      </p:sp>
      <p:sp>
        <p:nvSpPr>
          <p:cNvPr id="713" name="Google Shape;713;p74"/>
          <p:cNvSpPr txBox="1"/>
          <p:nvPr/>
        </p:nvSpPr>
        <p:spPr>
          <a:xfrm>
            <a:off x="512333" y="1644867"/>
            <a:ext cx="5177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4" name="Google Shape;714;p74"/>
          <p:cNvSpPr/>
          <p:nvPr/>
        </p:nvSpPr>
        <p:spPr>
          <a:xfrm>
            <a:off x="415600" y="1644867"/>
            <a:ext cx="11179500" cy="4996500"/>
          </a:xfrm>
          <a:prstGeom prst="roundRect">
            <a:avLst>
              <a:gd name="adj" fmla="val 5766"/>
            </a:avLst>
          </a:prstGeom>
          <a:solidFill>
            <a:srgbClr val="FFFFFF"/>
          </a:solidFill>
          <a:ln>
            <a:noFill/>
          </a:ln>
          <a:effectLst>
            <a:outerShdw blurRad="185738" dist="152400" dir="28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715" name="Google Shape;715;p74"/>
          <p:cNvGraphicFramePr/>
          <p:nvPr/>
        </p:nvGraphicFramePr>
        <p:xfrm>
          <a:off x="512333" y="1880263"/>
          <a:ext cx="10908300" cy="3489250"/>
        </p:xfrm>
        <a:graphic>
          <a:graphicData uri="http://schemas.openxmlformats.org/drawingml/2006/table">
            <a:tbl>
              <a:tblPr>
                <a:noFill/>
                <a:tableStyleId>{9324E574-A86F-4D20-911B-ACCF4E76BDC4}</a:tableStyleId>
              </a:tblPr>
              <a:tblGrid>
                <a:gridCol w="619600"/>
                <a:gridCol w="5086100"/>
                <a:gridCol w="5202600"/>
              </a:tblGrid>
              <a:tr h="506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 b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№</a:t>
                      </a:r>
                      <a:endParaRPr sz="1900" b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 b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Риск</a:t>
                      </a:r>
                      <a:endParaRPr sz="1900" b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 b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Предложение по его устранению</a:t>
                      </a:r>
                      <a:endParaRPr sz="1900" b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4261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/01</a:t>
                      </a:r>
                      <a:endParaRPr sz="19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accent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Отсутствие единого информационного поля для коммуникаций в рамках проекта</a:t>
                      </a:r>
                      <a:endParaRPr sz="1900">
                        <a:solidFill>
                          <a:schemeClr val="accent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accent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Организовали единое коммуникационное поле с поставщиками и сотрудниками заказчика в чатах Телеграм и добавили туда всех участников. Периодические созвоны по проекту</a:t>
                      </a:r>
                      <a:endParaRPr sz="1900">
                        <a:solidFill>
                          <a:schemeClr val="accent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1051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/02</a:t>
                      </a:r>
                      <a:endParaRPr sz="19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Отсутствие конкретики по поводу размещения отдельных элементов систем (шлагбаумы, видеокамеры)</a:t>
                      </a:r>
                      <a:endParaRPr sz="19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Сформировали структурную схему с элементами систем и согласовали с заказчиком</a:t>
                      </a:r>
                      <a:endParaRPr sz="19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5060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/03</a:t>
                      </a:r>
                      <a:endParaRPr sz="19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Риск несовместимости оборудования</a:t>
                      </a:r>
                      <a:endParaRPr sz="19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Протестировали решение до закупки</a:t>
                      </a:r>
                      <a:endParaRPr sz="19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75"/>
          <p:cNvSpPr txBox="1"/>
          <p:nvPr/>
        </p:nvSpPr>
        <p:spPr>
          <a:xfrm>
            <a:off x="512333" y="1644867"/>
            <a:ext cx="5177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1" name="Google Shape;721;p75"/>
          <p:cNvSpPr/>
          <p:nvPr/>
        </p:nvSpPr>
        <p:spPr>
          <a:xfrm>
            <a:off x="415600" y="863367"/>
            <a:ext cx="11179500" cy="5778000"/>
          </a:xfrm>
          <a:prstGeom prst="roundRect">
            <a:avLst>
              <a:gd name="adj" fmla="val 5766"/>
            </a:avLst>
          </a:prstGeom>
          <a:solidFill>
            <a:srgbClr val="FFFFFF"/>
          </a:solidFill>
          <a:ln>
            <a:noFill/>
          </a:ln>
          <a:effectLst>
            <a:outerShdw blurRad="185738" dist="152400" dir="28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722" name="Google Shape;722;p75"/>
          <p:cNvGraphicFramePr/>
          <p:nvPr/>
        </p:nvGraphicFramePr>
        <p:xfrm>
          <a:off x="512333" y="1056563"/>
          <a:ext cx="10908300" cy="5210825"/>
        </p:xfrm>
        <a:graphic>
          <a:graphicData uri="http://schemas.openxmlformats.org/drawingml/2006/table">
            <a:tbl>
              <a:tblPr>
                <a:noFill/>
                <a:tableStyleId>{9324E574-A86F-4D20-911B-ACCF4E76BDC4}</a:tableStyleId>
              </a:tblPr>
              <a:tblGrid>
                <a:gridCol w="692825"/>
                <a:gridCol w="4048875"/>
                <a:gridCol w="6166600"/>
              </a:tblGrid>
              <a:tr h="6576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 b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№</a:t>
                      </a:r>
                      <a:endParaRPr sz="1900" b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 b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Риск</a:t>
                      </a:r>
                      <a:endParaRPr sz="1900" b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 b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Предложение по его устранению</a:t>
                      </a:r>
                      <a:endParaRPr sz="1900" b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553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/04</a:t>
                      </a:r>
                      <a:endParaRPr sz="19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accent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Срыв сроков реализации</a:t>
                      </a:r>
                      <a:endParaRPr sz="1900">
                        <a:solidFill>
                          <a:schemeClr val="accent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accent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Определить в диалоге с проектировщиком места размещения отдельных элементов систем (шлагбаумы, видеокамеры). Определить ответственных за выдачу информации от заказчика, необходимых для проектирования по подсистемам. Составить график реализации элементов системы с указанием ответственных за реализацию. Согласовать сметы на реализацию элементов системы.</a:t>
                      </a:r>
                      <a:endParaRPr sz="1900">
                        <a:solidFill>
                          <a:schemeClr val="accent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BFBFB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723" name="Google Shape;723;p75"/>
          <p:cNvSpPr txBox="1"/>
          <p:nvPr>
            <p:ph type="title"/>
          </p:nvPr>
        </p:nvSpPr>
        <p:spPr>
          <a:xfrm>
            <a:off x="415600" y="288567"/>
            <a:ext cx="11360700" cy="61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</a:rPr>
              <a:t>Потенциальные </a:t>
            </a:r>
            <a:r>
              <a:rPr lang="ru-RU" sz="2400">
                <a:solidFill>
                  <a:schemeClr val="accent4"/>
                </a:solidFill>
              </a:rPr>
              <a:t>риски </a:t>
            </a:r>
            <a:r>
              <a:rPr lang="ru-RU" sz="2400">
                <a:solidFill>
                  <a:schemeClr val="dk1"/>
                </a:solidFill>
              </a:rPr>
              <a:t>проекта и способы их </a:t>
            </a:r>
            <a:r>
              <a:rPr lang="ru-RU" sz="2400">
                <a:solidFill>
                  <a:schemeClr val="accent4"/>
                </a:solidFill>
              </a:rPr>
              <a:t>снизить</a:t>
            </a:r>
            <a:endParaRPr sz="2400">
              <a:solidFill>
                <a:srgbClr val="F47D1B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727" name="Shape 7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Google Shape;728;p76"/>
          <p:cNvSpPr txBox="1"/>
          <p:nvPr/>
        </p:nvSpPr>
        <p:spPr>
          <a:xfrm>
            <a:off x="512333" y="1644867"/>
            <a:ext cx="5177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9" name="Google Shape;729;p76"/>
          <p:cNvSpPr/>
          <p:nvPr/>
        </p:nvSpPr>
        <p:spPr>
          <a:xfrm>
            <a:off x="415600" y="863367"/>
            <a:ext cx="11179500" cy="5778000"/>
          </a:xfrm>
          <a:prstGeom prst="roundRect">
            <a:avLst>
              <a:gd name="adj" fmla="val 5766"/>
            </a:avLst>
          </a:prstGeom>
          <a:solidFill>
            <a:srgbClr val="FFFFFF"/>
          </a:solidFill>
          <a:ln>
            <a:noFill/>
          </a:ln>
          <a:effectLst>
            <a:outerShdw blurRad="185738" dist="152400" dir="28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Montserrat"/>
              <a:ea typeface="Montserrat"/>
              <a:cs typeface="Montserrat"/>
              <a:sym typeface="Montserrat"/>
            </a:endParaRPr>
          </a:p>
        </p:txBody>
      </p:sp>
      <p:graphicFrame>
        <p:nvGraphicFramePr>
          <p:cNvPr id="730" name="Google Shape;730;p76"/>
          <p:cNvGraphicFramePr/>
          <p:nvPr/>
        </p:nvGraphicFramePr>
        <p:xfrm>
          <a:off x="512333" y="1056563"/>
          <a:ext cx="10908300" cy="5055900"/>
        </p:xfrm>
        <a:graphic>
          <a:graphicData uri="http://schemas.openxmlformats.org/drawingml/2006/table">
            <a:tbl>
              <a:tblPr>
                <a:noFill/>
                <a:tableStyleId>{9324E574-A86F-4D20-911B-ACCF4E76BDC4}</a:tableStyleId>
              </a:tblPr>
              <a:tblGrid>
                <a:gridCol w="680600"/>
                <a:gridCol w="3890275"/>
                <a:gridCol w="6337425"/>
              </a:tblGrid>
              <a:tr h="5104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 b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№</a:t>
                      </a:r>
                      <a:endParaRPr sz="1900" b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 b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Риск</a:t>
                      </a:r>
                      <a:endParaRPr sz="1900" b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 b="1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Предложение по его устранению</a:t>
                      </a:r>
                      <a:endParaRPr sz="1900" b="1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43442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/05</a:t>
                      </a:r>
                      <a:endParaRPr sz="19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accent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accent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21110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dk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/06</a:t>
                      </a:r>
                      <a:endParaRPr sz="1900">
                        <a:solidFill>
                          <a:schemeClr val="dk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accent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Нечеткое ТЗ с отсутствием количественных показателей приведет к увеличению сроков и бюджета на проектирования</a:t>
                      </a:r>
                      <a:endParaRPr sz="1900">
                        <a:solidFill>
                          <a:schemeClr val="accent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900">
                          <a:solidFill>
                            <a:schemeClr val="accent2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Предлагаем четко определять количественные характеристики систем и указать их в ТЗ</a:t>
                      </a:r>
                      <a:endParaRPr sz="1900">
                        <a:solidFill>
                          <a:schemeClr val="accent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900">
                        <a:solidFill>
                          <a:schemeClr val="accent2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121900" marR="121900" marT="121900" marB="121900" anchor="ctr">
                    <a:lnL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666666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</a:tbl>
          </a:graphicData>
        </a:graphic>
      </p:graphicFrame>
      <p:sp>
        <p:nvSpPr>
          <p:cNvPr id="731" name="Google Shape;731;p76"/>
          <p:cNvSpPr txBox="1"/>
          <p:nvPr>
            <p:ph type="title"/>
          </p:nvPr>
        </p:nvSpPr>
        <p:spPr>
          <a:xfrm>
            <a:off x="415600" y="288567"/>
            <a:ext cx="11360700" cy="615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solidFill>
                  <a:schemeClr val="dk1"/>
                </a:solidFill>
              </a:rPr>
              <a:t>Потенциальные </a:t>
            </a:r>
            <a:r>
              <a:rPr lang="ru-RU" sz="2400">
                <a:solidFill>
                  <a:schemeClr val="accent4"/>
                </a:solidFill>
              </a:rPr>
              <a:t>риски </a:t>
            </a:r>
            <a:r>
              <a:rPr lang="ru-RU" sz="2400">
                <a:solidFill>
                  <a:schemeClr val="dk1"/>
                </a:solidFill>
              </a:rPr>
              <a:t>проекта и способы их </a:t>
            </a:r>
            <a:r>
              <a:rPr lang="ru-RU" sz="2400">
                <a:solidFill>
                  <a:schemeClr val="accent4"/>
                </a:solidFill>
              </a:rPr>
              <a:t>снизить</a:t>
            </a:r>
            <a:endParaRPr sz="2400">
              <a:solidFill>
                <a:srgbClr val="F47D1B"/>
              </a:solidFill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0"/>
          <p:cNvSpPr txBox="1"/>
          <p:nvPr>
            <p:ph type="title"/>
          </p:nvPr>
        </p:nvSpPr>
        <p:spPr>
          <a:xfrm>
            <a:off x="218625" y="204900"/>
            <a:ext cx="11832000" cy="800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36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Ключи - первый цифровой микрорайон Воронежа</a:t>
            </a:r>
            <a:endParaRPr sz="36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79" name="Google Shape;279;p50"/>
          <p:cNvPicPr preferRelativeResize="0"/>
          <p:nvPr/>
        </p:nvPicPr>
        <p:blipFill rotWithShape="1">
          <a:blip r:embed="rId1"/>
          <a:srcRect r="-452" b="7774"/>
          <a:stretch>
            <a:fillRect/>
          </a:stretch>
        </p:blipFill>
        <p:spPr>
          <a:xfrm>
            <a:off x="532550" y="1418325"/>
            <a:ext cx="8615700" cy="4696800"/>
          </a:xfrm>
          <a:prstGeom prst="roundRect">
            <a:avLst>
              <a:gd name="adj" fmla="val 2669"/>
            </a:avLst>
          </a:prstGeom>
          <a:noFill/>
          <a:ln>
            <a:noFill/>
          </a:ln>
        </p:spPr>
      </p:pic>
      <p:sp>
        <p:nvSpPr>
          <p:cNvPr id="280" name="Google Shape;280;p50"/>
          <p:cNvSpPr txBox="1"/>
          <p:nvPr/>
        </p:nvSpPr>
        <p:spPr>
          <a:xfrm>
            <a:off x="9454825" y="2251488"/>
            <a:ext cx="24939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/>
              <a:t>Микрорайон Ключи:</a:t>
            </a:r>
            <a:endParaRPr sz="2100">
              <a:solidFill>
                <a:schemeClr val="accent4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●"/>
            </a:pPr>
            <a:r>
              <a:rPr lang="ru-RU" sz="2100">
                <a:solidFill>
                  <a:schemeClr val="accent4"/>
                </a:solidFill>
              </a:rPr>
              <a:t>Ключи Клаб</a:t>
            </a:r>
            <a:endParaRPr sz="2100">
              <a:solidFill>
                <a:schemeClr val="accent4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●"/>
            </a:pPr>
            <a:r>
              <a:rPr lang="ru-RU" sz="2100">
                <a:solidFill>
                  <a:schemeClr val="accent4"/>
                </a:solidFill>
              </a:rPr>
              <a:t>Джаз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●"/>
            </a:pPr>
            <a:r>
              <a:rPr lang="ru-RU" sz="2100">
                <a:solidFill>
                  <a:schemeClr val="accent4"/>
                </a:solidFill>
              </a:rPr>
              <a:t>Ритм</a:t>
            </a:r>
            <a:endParaRPr sz="2100">
              <a:solidFill>
                <a:schemeClr val="accent4"/>
              </a:solidFill>
            </a:endParaRPr>
          </a:p>
        </p:txBody>
      </p:sp>
      <p:sp>
        <p:nvSpPr>
          <p:cNvPr id="281" name="Google Shape;281;p50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82" name="Google Shape;282;p50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83" name="Google Shape;283;p5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50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77"/>
          <p:cNvSpPr/>
          <p:nvPr/>
        </p:nvSpPr>
        <p:spPr>
          <a:xfrm>
            <a:off x="8633" y="1563333"/>
            <a:ext cx="12192000" cy="52947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F9F9F9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9525" dir="4439999" algn="bl" rotWithShape="0">
              <a:srgbClr val="000000">
                <a:alpha val="24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737" name="Google Shape;737;p77"/>
          <p:cNvSpPr txBox="1"/>
          <p:nvPr>
            <p:ph type="title"/>
          </p:nvPr>
        </p:nvSpPr>
        <p:spPr>
          <a:xfrm>
            <a:off x="415600" y="288567"/>
            <a:ext cx="11360700" cy="73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3C3733"/>
                </a:solidFill>
              </a:rPr>
              <a:t>Потенциальные </a:t>
            </a:r>
            <a:r>
              <a:rPr lang="ru-RU">
                <a:solidFill>
                  <a:srgbClr val="F47D1B"/>
                </a:solidFill>
              </a:rPr>
              <a:t>риски </a:t>
            </a:r>
            <a:r>
              <a:rPr lang="ru-RU">
                <a:solidFill>
                  <a:srgbClr val="3C3733"/>
                </a:solidFill>
              </a:rPr>
              <a:t>проекта</a:t>
            </a:r>
            <a:endParaRPr>
              <a:solidFill>
                <a:srgbClr val="3C3733"/>
              </a:solidFill>
            </a:endParaRPr>
          </a:p>
        </p:txBody>
      </p:sp>
      <p:sp>
        <p:nvSpPr>
          <p:cNvPr id="738" name="Google Shape;738;p77"/>
          <p:cNvSpPr txBox="1"/>
          <p:nvPr>
            <p:ph type="body" idx="1"/>
          </p:nvPr>
        </p:nvSpPr>
        <p:spPr>
          <a:xfrm>
            <a:off x="415600" y="2044633"/>
            <a:ext cx="5508900" cy="428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38150" algn="l" rtl="0">
              <a:spcBef>
                <a:spcPts val="1300"/>
              </a:spcBef>
              <a:spcAft>
                <a:spcPts val="0"/>
              </a:spcAft>
              <a:buSzPts val="2100"/>
              <a:buAutoNum type="arabicPeriod"/>
            </a:pPr>
            <a:r>
              <a:rPr lang="ru-RU"/>
              <a:t>Изменения объемов работ могут повлиять на сроки и стоимость проекта</a:t>
            </a:r>
            <a:endParaRPr lang="ru-RU"/>
          </a:p>
          <a:p>
            <a:pPr marL="609600" lvl="0" indent="-438150" algn="l" rtl="0">
              <a:spcBef>
                <a:spcPts val="1600"/>
              </a:spcBef>
              <a:spcAft>
                <a:spcPts val="0"/>
              </a:spcAft>
              <a:buSzPts val="2100"/>
              <a:buAutoNum type="arabicPeriod"/>
            </a:pPr>
            <a:r>
              <a:rPr lang="ru-RU"/>
              <a:t>Недостаточная квалификация проектировщиков может повлечь изменение часов консалтинга</a:t>
            </a:r>
            <a:endParaRPr lang="ru-RU"/>
          </a:p>
          <a:p>
            <a:pPr marL="609600" lvl="0" indent="-438150" algn="l" rtl="0">
              <a:spcBef>
                <a:spcPts val="1300"/>
              </a:spcBef>
              <a:spcAft>
                <a:spcPts val="0"/>
              </a:spcAft>
              <a:buSzPts val="2100"/>
              <a:buAutoNum type="arabicPeriod"/>
            </a:pPr>
            <a:r>
              <a:rPr lang="ru-RU"/>
              <a:t>Увеличение сроков проекта может негативно повлиять на рентабельность</a:t>
            </a:r>
            <a:endParaRPr lang="ru-RU"/>
          </a:p>
        </p:txBody>
      </p:sp>
      <p:sp>
        <p:nvSpPr>
          <p:cNvPr id="739" name="Google Shape;739;p77"/>
          <p:cNvSpPr txBox="1"/>
          <p:nvPr>
            <p:ph type="body" idx="2"/>
          </p:nvPr>
        </p:nvSpPr>
        <p:spPr>
          <a:xfrm>
            <a:off x="6341600" y="2044633"/>
            <a:ext cx="5508900" cy="4287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38150" algn="l" rtl="0">
              <a:spcBef>
                <a:spcPts val="1300"/>
              </a:spcBef>
              <a:spcAft>
                <a:spcPts val="0"/>
              </a:spcAft>
              <a:buSzPts val="2100"/>
              <a:buAutoNum type="arabicPeriod" startAt="4"/>
            </a:pPr>
            <a:r>
              <a:rPr lang="ru-RU" sz="2100"/>
              <a:t>Риск срыва поставок ПО и  оборудования по политическим и экономическим причинам</a:t>
            </a:r>
            <a:endParaRPr sz="2100"/>
          </a:p>
          <a:p>
            <a:pPr marL="609600" lvl="0" indent="-438150" algn="l" rtl="0">
              <a:spcBef>
                <a:spcPts val="1600"/>
              </a:spcBef>
              <a:spcAft>
                <a:spcPts val="0"/>
              </a:spcAft>
              <a:buSzPts val="2100"/>
              <a:buAutoNum type="arabicPeriod" startAt="4"/>
            </a:pPr>
            <a:r>
              <a:rPr lang="ru-RU" sz="2100"/>
              <a:t>Неоднозначные границы ответственности между Ujin и Сбер могут увеличить сроки работ</a:t>
            </a:r>
            <a:endParaRPr sz="2100"/>
          </a:p>
          <a:p>
            <a:pPr marL="609600" lvl="0" indent="-438150" algn="l" rtl="0">
              <a:spcBef>
                <a:spcPts val="1300"/>
              </a:spcBef>
              <a:spcAft>
                <a:spcPts val="1600"/>
              </a:spcAft>
              <a:buSzPts val="2100"/>
              <a:buAutoNum type="arabicPeriod" startAt="4"/>
            </a:pPr>
            <a:r>
              <a:rPr lang="ru-RU" sz="2100"/>
              <a:t>Важно описать сценарии использования Ujin и Сбер конечными пользователями</a:t>
            </a:r>
            <a:endParaRPr sz="2100"/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744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78"/>
          <p:cNvSpPr txBox="1"/>
          <p:nvPr>
            <p:ph type="title"/>
          </p:nvPr>
        </p:nvSpPr>
        <p:spPr>
          <a:xfrm>
            <a:off x="415600" y="288567"/>
            <a:ext cx="11360700" cy="86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Возможности относительно потребностей</a:t>
            </a:r>
            <a:endParaRPr lang="ru-RU" sz="40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46" name="Google Shape;746;p78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37562" y="1786850"/>
            <a:ext cx="11916874" cy="4738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p79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25350" y="0"/>
            <a:ext cx="9714550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" name="Google Shape;757;p80" title="Айтек подпись-2500x2500.png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  <p:sp>
        <p:nvSpPr>
          <p:cNvPr id="758" name="Google Shape;758;p80"/>
          <p:cNvSpPr txBox="1"/>
          <p:nvPr/>
        </p:nvSpPr>
        <p:spPr>
          <a:xfrm>
            <a:off x="334918" y="1060894"/>
            <a:ext cx="8240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Заголовок</a:t>
            </a:r>
            <a:endParaRPr lang="ru-RU" sz="4000" b="1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759" name="Google Shape;759;p80"/>
          <p:cNvCxnSpPr/>
          <p:nvPr/>
        </p:nvCxnSpPr>
        <p:spPr>
          <a:xfrm rot="10800000">
            <a:off x="6095998" y="2738211"/>
            <a:ext cx="0" cy="2598900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0" name="Google Shape;760;p80"/>
          <p:cNvSpPr txBox="1"/>
          <p:nvPr/>
        </p:nvSpPr>
        <p:spPr>
          <a:xfrm>
            <a:off x="6418641" y="3325624"/>
            <a:ext cx="5361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Текст</a:t>
            </a:r>
            <a:endParaRPr lang="ru-RU" sz="18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(примечание: плашку можно удалить)</a:t>
            </a:r>
            <a:endParaRPr lang="ru-RU" sz="18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1" name="Google Shape;761;p80"/>
          <p:cNvSpPr txBox="1"/>
          <p:nvPr/>
        </p:nvSpPr>
        <p:spPr>
          <a:xfrm>
            <a:off x="411906" y="3325624"/>
            <a:ext cx="509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Текст</a:t>
            </a:r>
            <a:endParaRPr lang="ru-RU" sz="18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2" name="Google Shape;762;p80"/>
          <p:cNvSpPr txBox="1"/>
          <p:nvPr/>
        </p:nvSpPr>
        <p:spPr>
          <a:xfrm>
            <a:off x="3291946" y="2054784"/>
            <a:ext cx="5608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Текст</a:t>
            </a:r>
            <a:endParaRPr lang="ru-RU" sz="18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3" name="Google Shape;763;p80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64" name="Google Shape;764;p80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65" name="Google Shape;765;p80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80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67" name="Google Shape;767;p80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768" name="Google Shape;768;p80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769" name="Google Shape;769;p80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0" name="Google Shape;770;p80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81"/>
          <p:cNvSpPr txBox="1"/>
          <p:nvPr/>
        </p:nvSpPr>
        <p:spPr>
          <a:xfrm>
            <a:off x="4348715" y="2293424"/>
            <a:ext cx="73497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Текст</a:t>
            </a:r>
            <a:endParaRPr lang="ru-RU"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(примечание: плашку можно удалить или использовать для подчеркивания заголовка)</a:t>
            </a:r>
            <a:endParaRPr lang="ru-RU"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81"/>
          <p:cNvSpPr txBox="1"/>
          <p:nvPr/>
        </p:nvSpPr>
        <p:spPr>
          <a:xfrm>
            <a:off x="493539" y="2286130"/>
            <a:ext cx="29620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Текст</a:t>
            </a:r>
            <a:endParaRPr lang="ru-RU"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777" name="Google Shape;777;p81"/>
          <p:cNvCxnSpPr/>
          <p:nvPr/>
        </p:nvCxnSpPr>
        <p:spPr>
          <a:xfrm>
            <a:off x="3604658" y="2321505"/>
            <a:ext cx="0" cy="2932392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78" name="Google Shape;778;p81"/>
          <p:cNvSpPr txBox="1"/>
          <p:nvPr/>
        </p:nvSpPr>
        <p:spPr>
          <a:xfrm>
            <a:off x="334918" y="1060894"/>
            <a:ext cx="82402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Заголовок</a:t>
            </a:r>
            <a:endParaRPr lang="ru-RU" sz="40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9" name="Google Shape;779;p81"/>
          <p:cNvSpPr/>
          <p:nvPr/>
        </p:nvSpPr>
        <p:spPr>
          <a:xfrm>
            <a:off x="0" y="6150115"/>
            <a:ext cx="12192000" cy="707885"/>
          </a:xfrm>
          <a:prstGeom prst="rect">
            <a:avLst/>
          </a:prstGeom>
          <a:solidFill>
            <a:srgbClr val="39B5B4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80" name="Google Shape;780;p81"/>
          <p:cNvSpPr txBox="1"/>
          <p:nvPr/>
        </p:nvSpPr>
        <p:spPr>
          <a:xfrm>
            <a:off x="235649" y="6340717"/>
            <a:ext cx="41315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81" name="Google Shape;781;p81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445818" y="6264818"/>
            <a:ext cx="1502904" cy="477622"/>
          </a:xfrm>
          <a:prstGeom prst="rect">
            <a:avLst/>
          </a:prstGeom>
          <a:noFill/>
          <a:ln>
            <a:noFill/>
          </a:ln>
        </p:spPr>
      </p:pic>
      <p:sp>
        <p:nvSpPr>
          <p:cNvPr id="782" name="Google Shape;782;p81"/>
          <p:cNvSpPr txBox="1"/>
          <p:nvPr/>
        </p:nvSpPr>
        <p:spPr>
          <a:xfrm>
            <a:off x="7344074" y="6354146"/>
            <a:ext cx="41315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83" name="Google Shape;783;p81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0"/>
            <a:ext cx="7420274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784" name="Google Shape;784;p81"/>
          <p:cNvSpPr txBox="1"/>
          <p:nvPr/>
        </p:nvSpPr>
        <p:spPr>
          <a:xfrm>
            <a:off x="334919" y="232014"/>
            <a:ext cx="172127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785" name="Google Shape;785;p81"/>
          <p:cNvCxnSpPr/>
          <p:nvPr/>
        </p:nvCxnSpPr>
        <p:spPr>
          <a:xfrm>
            <a:off x="2056191" y="251262"/>
            <a:ext cx="0" cy="489884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86" name="Google Shape;786;p81"/>
          <p:cNvSpPr txBox="1"/>
          <p:nvPr/>
        </p:nvSpPr>
        <p:spPr>
          <a:xfrm>
            <a:off x="2181199" y="231424"/>
            <a:ext cx="51719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87" name="Google Shape;787;p81" title="Айтек подпись-2500x2500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lt1"/>
        </a:solidFill>
        <a:effectLst/>
      </p:bgPr>
    </p:bg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p82"/>
          <p:cNvSpPr txBox="1"/>
          <p:nvPr/>
        </p:nvSpPr>
        <p:spPr>
          <a:xfrm>
            <a:off x="4348715" y="2293424"/>
            <a:ext cx="7349745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Текст</a:t>
            </a:r>
            <a:endParaRPr lang="ru-RU" sz="18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(примечание: плашку можно удалить или использовать для подчеркивания заголовка)</a:t>
            </a:r>
            <a:endParaRPr lang="ru-RU" sz="18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82"/>
          <p:cNvSpPr txBox="1"/>
          <p:nvPr/>
        </p:nvSpPr>
        <p:spPr>
          <a:xfrm>
            <a:off x="493539" y="2286130"/>
            <a:ext cx="29620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Текст</a:t>
            </a:r>
            <a:endParaRPr lang="ru-RU" sz="18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794" name="Google Shape;794;p82"/>
          <p:cNvCxnSpPr/>
          <p:nvPr/>
        </p:nvCxnSpPr>
        <p:spPr>
          <a:xfrm>
            <a:off x="3604658" y="2321505"/>
            <a:ext cx="0" cy="2932392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95" name="Google Shape;795;p82"/>
          <p:cNvSpPr txBox="1"/>
          <p:nvPr/>
        </p:nvSpPr>
        <p:spPr>
          <a:xfrm>
            <a:off x="334918" y="1060894"/>
            <a:ext cx="82402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Заголовок</a:t>
            </a:r>
            <a:endParaRPr lang="ru-RU" sz="4000" b="1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6" name="Google Shape;796;p82"/>
          <p:cNvSpPr/>
          <p:nvPr/>
        </p:nvSpPr>
        <p:spPr>
          <a:xfrm>
            <a:off x="0" y="6150115"/>
            <a:ext cx="12192000" cy="707885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97" name="Google Shape;797;p82"/>
          <p:cNvSpPr txBox="1"/>
          <p:nvPr/>
        </p:nvSpPr>
        <p:spPr>
          <a:xfrm>
            <a:off x="235649" y="6340717"/>
            <a:ext cx="41315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798" name="Google Shape;798;p82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445818" y="6264818"/>
            <a:ext cx="1502904" cy="477622"/>
          </a:xfrm>
          <a:prstGeom prst="rect">
            <a:avLst/>
          </a:prstGeom>
          <a:noFill/>
          <a:ln>
            <a:noFill/>
          </a:ln>
        </p:spPr>
      </p:pic>
      <p:sp>
        <p:nvSpPr>
          <p:cNvPr id="799" name="Google Shape;799;p82"/>
          <p:cNvSpPr txBox="1"/>
          <p:nvPr/>
        </p:nvSpPr>
        <p:spPr>
          <a:xfrm>
            <a:off x="7344074" y="6354146"/>
            <a:ext cx="41315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00" name="Google Shape;800;p8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0"/>
            <a:ext cx="7420274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82"/>
          <p:cNvSpPr txBox="1"/>
          <p:nvPr/>
        </p:nvSpPr>
        <p:spPr>
          <a:xfrm>
            <a:off x="334919" y="232014"/>
            <a:ext cx="172127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802" name="Google Shape;802;p82"/>
          <p:cNvCxnSpPr/>
          <p:nvPr/>
        </p:nvCxnSpPr>
        <p:spPr>
          <a:xfrm>
            <a:off x="2056191" y="251262"/>
            <a:ext cx="0" cy="489884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03" name="Google Shape;803;p82"/>
          <p:cNvSpPr txBox="1"/>
          <p:nvPr/>
        </p:nvSpPr>
        <p:spPr>
          <a:xfrm>
            <a:off x="2181199" y="231424"/>
            <a:ext cx="51719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04" name="Google Shape;804;p82" title="Айтек подпись-2500x2500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808" name="Shape 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09" name="Google Shape;809;p83"/>
          <p:cNvCxnSpPr/>
          <p:nvPr/>
        </p:nvCxnSpPr>
        <p:spPr>
          <a:xfrm rot="10800000">
            <a:off x="6095998" y="2738355"/>
            <a:ext cx="0" cy="2598756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10" name="Google Shape;810;p83"/>
          <p:cNvSpPr txBox="1"/>
          <p:nvPr/>
        </p:nvSpPr>
        <p:spPr>
          <a:xfrm>
            <a:off x="6418641" y="3325624"/>
            <a:ext cx="536145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Текст</a:t>
            </a:r>
            <a:endParaRPr lang="ru-RU"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(примечание: плашку можно удалить)</a:t>
            </a:r>
            <a:endParaRPr lang="ru-RU"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1" name="Google Shape;811;p83"/>
          <p:cNvSpPr txBox="1"/>
          <p:nvPr/>
        </p:nvSpPr>
        <p:spPr>
          <a:xfrm>
            <a:off x="411906" y="3325624"/>
            <a:ext cx="509962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Текст</a:t>
            </a:r>
            <a:endParaRPr lang="ru-RU"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2" name="Google Shape;812;p83"/>
          <p:cNvSpPr txBox="1"/>
          <p:nvPr/>
        </p:nvSpPr>
        <p:spPr>
          <a:xfrm>
            <a:off x="3291946" y="2054784"/>
            <a:ext cx="5608105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Текст</a:t>
            </a:r>
            <a:endParaRPr lang="ru-RU" sz="18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3" name="Google Shape;813;p83"/>
          <p:cNvSpPr txBox="1"/>
          <p:nvPr/>
        </p:nvSpPr>
        <p:spPr>
          <a:xfrm>
            <a:off x="334918" y="1060894"/>
            <a:ext cx="8240233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Заголовок</a:t>
            </a:r>
            <a:endParaRPr lang="ru-RU" sz="40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14" name="Google Shape;814;p83"/>
          <p:cNvSpPr/>
          <p:nvPr/>
        </p:nvSpPr>
        <p:spPr>
          <a:xfrm>
            <a:off x="0" y="6150115"/>
            <a:ext cx="12192000" cy="707885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15" name="Google Shape;815;p83"/>
          <p:cNvSpPr txBox="1"/>
          <p:nvPr/>
        </p:nvSpPr>
        <p:spPr>
          <a:xfrm>
            <a:off x="235649" y="6340717"/>
            <a:ext cx="41315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16" name="Google Shape;816;p8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445818" y="6264818"/>
            <a:ext cx="1502904" cy="477622"/>
          </a:xfrm>
          <a:prstGeom prst="rect">
            <a:avLst/>
          </a:prstGeom>
          <a:noFill/>
          <a:ln>
            <a:noFill/>
          </a:ln>
        </p:spPr>
      </p:pic>
      <p:sp>
        <p:nvSpPr>
          <p:cNvPr id="817" name="Google Shape;817;p83"/>
          <p:cNvSpPr txBox="1"/>
          <p:nvPr/>
        </p:nvSpPr>
        <p:spPr>
          <a:xfrm>
            <a:off x="7344074" y="6354146"/>
            <a:ext cx="413156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18" name="Google Shape;818;p8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0"/>
            <a:ext cx="7420274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819" name="Google Shape;819;p83"/>
          <p:cNvSpPr txBox="1"/>
          <p:nvPr/>
        </p:nvSpPr>
        <p:spPr>
          <a:xfrm>
            <a:off x="334919" y="232014"/>
            <a:ext cx="1721272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820" name="Google Shape;820;p83"/>
          <p:cNvCxnSpPr/>
          <p:nvPr/>
        </p:nvCxnSpPr>
        <p:spPr>
          <a:xfrm>
            <a:off x="2056191" y="251262"/>
            <a:ext cx="0" cy="489884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1" name="Google Shape;821;p83"/>
          <p:cNvSpPr txBox="1"/>
          <p:nvPr/>
        </p:nvSpPr>
        <p:spPr>
          <a:xfrm>
            <a:off x="2181199" y="231424"/>
            <a:ext cx="5171963" cy="560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22" name="Google Shape;822;p83" title="Айтек подпись-2500x2500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28" name="Google Shape;828;p84"/>
          <p:cNvCxnSpPr/>
          <p:nvPr/>
        </p:nvCxnSpPr>
        <p:spPr>
          <a:xfrm>
            <a:off x="6233556" y="1776413"/>
            <a:ext cx="0" cy="4378122"/>
          </a:xfrm>
          <a:prstGeom prst="straightConnector1">
            <a:avLst/>
          </a:prstGeom>
          <a:noFill/>
          <a:ln w="22225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9" name="Google Shape;829;p84"/>
          <p:cNvSpPr txBox="1"/>
          <p:nvPr>
            <p:ph type="body" idx="1"/>
          </p:nvPr>
        </p:nvSpPr>
        <p:spPr>
          <a:xfrm>
            <a:off x="6673038" y="2903911"/>
            <a:ext cx="2605179" cy="2406293"/>
          </a:xfrm>
          <a:prstGeom prst="rect">
            <a:avLst/>
          </a:prstGeom>
          <a:solidFill>
            <a:srgbClr val="A9F1F9"/>
          </a:solidFill>
          <a:ln w="19025" cap="flat" cmpd="sng">
            <a:solidFill>
              <a:srgbClr val="FFFFFF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lang="ru-RU">
                <a:solidFill>
                  <a:srgbClr val="FFFFFF"/>
                </a:solidFill>
              </a:rPr>
              <a:t>   </a:t>
            </a:r>
            <a:endParaRPr lang="ru-RU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</a:pPr>
            <a:r>
              <a:rPr lang="ru-RU">
                <a:solidFill>
                  <a:srgbClr val="FFFFFF"/>
                </a:solidFill>
              </a:rPr>
              <a:t>  </a:t>
            </a:r>
            <a:r>
              <a:rPr lang="ru-RU">
                <a:solidFill>
                  <a:schemeClr val="dk1"/>
                </a:solidFill>
              </a:rPr>
              <a:t>ФОТОГРАФИЯ</a:t>
            </a:r>
            <a:endParaRPr lang="ru-RU">
              <a:solidFill>
                <a:schemeClr val="dk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830" name="Google Shape;830;p84"/>
          <p:cNvSpPr txBox="1"/>
          <p:nvPr/>
        </p:nvSpPr>
        <p:spPr>
          <a:xfrm>
            <a:off x="6600051" y="5385094"/>
            <a:ext cx="56052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>
                <a:solidFill>
                  <a:srgbClr val="FFFFFF"/>
                </a:solidFill>
              </a:rPr>
              <a:t>Христенко Евгений Александрович</a:t>
            </a:r>
            <a:endParaRPr sz="2400" b="1">
              <a:solidFill>
                <a:srgbClr val="FFFFF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>
                <a:solidFill>
                  <a:srgbClr val="FFFFFF"/>
                </a:solidFill>
              </a:rPr>
              <a:t>директор «АйТек»</a:t>
            </a:r>
            <a:endParaRPr sz="2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84"/>
          <p:cNvSpPr txBox="1"/>
          <p:nvPr/>
        </p:nvSpPr>
        <p:spPr>
          <a:xfrm>
            <a:off x="880636" y="4305931"/>
            <a:ext cx="5605200" cy="193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FFFFFF"/>
                </a:solidFill>
              </a:rPr>
              <a:t>История создания умного МКД в Воронеже</a:t>
            </a:r>
            <a:endParaRPr sz="4000" b="0" i="0" u="none" strike="noStrike" cap="none">
              <a:solidFill>
                <a:srgbClr val="FFFFFF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32" name="Google Shape;832;p84"/>
          <p:cNvPicPr preferRelativeResize="0"/>
          <p:nvPr/>
        </p:nvPicPr>
        <p:blipFill rotWithShape="1">
          <a:blip r:embed="rId1"/>
          <a:srcRect r="2008" b="4454"/>
          <a:stretch>
            <a:fillRect/>
          </a:stretch>
        </p:blipFill>
        <p:spPr>
          <a:xfrm>
            <a:off x="1" y="1"/>
            <a:ext cx="5605114" cy="361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3" name="Google Shape;833;p84"/>
          <p:cNvPicPr preferRelativeResize="0"/>
          <p:nvPr/>
        </p:nvPicPr>
        <p:blipFill rotWithShape="1">
          <a:blip r:embed="rId2"/>
          <a:srcRect l="408" t="5983" r="461" b="2420"/>
          <a:stretch>
            <a:fillRect/>
          </a:stretch>
        </p:blipFill>
        <p:spPr>
          <a:xfrm>
            <a:off x="4152900" y="454819"/>
            <a:ext cx="7577138" cy="766762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84"/>
          <p:cNvSpPr txBox="1"/>
          <p:nvPr/>
        </p:nvSpPr>
        <p:spPr>
          <a:xfrm>
            <a:off x="6569660" y="2078790"/>
            <a:ext cx="542072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20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5" name="Google Shape;835;p84"/>
          <p:cNvSpPr txBox="1"/>
          <p:nvPr/>
        </p:nvSpPr>
        <p:spPr>
          <a:xfrm>
            <a:off x="6600051" y="1668977"/>
            <a:ext cx="5420722" cy="3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 b="1" i="0" u="none" strike="noStrike" cap="none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100" b="1" i="0" u="none" strike="noStrike" cap="none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36" name="Google Shape;836;p84"/>
          <p:cNvPicPr preferRelativeResize="0"/>
          <p:nvPr/>
        </p:nvPicPr>
        <p:blipFill rotWithShape="1">
          <a:blip r:embed="rId3"/>
          <a:srcRect l="31722" t="18339" r="27139" b="56336"/>
          <a:stretch>
            <a:fillRect/>
          </a:stretch>
        </p:blipFill>
        <p:spPr>
          <a:xfrm>
            <a:off x="6673050" y="2903900"/>
            <a:ext cx="2605174" cy="24062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85"/>
          <p:cNvSpPr txBox="1"/>
          <p:nvPr/>
        </p:nvSpPr>
        <p:spPr>
          <a:xfrm>
            <a:off x="8512467" y="176867"/>
            <a:ext cx="3585600" cy="59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ru-RU" sz="2400">
                <a:solidFill>
                  <a:srgbClr val="F47D1B"/>
                </a:solidFill>
              </a:rPr>
              <a:t>Четыре ЖК</a:t>
            </a:r>
            <a:endParaRPr sz="2400">
              <a:solidFill>
                <a:srgbClr val="F47D1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ru-RU" sz="1900"/>
              <a:t>Воронеж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/>
              <a:t>Микрорайон Ключи:</a:t>
            </a:r>
            <a:endParaRPr sz="2100">
              <a:solidFill>
                <a:schemeClr val="accent4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●"/>
            </a:pPr>
            <a:r>
              <a:rPr lang="ru-RU" sz="2100">
                <a:solidFill>
                  <a:schemeClr val="accent4"/>
                </a:solidFill>
              </a:rPr>
              <a:t>Ключи Клаб</a:t>
            </a:r>
            <a:endParaRPr sz="2100">
              <a:solidFill>
                <a:schemeClr val="accent4"/>
              </a:solidFill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●"/>
            </a:pPr>
            <a:r>
              <a:rPr lang="ru-RU" sz="2100">
                <a:solidFill>
                  <a:schemeClr val="accent4"/>
                </a:solidFill>
              </a:rPr>
              <a:t>Джаз</a:t>
            </a:r>
            <a:endParaRPr sz="210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100"/>
              <a:buChar char="●"/>
            </a:pPr>
            <a:r>
              <a:rPr lang="ru-RU" sz="2100">
                <a:solidFill>
                  <a:schemeClr val="accent4"/>
                </a:solidFill>
              </a:rPr>
              <a:t>Ритм</a:t>
            </a:r>
            <a:endParaRPr sz="210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>
              <a:solidFill>
                <a:schemeClr val="accent4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/>
              <a:t>Умные МКД 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/>
              <a:t>класса С</a:t>
            </a:r>
            <a:endParaRPr sz="2100">
              <a:solidFill>
                <a:srgbClr val="F47D1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842" name="Google Shape;842;p85"/>
          <p:cNvPicPr preferRelativeResize="0"/>
          <p:nvPr/>
        </p:nvPicPr>
        <p:blipFill rotWithShape="1">
          <a:blip r:embed="rId1"/>
          <a:srcRect l="14999" r="30891"/>
          <a:stretch>
            <a:fillRect/>
          </a:stretch>
        </p:blipFill>
        <p:spPr>
          <a:xfrm>
            <a:off x="0" y="-1"/>
            <a:ext cx="7693997" cy="6858000"/>
          </a:xfrm>
          <a:prstGeom prst="rect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9525" dir="4439999" algn="bl" rotWithShape="0">
              <a:srgbClr val="000000">
                <a:alpha val="24000"/>
              </a:srgbClr>
            </a:outerShdw>
          </a:effectLst>
        </p:spPr>
      </p:pic>
      <p:sp>
        <p:nvSpPr>
          <p:cNvPr id="843" name="Google Shape;843;p85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44" name="Google Shape;844;p85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45" name="Google Shape;845;p8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846" name="Google Shape;846;p85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p86"/>
          <p:cNvSpPr txBox="1"/>
          <p:nvPr/>
        </p:nvSpPr>
        <p:spPr>
          <a:xfrm>
            <a:off x="8205867" y="305967"/>
            <a:ext cx="3585600" cy="59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ru-RU" sz="2400">
                <a:solidFill>
                  <a:srgbClr val="F47D1B"/>
                </a:solidFill>
              </a:rPr>
              <a:t>Первым запускается Z-Town - наб Чуева 7 </a:t>
            </a:r>
            <a:endParaRPr sz="2400">
              <a:solidFill>
                <a:srgbClr val="F47D1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endParaRPr sz="2400">
              <a:solidFill>
                <a:srgbClr val="F47D1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ru-RU" sz="2400">
                <a:solidFill>
                  <a:srgbClr val="F47D1B"/>
                </a:solidFill>
              </a:rPr>
              <a:t>Четыре ЖК</a:t>
            </a:r>
            <a:endParaRPr sz="2400">
              <a:solidFill>
                <a:srgbClr val="F47D1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ru-RU" sz="1900"/>
              <a:t>Воронеж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rgbClr val="F47D1B"/>
                </a:solidFill>
              </a:rPr>
              <a:t>ЖК Z-Town, </a:t>
            </a:r>
            <a:endParaRPr sz="2100">
              <a:solidFill>
                <a:srgbClr val="F47D1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rgbClr val="F47D1B"/>
                </a:solidFill>
              </a:rPr>
              <a:t>ЖК Ключи Клаб</a:t>
            </a:r>
            <a:endParaRPr sz="2100">
              <a:solidFill>
                <a:srgbClr val="F47D1B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rgbClr val="F47D1B"/>
                </a:solidFill>
              </a:rPr>
              <a:t>ЖК Джаз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100">
                <a:solidFill>
                  <a:srgbClr val="F47D1B"/>
                </a:solidFill>
              </a:rPr>
              <a:t>ЖК Ритм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>
                <a:solidFill>
                  <a:schemeClr val="dk1"/>
                </a:solidFill>
              </a:rPr>
              <a:t>&gt;</a:t>
            </a:r>
            <a:r>
              <a:rPr lang="ru-RU" sz="1900">
                <a:solidFill>
                  <a:srgbClr val="F47D1B"/>
                </a:solidFill>
              </a:rPr>
              <a:t> 1600 </a:t>
            </a:r>
            <a:r>
              <a:rPr lang="ru-RU" sz="1900"/>
              <a:t>квартир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ru-RU" sz="1900"/>
              <a:t>Комфорт - класс домов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r>
              <a:rPr lang="ru-RU" sz="1900"/>
              <a:t>2024 год - сдача домов</a:t>
            </a: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 panose="020B0604020202020204"/>
              <a:buNone/>
            </a:pPr>
            <a:endParaRPr sz="19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pic>
        <p:nvPicPr>
          <p:cNvPr id="852" name="Google Shape;852;p86"/>
          <p:cNvPicPr preferRelativeResize="0"/>
          <p:nvPr/>
        </p:nvPicPr>
        <p:blipFill rotWithShape="1">
          <a:blip r:embed="rId1"/>
          <a:srcRect l="11752" r="24650" b="-775"/>
          <a:stretch>
            <a:fillRect/>
          </a:stretch>
        </p:blipFill>
        <p:spPr>
          <a:xfrm>
            <a:off x="-1" y="0"/>
            <a:ext cx="7694001" cy="6858000"/>
          </a:xfrm>
          <a:prstGeom prst="rect">
            <a:avLst/>
          </a:prstGeom>
          <a:noFill/>
          <a:ln w="9525" cap="flat" cmpd="sng">
            <a:solidFill>
              <a:srgbClr val="F9F9F9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9525" dir="4439999" algn="bl" rotWithShape="0">
              <a:srgbClr val="000000">
                <a:alpha val="24000"/>
              </a:srgbClr>
            </a:outerShdw>
          </a:effectLst>
        </p:spPr>
      </p:pic>
      <p:sp>
        <p:nvSpPr>
          <p:cNvPr id="853" name="Google Shape;853;p86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54" name="Google Shape;854;p86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55" name="Google Shape;855;p8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856" name="Google Shape;856;p86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51"/>
          <p:cNvPicPr preferRelativeResize="0"/>
          <p:nvPr/>
        </p:nvPicPr>
        <p:blipFill rotWithShape="1">
          <a:blip r:embed="rId1"/>
          <a:srcRect l="19159" t="8335" b="19059"/>
          <a:stretch>
            <a:fillRect/>
          </a:stretch>
        </p:blipFill>
        <p:spPr>
          <a:xfrm>
            <a:off x="5659133" y="0"/>
            <a:ext cx="6532865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51"/>
          <p:cNvPicPr preferRelativeResize="0"/>
          <p:nvPr/>
        </p:nvPicPr>
        <p:blipFill rotWithShape="1">
          <a:blip r:embed="rId2"/>
          <a:srcRect l="7878" t="2099" r="39564" b="2490"/>
          <a:stretch>
            <a:fillRect/>
          </a:stretch>
        </p:blipFill>
        <p:spPr>
          <a:xfrm>
            <a:off x="536800" y="157325"/>
            <a:ext cx="4742591" cy="6107499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51"/>
          <p:cNvSpPr/>
          <p:nvPr/>
        </p:nvSpPr>
        <p:spPr>
          <a:xfrm>
            <a:off x="6257533" y="1917300"/>
            <a:ext cx="4645500" cy="30129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</p:txBody>
      </p:sp>
      <p:sp>
        <p:nvSpPr>
          <p:cNvPr id="292" name="Google Shape;292;p51"/>
          <p:cNvSpPr txBox="1"/>
          <p:nvPr/>
        </p:nvSpPr>
        <p:spPr>
          <a:xfrm>
            <a:off x="6696124" y="2751750"/>
            <a:ext cx="37683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>
                <a:latin typeface="Montserrat"/>
                <a:ea typeface="Montserrat"/>
                <a:cs typeface="Montserrat"/>
                <a:sym typeface="Montserrat"/>
              </a:rPr>
              <a:t>Умным МКД ЕРЗ присвоил </a:t>
            </a:r>
            <a:r>
              <a:rPr lang="ru-RU" sz="2400" b="1">
                <a:solidFill>
                  <a:srgbClr val="39B5B4"/>
                </a:solidFill>
                <a:latin typeface="Montserrat"/>
                <a:ea typeface="Montserrat"/>
                <a:cs typeface="Montserrat"/>
                <a:sym typeface="Montserrat"/>
              </a:rPr>
              <a:t>класс С</a:t>
            </a:r>
            <a:endParaRPr sz="24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3" name="Google Shape;293;p51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294" name="Google Shape;294;p51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95" name="Google Shape;295;p51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51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7" name="Google Shape;297;p51"/>
          <p:cNvSpPr/>
          <p:nvPr/>
        </p:nvSpPr>
        <p:spPr>
          <a:xfrm>
            <a:off x="1413325" y="1840175"/>
            <a:ext cx="2912100" cy="6072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8" name="Google Shape;298;p51"/>
          <p:cNvSpPr txBox="1"/>
          <p:nvPr/>
        </p:nvSpPr>
        <p:spPr>
          <a:xfrm>
            <a:off x="7696325" y="4317650"/>
            <a:ext cx="176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>
                <a:solidFill>
                  <a:srgbClr val="BFBFBF"/>
                </a:solidFill>
              </a:rPr>
              <a:t>о </a:t>
            </a:r>
            <a:r>
              <a:rPr lang="ru-RU" u="sng">
                <a:solidFill>
                  <a:srgbClr val="BFBFBF"/>
                </a:solidFill>
                <a:hlinkClick r:id="rId4"/>
              </a:rPr>
              <a:t>классификаторе</a:t>
            </a:r>
            <a:endParaRPr>
              <a:solidFill>
                <a:srgbClr val="BFBFBF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87"/>
          <p:cNvSpPr txBox="1"/>
          <p:nvPr/>
        </p:nvSpPr>
        <p:spPr>
          <a:xfrm>
            <a:off x="6428575" y="1873175"/>
            <a:ext cx="5349600" cy="439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>
                <a:solidFill>
                  <a:srgbClr val="3C3733"/>
                </a:solidFill>
              </a:rPr>
              <a:t>Снизить расходы на эксплуатацию</a:t>
            </a:r>
            <a:endParaRPr sz="1900">
              <a:solidFill>
                <a:srgbClr val="3C3733"/>
              </a:solidFill>
            </a:endParaRPr>
          </a:p>
          <a:p>
            <a:pPr marL="609600" lvl="0" indent="-42545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C3733"/>
              </a:buClr>
              <a:buSzPts val="1900"/>
              <a:buChar char="●"/>
            </a:pPr>
            <a:r>
              <a:rPr lang="ru-RU" sz="1900">
                <a:solidFill>
                  <a:srgbClr val="3C3733"/>
                </a:solidFill>
              </a:rPr>
              <a:t>Повысить уровень сервиса</a:t>
            </a:r>
            <a:endParaRPr sz="1900">
              <a:solidFill>
                <a:srgbClr val="3C3733"/>
              </a:solidFill>
            </a:endParaRPr>
          </a:p>
          <a:p>
            <a:pPr marL="609600" lvl="0" indent="-42545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C3733"/>
              </a:buClr>
              <a:buSzPts val="1900"/>
              <a:buChar char="●"/>
            </a:pPr>
            <a:r>
              <a:rPr lang="ru-RU" sz="1900">
                <a:solidFill>
                  <a:srgbClr val="3C3733"/>
                </a:solidFill>
              </a:rPr>
              <a:t>Повысить собираемость коммунальных платежей и минимизировать ОДН</a:t>
            </a:r>
            <a:endParaRPr sz="1900">
              <a:solidFill>
                <a:srgbClr val="3C3733"/>
              </a:solidFill>
            </a:endParaRPr>
          </a:p>
          <a:p>
            <a:pPr marL="609600" lvl="0" indent="-42545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C3733"/>
              </a:buClr>
              <a:buSzPts val="1900"/>
              <a:buChar char="●"/>
            </a:pPr>
            <a:r>
              <a:rPr lang="ru-RU" sz="1900">
                <a:solidFill>
                  <a:srgbClr val="3C3733"/>
                </a:solidFill>
              </a:rPr>
              <a:t>Функций УК частично автоматизированы и освобождают персонал под задачи посложнее</a:t>
            </a:r>
            <a:endParaRPr sz="1900">
              <a:solidFill>
                <a:srgbClr val="3C3733"/>
              </a:solidFill>
            </a:endParaRPr>
          </a:p>
          <a:p>
            <a:pPr marL="609600" lvl="0" indent="-42545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C3733"/>
              </a:buClr>
              <a:buSzPts val="1900"/>
              <a:buChar char="●"/>
            </a:pPr>
            <a:r>
              <a:rPr lang="ru-RU" sz="1900">
                <a:solidFill>
                  <a:srgbClr val="3C3733"/>
                </a:solidFill>
              </a:rPr>
              <a:t>Энергоэффективность, привлекательность города</a:t>
            </a:r>
            <a:endParaRPr sz="1900">
              <a:solidFill>
                <a:srgbClr val="3C3733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1300"/>
              </a:spcBef>
              <a:spcAft>
                <a:spcPts val="1300"/>
              </a:spcAft>
              <a:buNone/>
            </a:pPr>
            <a:endParaRPr sz="1900">
              <a:solidFill>
                <a:srgbClr val="3C3733"/>
              </a:solidFill>
            </a:endParaRPr>
          </a:p>
        </p:txBody>
      </p:sp>
      <p:sp>
        <p:nvSpPr>
          <p:cNvPr id="862" name="Google Shape;862;p87"/>
          <p:cNvSpPr txBox="1"/>
          <p:nvPr/>
        </p:nvSpPr>
        <p:spPr>
          <a:xfrm>
            <a:off x="241274" y="154000"/>
            <a:ext cx="105282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4000" b="1">
                <a:solidFill>
                  <a:srgbClr val="2B4F9E"/>
                </a:solidFill>
              </a:rPr>
              <a:t>Что дает цифровизация МКД </a:t>
            </a:r>
            <a:endParaRPr sz="4000" b="1">
              <a:solidFill>
                <a:srgbClr val="2B4F9E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3000" b="1">
                <a:solidFill>
                  <a:srgbClr val="2B4F9E"/>
                </a:solidFill>
              </a:rPr>
              <a:t>для ЖКХ, жителям, УК и городу?</a:t>
            </a:r>
            <a:endParaRPr sz="3000" b="1">
              <a:solidFill>
                <a:srgbClr val="2B4F9E"/>
              </a:solidFill>
            </a:endParaRPr>
          </a:p>
        </p:txBody>
      </p:sp>
      <p:sp>
        <p:nvSpPr>
          <p:cNvPr id="863" name="Google Shape;863;p87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864" name="Google Shape;864;p87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65" name="Google Shape;865;p87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866" name="Google Shape;866;p87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867" name="Google Shape;867;p87"/>
          <p:cNvCxnSpPr/>
          <p:nvPr/>
        </p:nvCxnSpPr>
        <p:spPr>
          <a:xfrm rot="10800000">
            <a:off x="6095998" y="2267636"/>
            <a:ext cx="0" cy="2598900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8" name="Google Shape;868;p87"/>
          <p:cNvSpPr txBox="1"/>
          <p:nvPr/>
        </p:nvSpPr>
        <p:spPr>
          <a:xfrm>
            <a:off x="1792750" y="1821225"/>
            <a:ext cx="4452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</p:txBody>
      </p:sp>
      <p:sp>
        <p:nvSpPr>
          <p:cNvPr id="869" name="Google Shape;869;p87"/>
          <p:cNvSpPr txBox="1"/>
          <p:nvPr/>
        </p:nvSpPr>
        <p:spPr>
          <a:xfrm>
            <a:off x="721922" y="1873183"/>
            <a:ext cx="4936800" cy="3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609600" lvl="0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>
                <a:solidFill>
                  <a:srgbClr val="3C3733"/>
                </a:solidFill>
              </a:rPr>
              <a:t>Позволяет повысить уровни: комфорта, безопасности и экономии ресурсов</a:t>
            </a:r>
            <a:endParaRPr sz="1900">
              <a:solidFill>
                <a:srgbClr val="3C3733"/>
              </a:solidFill>
            </a:endParaRPr>
          </a:p>
          <a:p>
            <a:pPr marL="609600" marR="0" lvl="0" indent="-42545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C3733"/>
              </a:buClr>
              <a:buSzPts val="1900"/>
              <a:buChar char="●"/>
            </a:pPr>
            <a:r>
              <a:rPr lang="ru-RU" sz="1900">
                <a:solidFill>
                  <a:srgbClr val="3C3733"/>
                </a:solidFill>
              </a:rPr>
              <a:t>Упростить управление: </a:t>
            </a:r>
            <a:endParaRPr sz="1900">
              <a:solidFill>
                <a:srgbClr val="3C3733"/>
              </a:solidFill>
            </a:endParaRPr>
          </a:p>
          <a:p>
            <a:pPr marL="1219200" marR="0" lvl="1" indent="-425450" algn="l" rtl="0">
              <a:lnSpc>
                <a:spcPct val="115000"/>
              </a:lnSpc>
              <a:spcBef>
                <a:spcPts val="1300"/>
              </a:spcBef>
              <a:spcAft>
                <a:spcPts val="0"/>
              </a:spcAft>
              <a:buClr>
                <a:srgbClr val="3C3733"/>
              </a:buClr>
              <a:buSzPts val="1900"/>
              <a:buChar char="○"/>
            </a:pPr>
            <a:r>
              <a:rPr lang="ru-RU" sz="1900">
                <a:solidFill>
                  <a:srgbClr val="3C3733"/>
                </a:solidFill>
              </a:rPr>
              <a:t>контроль прохода / проезда,</a:t>
            </a:r>
            <a:endParaRPr sz="1900">
              <a:solidFill>
                <a:srgbClr val="3C3733"/>
              </a:solidFill>
            </a:endParaRPr>
          </a:p>
          <a:p>
            <a:pPr marL="1219200" marR="0" lvl="1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3733"/>
              </a:buClr>
              <a:buSzPts val="1900"/>
              <a:buChar char="○"/>
            </a:pPr>
            <a:r>
              <a:rPr lang="ru-RU" sz="1900">
                <a:solidFill>
                  <a:srgbClr val="3C3733"/>
                </a:solidFill>
              </a:rPr>
              <a:t>передачу показаний,</a:t>
            </a:r>
            <a:endParaRPr sz="1900">
              <a:solidFill>
                <a:srgbClr val="3C3733"/>
              </a:solidFill>
            </a:endParaRPr>
          </a:p>
          <a:p>
            <a:pPr marL="1219200" marR="0" lvl="1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3733"/>
              </a:buClr>
              <a:buSzPts val="1900"/>
              <a:buChar char="○"/>
            </a:pPr>
            <a:r>
              <a:rPr lang="ru-RU" sz="1900">
                <a:solidFill>
                  <a:srgbClr val="3C3733"/>
                </a:solidFill>
              </a:rPr>
              <a:t>контроль неплательщиков</a:t>
            </a:r>
            <a:endParaRPr sz="1900">
              <a:solidFill>
                <a:srgbClr val="3C3733"/>
              </a:solidFill>
            </a:endParaRPr>
          </a:p>
          <a:p>
            <a:pPr marL="1219200" marR="0" lvl="1" indent="-425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C3733"/>
              </a:buClr>
              <a:buSzPts val="1900"/>
              <a:buChar char="○"/>
            </a:pPr>
            <a:r>
              <a:rPr lang="ru-RU" sz="1900">
                <a:solidFill>
                  <a:srgbClr val="3C3733"/>
                </a:solidFill>
              </a:rPr>
              <a:t>снизить операционные расходы</a:t>
            </a:r>
            <a:endParaRPr sz="1900">
              <a:solidFill>
                <a:srgbClr val="3C3733"/>
              </a:solidFill>
            </a:endParaRP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873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4" name="Google Shape;874;p88"/>
          <p:cNvPicPr preferRelativeResize="0"/>
          <p:nvPr/>
        </p:nvPicPr>
        <p:blipFill rotWithShape="1">
          <a:blip r:embed="rId1"/>
          <a:srcRect t="22097" b="9764"/>
          <a:stretch>
            <a:fillRect/>
          </a:stretch>
        </p:blipFill>
        <p:spPr>
          <a:xfrm>
            <a:off x="0" y="947225"/>
            <a:ext cx="12192000" cy="4673051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88"/>
          <p:cNvSpPr txBox="1"/>
          <p:nvPr/>
        </p:nvSpPr>
        <p:spPr>
          <a:xfrm>
            <a:off x="241274" y="154000"/>
            <a:ext cx="105282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4000" b="1">
                <a:solidFill>
                  <a:srgbClr val="2B4F9E"/>
                </a:solidFill>
              </a:rPr>
              <a:t>Что это дает жителям, УК и городу?</a:t>
            </a:r>
            <a:endParaRPr sz="4000" b="1">
              <a:solidFill>
                <a:srgbClr val="2B4F9E"/>
              </a:solidFill>
            </a:endParaRP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89"/>
          <p:cNvSpPr txBox="1"/>
          <p:nvPr>
            <p:ph type="title"/>
          </p:nvPr>
        </p:nvSpPr>
        <p:spPr>
          <a:xfrm>
            <a:off x="415600" y="288567"/>
            <a:ext cx="5515200" cy="86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40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Приложение жителя</a:t>
            </a:r>
            <a:endParaRPr sz="40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81" name="Google Shape;881;p89"/>
          <p:cNvPicPr preferRelativeResize="0"/>
          <p:nvPr/>
        </p:nvPicPr>
        <p:blipFill rotWithShape="1">
          <a:blip r:embed="rId1"/>
          <a:srcRect l="48644"/>
          <a:stretch>
            <a:fillRect/>
          </a:stretch>
        </p:blipFill>
        <p:spPr>
          <a:xfrm>
            <a:off x="5930766" y="0"/>
            <a:ext cx="6261233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p89"/>
          <p:cNvSpPr/>
          <p:nvPr/>
        </p:nvSpPr>
        <p:spPr>
          <a:xfrm>
            <a:off x="415600" y="1198800"/>
            <a:ext cx="5240400" cy="49956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6096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Видеокамеры по территории и общественным местам</a:t>
            </a:r>
            <a:endParaRPr sz="2100"/>
          </a:p>
          <a:p>
            <a:pPr marL="6096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Управление пропусками и входом на территорию</a:t>
            </a:r>
            <a:endParaRPr sz="2100"/>
          </a:p>
          <a:p>
            <a:pPr marL="6096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Видеодомофон</a:t>
            </a:r>
            <a:endParaRPr sz="2100"/>
          </a:p>
          <a:p>
            <a:pPr marL="6096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Управление устройствами в “умной” квартире</a:t>
            </a:r>
            <a:endParaRPr sz="2100"/>
          </a:p>
          <a:p>
            <a:pPr marL="6096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Подача заявок по дому в УК</a:t>
            </a:r>
            <a:endParaRPr sz="2100"/>
          </a:p>
          <a:p>
            <a:pPr marL="6096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Показания счетчиков</a:t>
            </a:r>
            <a:endParaRPr sz="2100"/>
          </a:p>
          <a:p>
            <a:pPr marL="6096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Оплата по квитанциям</a:t>
            </a:r>
            <a:endParaRPr sz="2100"/>
          </a:p>
          <a:p>
            <a:pPr marL="6096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Чат с управляющей компанией</a:t>
            </a:r>
            <a:endParaRPr sz="2100"/>
          </a:p>
          <a:p>
            <a:pPr marL="609600" marR="0" lvl="0" indent="-4381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Новости, оповещения</a:t>
            </a:r>
            <a:endParaRPr sz="2100"/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886" name="Shape 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Google Shape;887;p90"/>
          <p:cNvSpPr txBox="1"/>
          <p:nvPr>
            <p:ph type="title"/>
          </p:nvPr>
        </p:nvSpPr>
        <p:spPr>
          <a:xfrm>
            <a:off x="415600" y="288567"/>
            <a:ext cx="11360700" cy="73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88" name="Google Shape;888;p90"/>
          <p:cNvSpPr txBox="1"/>
          <p:nvPr>
            <p:ph type="body" idx="1"/>
          </p:nvPr>
        </p:nvSpPr>
        <p:spPr>
          <a:xfrm>
            <a:off x="415600" y="1130233"/>
            <a:ext cx="11360700" cy="86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89" name="Google Shape;889;p90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0" y="19200"/>
            <a:ext cx="12192001" cy="6748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rgbClr val="FFFFFF"/>
        </a:solidFill>
        <a:effectLst/>
      </p:bgPr>
    </p:bg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91"/>
          <p:cNvSpPr txBox="1"/>
          <p:nvPr>
            <p:ph type="title"/>
          </p:nvPr>
        </p:nvSpPr>
        <p:spPr>
          <a:xfrm>
            <a:off x="415600" y="288567"/>
            <a:ext cx="11360700" cy="738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895" name="Google Shape;895;p91"/>
          <p:cNvSpPr txBox="1"/>
          <p:nvPr>
            <p:ph type="body" idx="1"/>
          </p:nvPr>
        </p:nvSpPr>
        <p:spPr>
          <a:xfrm>
            <a:off x="415600" y="1130233"/>
            <a:ext cx="11360700" cy="569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</a:p>
        </p:txBody>
      </p:sp>
      <p:pic>
        <p:nvPicPr>
          <p:cNvPr id="896" name="Google Shape;896;p91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415583" y="0"/>
            <a:ext cx="1124457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92"/>
          <p:cNvSpPr txBox="1"/>
          <p:nvPr>
            <p:ph type="title"/>
          </p:nvPr>
        </p:nvSpPr>
        <p:spPr>
          <a:xfrm>
            <a:off x="415600" y="288567"/>
            <a:ext cx="5391900" cy="1477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40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Приложение для сотрудников УК</a:t>
            </a:r>
            <a:endParaRPr sz="40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02" name="Google Shape;902;p92"/>
          <p:cNvPicPr preferRelativeResize="0"/>
          <p:nvPr/>
        </p:nvPicPr>
        <p:blipFill rotWithShape="1">
          <a:blip r:embed="rId1"/>
          <a:srcRect l="50317"/>
          <a:stretch>
            <a:fillRect/>
          </a:stretch>
        </p:blipFill>
        <p:spPr>
          <a:xfrm>
            <a:off x="6134683" y="0"/>
            <a:ext cx="6057313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903" name="Google Shape;903;p92"/>
          <p:cNvSpPr/>
          <p:nvPr/>
        </p:nvSpPr>
        <p:spPr>
          <a:xfrm>
            <a:off x="415600" y="1747167"/>
            <a:ext cx="5391900" cy="45561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единый реестр жителей для всех систем</a:t>
            </a:r>
            <a:endParaRPr sz="2100"/>
          </a:p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реестр всех сотрудников</a:t>
            </a:r>
            <a:endParaRPr sz="2100"/>
          </a:p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единое окно для обработки всех обращений от жителей</a:t>
            </a:r>
            <a:endParaRPr sz="2100"/>
          </a:p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проактивное реагирование: лифт остановился и жители оповещены заранее</a:t>
            </a:r>
            <a:endParaRPr sz="2100"/>
          </a:p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централизованный сбор данных с приборов учета</a:t>
            </a:r>
            <a:endParaRPr sz="2100"/>
          </a:p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работает во время всей жизни здания</a:t>
            </a:r>
            <a:endParaRPr sz="2100"/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907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p93"/>
          <p:cNvSpPr txBox="1"/>
          <p:nvPr>
            <p:ph type="title"/>
          </p:nvPr>
        </p:nvSpPr>
        <p:spPr>
          <a:xfrm>
            <a:off x="320579" y="288575"/>
            <a:ext cx="8343300" cy="132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40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IP видеодомофон</a:t>
            </a:r>
            <a:endParaRPr sz="40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30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 распознаванием лиц </a:t>
            </a:r>
            <a:endParaRPr sz="30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09" name="Google Shape;909;p93"/>
          <p:cNvPicPr preferRelativeResize="0"/>
          <p:nvPr/>
        </p:nvPicPr>
        <p:blipFill rotWithShape="1">
          <a:blip r:embed="rId1"/>
          <a:srcRect l="12218" t="6562" r="62816" b="8324"/>
          <a:stretch>
            <a:fillRect/>
          </a:stretch>
        </p:blipFill>
        <p:spPr>
          <a:xfrm>
            <a:off x="5701296" y="0"/>
            <a:ext cx="6606300" cy="6858000"/>
          </a:xfrm>
          <a:prstGeom prst="roundRect">
            <a:avLst>
              <a:gd name="adj" fmla="val 5607"/>
            </a:avLst>
          </a:prstGeom>
          <a:noFill/>
          <a:ln>
            <a:noFill/>
          </a:ln>
        </p:spPr>
      </p:pic>
      <p:sp>
        <p:nvSpPr>
          <p:cNvPr id="910" name="Google Shape;910;p93"/>
          <p:cNvSpPr/>
          <p:nvPr/>
        </p:nvSpPr>
        <p:spPr>
          <a:xfrm>
            <a:off x="415600" y="1578267"/>
            <a:ext cx="5847900" cy="49197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>
            <a:noFill/>
          </a:ln>
          <a:effectLst>
            <a:outerShdw blurRad="114300" dist="133350" dir="336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/>
              <a:t>Это инновационное оборудование для контроля и управления доступом на объекты различного значения. Работает устройство на базе цифровой компьютерной сети с IР-адресацией устройств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Видеозвонки на мобильное приложение Doma.Ai и сенсорные панели внутри квартир</a:t>
            </a:r>
            <a:endParaRPr sz="2100"/>
          </a:p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Бесконтактный проход по мобильному телефону (BLE),</a:t>
            </a:r>
            <a:endParaRPr sz="2100"/>
          </a:p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метке и распознаванию лица</a:t>
            </a:r>
            <a:endParaRPr sz="2100"/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p94"/>
          <p:cNvSpPr txBox="1"/>
          <p:nvPr>
            <p:ph type="title"/>
          </p:nvPr>
        </p:nvSpPr>
        <p:spPr>
          <a:xfrm>
            <a:off x="415600" y="288567"/>
            <a:ext cx="11360700" cy="86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40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Видеонаблюдение</a:t>
            </a:r>
            <a:endParaRPr sz="40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16" name="Google Shape;916;p94"/>
          <p:cNvPicPr preferRelativeResize="0"/>
          <p:nvPr/>
        </p:nvPicPr>
        <p:blipFill rotWithShape="1">
          <a:blip r:embed="rId1"/>
          <a:srcRect l="4268" t="6525" r="54570" b="6811"/>
          <a:stretch>
            <a:fillRect/>
          </a:stretch>
        </p:blipFill>
        <p:spPr>
          <a:xfrm>
            <a:off x="6401967" y="0"/>
            <a:ext cx="5790300" cy="6858000"/>
          </a:xfrm>
          <a:prstGeom prst="roundRect">
            <a:avLst>
              <a:gd name="adj" fmla="val 6683"/>
            </a:avLst>
          </a:prstGeom>
          <a:noFill/>
          <a:ln>
            <a:noFill/>
          </a:ln>
        </p:spPr>
      </p:pic>
      <p:sp>
        <p:nvSpPr>
          <p:cNvPr id="917" name="Google Shape;917;p94"/>
          <p:cNvSpPr/>
          <p:nvPr/>
        </p:nvSpPr>
        <p:spPr>
          <a:xfrm>
            <a:off x="415600" y="1121667"/>
            <a:ext cx="6240300" cy="55803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/>
              <a:t>Новый уровень систем видеонаблюдения, отвечающий самым высоким требованиям и базирующийся на передовых современных технологиях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/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Алгоритмы распознавания номеров автомобилей</a:t>
            </a:r>
            <a:endParaRPr sz="1900"/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Обзорное охранное видеонаблюдение с цифровыми архивами</a:t>
            </a:r>
            <a:endParaRPr sz="1900"/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видеоданных и поиском видео по событиям</a:t>
            </a:r>
            <a:endParaRPr sz="1900"/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Трансляция видеоданных с разрешенных камер в мобильное приложение резидента</a:t>
            </a:r>
            <a:endParaRPr sz="1900"/>
          </a:p>
          <a:p>
            <a:pPr marL="609600" lvl="0" indent="-425450" algn="l" rtl="0">
              <a:spcBef>
                <a:spcPts val="0"/>
              </a:spcBef>
              <a:spcAft>
                <a:spcPts val="0"/>
              </a:spcAft>
              <a:buSzPts val="1900"/>
              <a:buChar char="●"/>
            </a:pPr>
            <a:r>
              <a:rPr lang="ru-RU" sz="1900"/>
              <a:t>Вывод звонка с видеодомофона в приложение, открытие двери в подъезд</a:t>
            </a:r>
            <a:endParaRPr sz="1900"/>
          </a:p>
        </p:txBody>
      </p:sp>
    </p:spTree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92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" name="Google Shape;922;p95"/>
          <p:cNvPicPr preferRelativeResize="0"/>
          <p:nvPr/>
        </p:nvPicPr>
        <p:blipFill rotWithShape="1">
          <a:blip r:embed="rId1"/>
          <a:srcRect l="40124" t="7292" r="88875" b="5057"/>
          <a:stretch>
            <a:fillRect/>
          </a:stretch>
        </p:blipFill>
        <p:spPr>
          <a:xfrm flipH="1">
            <a:off x="5784267" y="0"/>
            <a:ext cx="6480900" cy="6858000"/>
          </a:xfrm>
          <a:prstGeom prst="roundRect">
            <a:avLst>
              <a:gd name="adj" fmla="val 5797"/>
            </a:avLst>
          </a:prstGeom>
          <a:noFill/>
          <a:ln>
            <a:noFill/>
          </a:ln>
        </p:spPr>
      </p:pic>
      <p:sp>
        <p:nvSpPr>
          <p:cNvPr id="923" name="Google Shape;923;p95"/>
          <p:cNvSpPr/>
          <p:nvPr/>
        </p:nvSpPr>
        <p:spPr>
          <a:xfrm>
            <a:off x="415600" y="1488147"/>
            <a:ext cx="5680500" cy="51240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>
            <a:noFill/>
          </a:ln>
          <a:effectLst>
            <a:outerShdw blurRad="185738" dist="152400" dir="28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/>
              <a:t>Универсальное решение контроля доступа, с системой дальней идентификации для бесконтактного проезда автомобилей и прохода людей, без необходимости  прикладывать карты доступа</a:t>
            </a:r>
            <a:endParaRPr sz="1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Бесконтактный проход на территорию по мобильному телефону или ВLЕ метке</a:t>
            </a:r>
            <a:endParaRPr sz="2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100"/>
          </a:p>
          <a:p>
            <a:pPr marL="609600" lvl="0" indent="-438150" algn="l" rtl="0"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ru-RU" sz="2100"/>
              <a:t>Бесконтактный проезд в паркинг по мобильному телефону, метке и распознаванию номеров</a:t>
            </a:r>
            <a:endParaRPr sz="2100"/>
          </a:p>
        </p:txBody>
      </p:sp>
      <p:sp>
        <p:nvSpPr>
          <p:cNvPr id="924" name="Google Shape;924;p95"/>
          <p:cNvSpPr txBox="1"/>
          <p:nvPr>
            <p:ph type="title"/>
          </p:nvPr>
        </p:nvSpPr>
        <p:spPr>
          <a:xfrm>
            <a:off x="415600" y="136175"/>
            <a:ext cx="9501900" cy="132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40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Бесконтактный доступ </a:t>
            </a:r>
            <a:endParaRPr sz="40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30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и проезд по распознаванию</a:t>
            </a:r>
            <a:endParaRPr sz="30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p96"/>
          <p:cNvSpPr txBox="1"/>
          <p:nvPr>
            <p:ph type="title"/>
          </p:nvPr>
        </p:nvSpPr>
        <p:spPr>
          <a:xfrm>
            <a:off x="415600" y="288567"/>
            <a:ext cx="11360700" cy="86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40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Учет ресурсов</a:t>
            </a:r>
            <a:endParaRPr sz="40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930" name="Google Shape;930;p96"/>
          <p:cNvPicPr preferRelativeResize="0"/>
          <p:nvPr/>
        </p:nvPicPr>
        <p:blipFill rotWithShape="1">
          <a:blip r:embed="rId1"/>
          <a:srcRect l="3328" t="6293" r="53328" b="6293"/>
          <a:stretch>
            <a:fillRect/>
          </a:stretch>
        </p:blipFill>
        <p:spPr>
          <a:xfrm>
            <a:off x="5741568" y="0"/>
            <a:ext cx="6450300" cy="6858000"/>
          </a:xfrm>
          <a:prstGeom prst="roundRect">
            <a:avLst>
              <a:gd name="adj" fmla="val 6949"/>
            </a:avLst>
          </a:prstGeom>
          <a:noFill/>
          <a:ln>
            <a:noFill/>
          </a:ln>
        </p:spPr>
      </p:pic>
      <p:sp>
        <p:nvSpPr>
          <p:cNvPr id="931" name="Google Shape;931;p96"/>
          <p:cNvSpPr/>
          <p:nvPr/>
        </p:nvSpPr>
        <p:spPr>
          <a:xfrm>
            <a:off x="415600" y="1121667"/>
            <a:ext cx="5680500" cy="4913700"/>
          </a:xfrm>
          <a:prstGeom prst="roundRect">
            <a:avLst>
              <a:gd name="adj" fmla="val 4613"/>
            </a:avLst>
          </a:prstGeom>
          <a:solidFill>
            <a:srgbClr val="FFFFFF"/>
          </a:solidFill>
          <a:ln>
            <a:noFill/>
          </a:ln>
          <a:effectLst>
            <a:outerShdw blurRad="185738" dist="152400" dir="2820000" algn="bl" rotWithShape="0">
              <a:srgbClr val="000000">
                <a:alpha val="32000"/>
              </a:srgbClr>
            </a:outerShdw>
          </a:effectLst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700"/>
              <a:t>Сбор данных в режиме реального времени позволяет оптимизировать затраты и контролировать оплату ресурсов</a:t>
            </a:r>
            <a:endParaRPr sz="1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700"/>
          </a:p>
          <a:p>
            <a:pPr marL="6096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ru-RU" sz="2000"/>
              <a:t>Сбор данных с ИПУ и систем учета потребления в режиме реального времени</a:t>
            </a:r>
            <a:endParaRPr sz="2000"/>
          </a:p>
          <a:p>
            <a:pPr marL="6096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ru-RU" sz="2000"/>
              <a:t>Графики потребления ресурсов: воды, электроэнергии, тепла</a:t>
            </a:r>
            <a:endParaRPr sz="2000"/>
          </a:p>
          <a:p>
            <a:pPr marL="609600" marR="0" lvl="0" indent="-431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●"/>
            </a:pPr>
            <a:r>
              <a:rPr lang="ru-RU" sz="2000"/>
              <a:t>Просмотр показаний с автоматических счетчиков в мобильном приложении (телеметрия)</a:t>
            </a:r>
            <a:endParaRPr sz="2000"/>
          </a:p>
        </p:txBody>
      </p:sp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Google Shape;303;p52"/>
          <p:cNvPicPr preferRelativeResize="0"/>
          <p:nvPr/>
        </p:nvPicPr>
        <p:blipFill rotWithShape="1">
          <a:blip r:embed="rId1"/>
          <a:srcRect l="11124" t="-505" r="6773" b="-515"/>
          <a:stretch>
            <a:fillRect/>
          </a:stretch>
        </p:blipFill>
        <p:spPr>
          <a:xfrm>
            <a:off x="4908000" y="352950"/>
            <a:ext cx="7284000" cy="5325000"/>
          </a:xfrm>
          <a:prstGeom prst="roundRect">
            <a:avLst>
              <a:gd name="adj" fmla="val 2669"/>
            </a:avLst>
          </a:prstGeom>
          <a:noFill/>
          <a:ln>
            <a:noFill/>
          </a:ln>
        </p:spPr>
      </p:pic>
      <p:sp>
        <p:nvSpPr>
          <p:cNvPr id="304" name="Google Shape;304;p52"/>
          <p:cNvSpPr txBox="1"/>
          <p:nvPr>
            <p:ph type="title"/>
          </p:nvPr>
        </p:nvSpPr>
        <p:spPr>
          <a:xfrm>
            <a:off x="235650" y="198600"/>
            <a:ext cx="4598100" cy="5633700"/>
          </a:xfrm>
          <a:prstGeom prst="rect">
            <a:avLst/>
          </a:prstGeom>
        </p:spPr>
        <p:txBody>
          <a:bodyPr spcFirstLastPara="1" wrap="square" lIns="1200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39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Запрос (ТЗ)</a:t>
            </a:r>
            <a:endParaRPr sz="340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900" b="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413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600"/>
              <a:buFont typeface="Arial" panose="020B0604020202020204"/>
              <a:buChar char="●"/>
            </a:pPr>
            <a:r>
              <a:rPr lang="ru-RU" sz="1600" b="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Единое приложение жителя и УК с интеграцией всех инженерных систем</a:t>
            </a:r>
            <a:endParaRPr sz="1600" b="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413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600"/>
              <a:buFont typeface="Arial" panose="020B0604020202020204"/>
              <a:buChar char="●"/>
            </a:pPr>
            <a:r>
              <a:rPr lang="ru-RU" sz="1600" b="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Видеонаблюдение по двору и периметру</a:t>
            </a:r>
            <a:endParaRPr sz="1600" b="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413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600"/>
              <a:buFont typeface="Arial" panose="020B0604020202020204"/>
              <a:buChar char="●"/>
            </a:pPr>
            <a:r>
              <a:rPr lang="ru-RU" sz="1600" b="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Звонок с видеодомофона на смартфон и панель внутри квартиры</a:t>
            </a:r>
            <a:endParaRPr sz="1600" b="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413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600"/>
              <a:buFont typeface="Arial" panose="020B0604020202020204"/>
              <a:buChar char="●"/>
            </a:pPr>
            <a:r>
              <a:rPr lang="ru-RU" sz="1600" b="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Открывание дверей при приближении по BLE</a:t>
            </a:r>
            <a:endParaRPr sz="1600" b="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413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600"/>
              <a:buFont typeface="Arial" panose="020B0604020202020204"/>
              <a:buChar char="●"/>
            </a:pPr>
            <a:r>
              <a:rPr lang="ru-RU" sz="1600" b="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Распознавание номеров автомобилей и открытие шлагбаумов</a:t>
            </a:r>
            <a:endParaRPr sz="1600" b="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413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600"/>
              <a:buFont typeface="Arial" panose="020B0604020202020204"/>
              <a:buChar char="●"/>
            </a:pPr>
            <a:r>
              <a:rPr lang="ru-RU" sz="1600" b="0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Видеоаналитика драк, выпавших из окна и оставленных предметов </a:t>
            </a:r>
            <a:endParaRPr sz="1600" b="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413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600"/>
              <a:buFont typeface="Arial" panose="020B0604020202020204"/>
              <a:buChar char="●"/>
            </a:pPr>
            <a:r>
              <a:rPr lang="ru-RU" sz="1600" b="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Wi-Fi в общественных зонах и лифтах</a:t>
            </a:r>
            <a:endParaRPr sz="1600" b="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413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600"/>
              <a:buFont typeface="Arial" panose="020B0604020202020204"/>
              <a:buChar char="●"/>
            </a:pPr>
            <a:r>
              <a:rPr lang="ru-RU" sz="1600" b="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Умные счетчики</a:t>
            </a:r>
            <a:endParaRPr sz="1600" b="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413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600"/>
              <a:buFont typeface="Arial" panose="020B0604020202020204"/>
              <a:buChar char="●"/>
            </a:pPr>
            <a:r>
              <a:rPr lang="ru-RU" sz="1600" b="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Умные квартиры и связь с умным МКД</a:t>
            </a:r>
            <a:endParaRPr sz="1600" b="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413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600"/>
              <a:buFont typeface="Arial" panose="020B0604020202020204"/>
              <a:buChar char="●"/>
            </a:pPr>
            <a:r>
              <a:rPr lang="ru-RU" sz="1600" b="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Электрозаправки по территории</a:t>
            </a:r>
            <a:endParaRPr sz="1600" b="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2413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 panose="020B0604020202020204"/>
              <a:buChar char="●"/>
            </a:pPr>
            <a:r>
              <a:rPr lang="ru-RU" sz="1600" b="0">
                <a:solidFill>
                  <a:srgbClr val="595959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Диспетчеризация всех систем</a:t>
            </a:r>
            <a:endParaRPr sz="1600" b="0">
              <a:solidFill>
                <a:srgbClr val="595959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5" name="Google Shape;305;p52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06" name="Google Shape;306;p52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07" name="Google Shape;307;p52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52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09" name="Google Shape;309;p52"/>
          <p:cNvSpPr txBox="1"/>
          <p:nvPr/>
        </p:nvSpPr>
        <p:spPr>
          <a:xfrm>
            <a:off x="7858213" y="5671500"/>
            <a:ext cx="40905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>
                <a:solidFill>
                  <a:srgbClr val="2B4F9E"/>
                </a:solidFill>
              </a:rPr>
              <a:t>Вид на Ключи со стороны ЖК «Джаз»</a:t>
            </a:r>
            <a:endParaRPr sz="1500">
              <a:solidFill>
                <a:srgbClr val="2B4F9E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Google Shape;314;p53"/>
          <p:cNvPicPr preferRelativeResize="0"/>
          <p:nvPr/>
        </p:nvPicPr>
        <p:blipFill rotWithShape="1">
          <a:blip r:embed="rId1"/>
          <a:srcRect l="2323" t="18680" r="30126" b="9829"/>
          <a:stretch>
            <a:fillRect/>
          </a:stretch>
        </p:blipFill>
        <p:spPr>
          <a:xfrm>
            <a:off x="591564" y="0"/>
            <a:ext cx="11008876" cy="6553259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53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16" name="Google Shape;316;p53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17" name="Google Shape;317;p53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3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3" name="Google Shape;323;p54"/>
          <p:cNvCxnSpPr/>
          <p:nvPr/>
        </p:nvCxnSpPr>
        <p:spPr>
          <a:xfrm>
            <a:off x="458067" y="1833285"/>
            <a:ext cx="7226400" cy="18000"/>
          </a:xfrm>
          <a:prstGeom prst="straightConnector1">
            <a:avLst/>
          </a:prstGeom>
          <a:noFill/>
          <a:ln w="38100" cap="flat" cmpd="sng">
            <a:solidFill>
              <a:srgbClr val="39B5B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4" name="Google Shape;324;p54"/>
          <p:cNvSpPr txBox="1"/>
          <p:nvPr/>
        </p:nvSpPr>
        <p:spPr>
          <a:xfrm>
            <a:off x="539050" y="2463500"/>
            <a:ext cx="10795800" cy="327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В конце 2022 мы начали коммуникацию с застройщиками и УК микрорайона «Ключи». Сначала они нам сказали, что архитектура решения уже выбрана, осталось только спроектировать как пойдут кабели, смонтировать и запустить. </a:t>
            </a:r>
            <a:endParaRPr sz="1800">
              <a:solidFill>
                <a:srgbClr val="2B4F9E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Январь 2023 мы предложили аудит имеющейся архитектуры на предмет рисков</a:t>
            </a:r>
            <a:endParaRPr sz="1800">
              <a:solidFill>
                <a:srgbClr val="2B4F9E"/>
              </a:solidFill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●"/>
            </a:pPr>
            <a:r>
              <a:rPr lang="ru-RU" sz="1800">
                <a:solidFill>
                  <a:srgbClr val="2B4F9E"/>
                </a:solidFill>
              </a:rPr>
              <a:t>В дальнейшем в рамках предпроекта мы сделали:</a:t>
            </a:r>
            <a:endParaRPr sz="1800">
              <a:solidFill>
                <a:srgbClr val="2B4F9E"/>
              </a:solidFill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○"/>
            </a:pPr>
            <a:r>
              <a:rPr lang="ru-RU" sz="1800">
                <a:solidFill>
                  <a:srgbClr val="2B4F9E"/>
                </a:solidFill>
              </a:rPr>
              <a:t>анализ архитектуры, </a:t>
            </a:r>
            <a:endParaRPr sz="1800">
              <a:solidFill>
                <a:srgbClr val="2B4F9E"/>
              </a:solidFill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○"/>
            </a:pPr>
            <a:r>
              <a:rPr lang="ru-RU" sz="1800">
                <a:solidFill>
                  <a:srgbClr val="2B4F9E"/>
                </a:solidFill>
              </a:rPr>
              <a:t>структурную схему умного МКД, что помогло проанализировать риски</a:t>
            </a:r>
            <a:endParaRPr sz="1800">
              <a:solidFill>
                <a:srgbClr val="2B4F9E"/>
              </a:solidFill>
            </a:endParaRPr>
          </a:p>
          <a:p>
            <a:pPr marL="914400" lvl="1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B4F9E"/>
              </a:buClr>
              <a:buSzPts val="1800"/>
              <a:buChar char="○"/>
            </a:pPr>
            <a:r>
              <a:rPr lang="ru-RU" sz="1800">
                <a:solidFill>
                  <a:srgbClr val="2B4F9E"/>
                </a:solidFill>
              </a:rPr>
              <a:t>а в последствие - переработку технического решения и его архитектуры</a:t>
            </a:r>
            <a:endParaRPr sz="1800">
              <a:solidFill>
                <a:srgbClr val="2B4F9E"/>
              </a:solidFill>
            </a:endParaRPr>
          </a:p>
        </p:txBody>
      </p:sp>
      <p:sp>
        <p:nvSpPr>
          <p:cNvPr id="325" name="Google Shape;325;p54"/>
          <p:cNvSpPr txBox="1"/>
          <p:nvPr/>
        </p:nvSpPr>
        <p:spPr>
          <a:xfrm>
            <a:off x="334925" y="1051375"/>
            <a:ext cx="11213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4000" b="1">
                <a:solidFill>
                  <a:srgbClr val="2B4F9E"/>
                </a:solidFill>
              </a:rPr>
              <a:t>История выбора решения для мкрн Ключи</a:t>
            </a:r>
            <a:endParaRPr lang="ru-RU" sz="4000" b="1">
              <a:solidFill>
                <a:srgbClr val="2B4F9E"/>
              </a:solidFill>
            </a:endParaRPr>
          </a:p>
        </p:txBody>
      </p:sp>
      <p:sp>
        <p:nvSpPr>
          <p:cNvPr id="326" name="Google Shape;326;p54"/>
          <p:cNvSpPr/>
          <p:nvPr/>
        </p:nvSpPr>
        <p:spPr>
          <a:xfrm>
            <a:off x="-159050" y="6149628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27" name="Google Shape;327;p54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28" name="Google Shape;328;p54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54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30" name="Google Shape;330;p54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54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32" name="Google Shape;332;p54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3" name="Google Shape;333;p54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34" name="Google Shape;334;p54" title="Айтек подпись-2500x2500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55"/>
          <p:cNvSpPr txBox="1"/>
          <p:nvPr>
            <p:ph type="title"/>
          </p:nvPr>
        </p:nvSpPr>
        <p:spPr>
          <a:xfrm>
            <a:off x="235650" y="1000767"/>
            <a:ext cx="11360700" cy="861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buNone/>
            </a:pPr>
            <a:r>
              <a:rPr lang="ru-RU" sz="4000">
                <a:solidFill>
                  <a:srgbClr val="2B4F9E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Структурная схема умного МКД (было)</a:t>
            </a:r>
            <a:endParaRPr sz="4000">
              <a:solidFill>
                <a:srgbClr val="2B4F9E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0" name="Google Shape;340;p55"/>
          <p:cNvPicPr preferRelativeResize="0"/>
          <p:nvPr/>
        </p:nvPicPr>
        <p:blipFill rotWithShape="1">
          <a:blip r:embed="rId1"/>
          <a:srcRect l="-50" t="-15247" r="-401"/>
          <a:stretch>
            <a:fillRect/>
          </a:stretch>
        </p:blipFill>
        <p:spPr>
          <a:xfrm>
            <a:off x="-6525" y="1811625"/>
            <a:ext cx="12192000" cy="4214013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Google Shape;341;p55"/>
          <p:cNvSpPr/>
          <p:nvPr/>
        </p:nvSpPr>
        <p:spPr>
          <a:xfrm>
            <a:off x="0" y="6150115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42" name="Google Shape;342;p55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3" name="Google Shape;343;p55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5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45" name="Google Shape;345;p5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55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47" name="Google Shape;347;p55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8" name="Google Shape;348;p55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56"/>
          <p:cNvSpPr txBox="1"/>
          <p:nvPr/>
        </p:nvSpPr>
        <p:spPr>
          <a:xfrm>
            <a:off x="167400" y="3078025"/>
            <a:ext cx="118572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2B4F9E"/>
                </a:solidFill>
              </a:rPr>
              <a:t>Но есть причины, </a:t>
            </a:r>
            <a:endParaRPr sz="3000" b="1">
              <a:solidFill>
                <a:srgbClr val="2B4F9E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000" b="1">
                <a:solidFill>
                  <a:srgbClr val="2B4F9E"/>
                </a:solidFill>
              </a:rPr>
              <a:t>почему </a:t>
            </a:r>
            <a:r>
              <a:rPr lang="ru-RU" sz="3000" b="1">
                <a:solidFill>
                  <a:srgbClr val="2B4F9E"/>
                </a:solidFill>
              </a:rPr>
              <a:t>так оно не взлетит…</a:t>
            </a:r>
            <a:endParaRPr sz="3000" b="1">
              <a:solidFill>
                <a:srgbClr val="2B4F9E"/>
              </a:solidFill>
            </a:endParaRPr>
          </a:p>
        </p:txBody>
      </p:sp>
      <p:sp>
        <p:nvSpPr>
          <p:cNvPr id="354" name="Google Shape;354;p56"/>
          <p:cNvSpPr/>
          <p:nvPr/>
        </p:nvSpPr>
        <p:spPr>
          <a:xfrm>
            <a:off x="-159050" y="6149628"/>
            <a:ext cx="12192000" cy="708000"/>
          </a:xfrm>
          <a:prstGeom prst="rect">
            <a:avLst/>
          </a:prstGeom>
          <a:solidFill>
            <a:srgbClr val="39B5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355" name="Google Shape;355;p56"/>
          <p:cNvSpPr txBox="1"/>
          <p:nvPr/>
        </p:nvSpPr>
        <p:spPr>
          <a:xfrm>
            <a:off x="235649" y="6340717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5 СЕНТЯБРЯ 2024  |  ВОРОНЕЖ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56" name="Google Shape;356;p56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0445818" y="6264818"/>
            <a:ext cx="1502903" cy="477621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56"/>
          <p:cNvSpPr txBox="1"/>
          <p:nvPr/>
        </p:nvSpPr>
        <p:spPr>
          <a:xfrm>
            <a:off x="7344074" y="6354146"/>
            <a:ext cx="41316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400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РЕГИОНАЛЬНЫЙ IT-ФОРУМ 2024</a:t>
            </a:r>
            <a:endParaRPr sz="1400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58" name="Google Shape;358;p56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1" y="0"/>
            <a:ext cx="7420272" cy="97735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56"/>
          <p:cNvSpPr txBox="1"/>
          <p:nvPr/>
        </p:nvSpPr>
        <p:spPr>
          <a:xfrm>
            <a:off x="334919" y="232014"/>
            <a:ext cx="1721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7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СЕКЦИЯ</a:t>
            </a:r>
            <a:endParaRPr lang="ru-RU" sz="27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360" name="Google Shape;360;p56"/>
          <p:cNvCxnSpPr/>
          <p:nvPr/>
        </p:nvCxnSpPr>
        <p:spPr>
          <a:xfrm>
            <a:off x="2056191" y="251262"/>
            <a:ext cx="0" cy="489900"/>
          </a:xfrm>
          <a:prstGeom prst="straightConnector1">
            <a:avLst/>
          </a:prstGeom>
          <a:noFill/>
          <a:ln w="222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1" name="Google Shape;361;p56"/>
          <p:cNvSpPr txBox="1"/>
          <p:nvPr/>
        </p:nvSpPr>
        <p:spPr>
          <a:xfrm>
            <a:off x="2181199" y="231424"/>
            <a:ext cx="5172000" cy="5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900" b="1">
                <a:solidFill>
                  <a:schemeClr val="lt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«Городская инфраструктура и цифровая трансформация городского хозяйства»</a:t>
            </a:r>
            <a:endParaRPr lang="ru-RU" sz="1900" b="1">
              <a:solidFill>
                <a:schemeClr val="lt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362" name="Google Shape;362;p56" title="Айтек подпись-2500x2500.png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10777074" y="58074"/>
            <a:ext cx="1079997" cy="10800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Простая светлая - под сайт">
  <a:themeElements>
    <a:clrScheme name="Simple Light">
      <a:dk1>
        <a:srgbClr val="3C3733"/>
      </a:dk1>
      <a:lt1>
        <a:srgbClr val="F9F9F9"/>
      </a:lt1>
      <a:dk2>
        <a:srgbClr val="595959"/>
      </a:dk2>
      <a:lt2>
        <a:srgbClr val="EEEEEE"/>
      </a:lt2>
      <a:accent1>
        <a:srgbClr val="4285F4"/>
      </a:accent1>
      <a:accent2>
        <a:srgbClr val="3B3632"/>
      </a:accent2>
      <a:accent3>
        <a:srgbClr val="78909C"/>
      </a:accent3>
      <a:accent4>
        <a:srgbClr val="F47D1B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Простая светлая - под сайт">
  <a:themeElements>
    <a:clrScheme name="Simple Light">
      <a:dk1>
        <a:srgbClr val="3C3733"/>
      </a:dk1>
      <a:lt1>
        <a:srgbClr val="F9F9F9"/>
      </a:lt1>
      <a:dk2>
        <a:srgbClr val="595959"/>
      </a:dk2>
      <a:lt2>
        <a:srgbClr val="EEEEEE"/>
      </a:lt2>
      <a:accent1>
        <a:srgbClr val="4285F4"/>
      </a:accent1>
      <a:accent2>
        <a:srgbClr val="3B3632"/>
      </a:accent2>
      <a:accent3>
        <a:srgbClr val="78909C"/>
      </a:accent3>
      <a:accent4>
        <a:srgbClr val="F47D1B"/>
      </a:accent4>
      <a:accent5>
        <a:srgbClr val="0097A7"/>
      </a:accent5>
      <a:accent6>
        <a:srgbClr val="EEFF41"/>
      </a:accent6>
      <a:hlink>
        <a:srgbClr val="F47D1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17496</Words>
  <Application>WPS Presentation</Application>
  <PresentationFormat/>
  <Paragraphs>691</Paragraphs>
  <Slides>49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49</vt:i4>
      </vt:variant>
    </vt:vector>
  </HeadingPairs>
  <TitlesOfParts>
    <vt:vector size="65" baseType="lpstr">
      <vt:lpstr>Arial</vt:lpstr>
      <vt:lpstr>SimSun</vt:lpstr>
      <vt:lpstr>Wingdings</vt:lpstr>
      <vt:lpstr>Arial</vt:lpstr>
      <vt:lpstr>Calibri</vt:lpstr>
      <vt:lpstr>Montserrat</vt:lpstr>
      <vt:lpstr>Proxima Nova</vt:lpstr>
      <vt:lpstr>Times New Roman</vt:lpstr>
      <vt:lpstr>Roboto</vt:lpstr>
      <vt:lpstr>Microsoft YaHei</vt:lpstr>
      <vt:lpstr>Arial Unicode MS</vt:lpstr>
      <vt:lpstr>Play</vt:lpstr>
      <vt:lpstr>Segoe Print</vt:lpstr>
      <vt:lpstr>Тема Office</vt:lpstr>
      <vt:lpstr>Простая светлая - под сайт</vt:lpstr>
      <vt:lpstr>Простая светлая - под сайт</vt:lpstr>
      <vt:lpstr>PowerPoint 演示文稿</vt:lpstr>
      <vt:lpstr>PowerPoint 演示文稿</vt:lpstr>
      <vt:lpstr>Ключи - первый цифровой микрорайон Воронежа</vt:lpstr>
      <vt:lpstr>PowerPoint 演示文稿</vt:lpstr>
      <vt:lpstr>Диспетчеризация всех систем</vt:lpstr>
      <vt:lpstr>PowerPoint 演示文稿</vt:lpstr>
      <vt:lpstr>PowerPoint 演示文稿</vt:lpstr>
      <vt:lpstr>Структурная схема умного МКД (было)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Тренды в IoT</vt:lpstr>
      <vt:lpstr>PowerPoint 演示文稿</vt:lpstr>
      <vt:lpstr>PowerPoint 演示文稿</vt:lpstr>
      <vt:lpstr>Сервисы для МКД - анализ на 2023</vt:lpstr>
      <vt:lpstr>Архитектура решения</vt:lpstr>
      <vt:lpstr>PowerPoint 演示文稿</vt:lpstr>
      <vt:lpstr>PowerPoint 演示文稿</vt:lpstr>
      <vt:lpstr>PowerPoint 演示文稿</vt:lpstr>
      <vt:lpstr>Структурная схема умного МКД (стало)</vt:lpstr>
      <vt:lpstr>PowerPoint 演示文稿</vt:lpstr>
      <vt:lpstr>PowerPoint 演示文稿</vt:lpstr>
      <vt:lpstr>Экосистема умного МКД</vt:lpstr>
      <vt:lpstr>PowerPoint 演示文稿</vt:lpstr>
      <vt:lpstr>Потенциальные риски проекта и как мы их снизили</vt:lpstr>
      <vt:lpstr>Потенциальные риски проекта и способы их снизить</vt:lpstr>
      <vt:lpstr>Потенциальные риски проекта и способы их снизить</vt:lpstr>
      <vt:lpstr>Потенциальные риски проекта</vt:lpstr>
      <vt:lpstr>Возможности относительно потребностей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Приложение жителя</vt:lpstr>
      <vt:lpstr>PowerPoint 演示文稿</vt:lpstr>
      <vt:lpstr>PowerPoint 演示文稿</vt:lpstr>
      <vt:lpstr>Приложение для сотрудников УК</vt:lpstr>
      <vt:lpstr>с распознаванием лиц </vt:lpstr>
      <vt:lpstr>Видеонаблюдение</vt:lpstr>
      <vt:lpstr>и проезд по распознаванию</vt:lpstr>
      <vt:lpstr>Учет ресурсов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Сергей</cp:lastModifiedBy>
  <cp:revision>1</cp:revision>
  <dcterms:created xsi:type="dcterms:W3CDTF">2024-09-04T15:47:04Z</dcterms:created>
  <dcterms:modified xsi:type="dcterms:W3CDTF">2024-09-04T15:47:05Z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4691343BAF95493DB5C67315837CFB88_13</vt:lpwstr>
  </property>
  <property fmtid="{D5CDD505-2E9C-101B-9397-08002B2CF9AE}" pid="3" name="KSOProductBuildVer">
    <vt:lpwstr>1033-12.2.0.17562</vt:lpwstr>
  </property>
</Properties>
</file>