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75" r:id="rId3"/>
    <p:sldId id="284" r:id="rId4"/>
    <p:sldId id="291" r:id="rId5"/>
    <p:sldId id="285" r:id="rId6"/>
    <p:sldId id="290" r:id="rId7"/>
    <p:sldId id="287" r:id="rId8"/>
    <p:sldId id="289" r:id="rId9"/>
    <p:sldId id="288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B9C"/>
    <a:srgbClr val="39B5B4"/>
    <a:srgbClr val="0A3452"/>
    <a:srgbClr val="A9F1F9"/>
    <a:srgbClr val="2B4F9E"/>
    <a:srgbClr val="00758F"/>
    <a:srgbClr val="005C7F"/>
    <a:srgbClr val="D7075D"/>
    <a:srgbClr val="EF8158"/>
    <a:srgbClr val="144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4993" autoAdjust="0"/>
  </p:normalViewPr>
  <p:slideViewPr>
    <p:cSldViewPr snapToGrid="0">
      <p:cViewPr varScale="1">
        <p:scale>
          <a:sx n="145" d="100"/>
          <a:sy n="145" d="100"/>
        </p:scale>
        <p:origin x="84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E06F9-2A46-475B-A1DE-5C37239B84D2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2F69C-ADC2-4393-BAA1-84391D7E0A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30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F69C-ADC2-4393-BAA1-84391D7E0A7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84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B21E-2C9B-431A-A01A-F519BB84701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45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7DBBB1-AE35-4FCD-A5B5-1E09DD0E4FF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1ED66A-E227-4039-BB02-82E493BAD0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1BFD39-5A82-4433-AE42-B7B9E6C5D501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874D3-C89A-4F49-AB86-BF985F5C7F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AFE6A9-1DE0-4E23-AA8D-A7C8560E67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B1305C1-CC6D-460D-B048-1AD9BB13592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38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320E8-6767-41E5-95A6-CA74A35A2F0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D120D2-34D9-4922-87DD-B50191B9BA1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023C-A1F3-4F7C-ACD2-6687CF5DF0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E0687C-CB46-4099-9FA1-F225901E2A83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35E956-B662-458C-A37E-E1F93ECCC43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B2AD4-7CA9-435C-B44D-E02699C315D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9C6E203-5E9A-4499-895D-155C02D3762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54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DAEAE3-9B4F-4787-8E14-BD7F286CE50C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E7FAA6-6A48-413E-9DCE-0E1EEF541D5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EFE94A-AACD-4F89-8F34-B404F9010F1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DE828ED-6FB4-4B5B-813B-32CA6E2FA88A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FC402D-9DC5-4932-B596-D60801715FB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70E81-BDE3-4CC2-9F6F-A9CC7EA94BD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D47BF8-89CA-4BBE-96A7-9E4DFF25F65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96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AF706-0148-4ACC-B26F-2559EABC742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484B36-618D-464D-A52D-D554A942438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555673-DAF8-46E8-9920-4B2D125500C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325F42-6531-4DBB-A068-03FEA51AF055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06F315-D71F-4528-98E6-38AE5B6F6C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A150CD-4955-4F34-97F8-BEDB577C712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7CCE17-5F4F-41D2-AC81-335F65538E9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88764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8886C-7DED-43DB-AC20-633BF1CC25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45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D59306-6A36-4546-84E5-A1A0A852FA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18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BC62FB-0952-47A7-9A02-2684A5E722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ADDFEB-FE2B-4118-BBE1-0EC6442B1F37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D08CF-C5B3-465C-9C67-D37708BDCD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F3355B-5A47-42C9-B812-43DCBA8B0D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02AD21-8AA2-44D5-AC31-FFCA651D1BF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148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3E6ED-1E78-4895-9354-CC0700A290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2E4450-0965-4E13-97FB-D1FAE1278B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F76347-37A4-496A-A2C2-746814A0D3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687D4-CA1C-4530-9B5F-C291E643E7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DC67F1-0427-4232-8CDC-AC9B23AA7272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C5A3E7-7995-4A4B-93B8-5C307EF76CD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C2826D-642A-450A-B1B2-F3559C0CE8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F32CC9-A942-4316-8BD8-507FBD2A0AB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11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1E127-CADD-4A8D-9AAE-BC842697C8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103B4B-53A8-47DA-AB54-45039F43F3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81029D-CFA3-43DC-BF8D-FCA4F8C109C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71AB5D6-57BF-415C-8D8B-AE931A947F2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18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471593-9B7B-451E-8EE9-79A006CFEFE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8B2A326-400F-497A-883A-3576FB75E0D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016C11-C73E-43F5-9400-86283C79CF23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C847CE-9A60-4A77-BF53-385C8476F9D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7A78DF-235D-4417-B2BE-D17CBF639C2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6FE355-CB1F-4E7A-AD38-F18C8EF4652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163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A14FA6-A992-469C-9ED6-2BE0F99A300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473CD7-5493-40C3-8F11-E01C70445E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89BD84-A419-4FAF-A7A6-90EAC85DA03E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B1615B-2FAA-428C-93C1-8679B13BD3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A3B79C-C643-4BEA-9645-FED04AFF7D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6C1E95-859B-4FAE-86AB-76B219045CF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43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608B1A3-98F6-474D-94B2-A7E8730C31D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DF43BE-6573-4B21-88A1-5083DE42E608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3FC7CA5-5305-4E1A-8311-C6C096C125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373BEE-0AAB-4A57-8FB8-E3D49996C0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5DBBBC-CEDA-4315-A2F6-BFCB0ACA882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3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9466B-A75B-4381-AFF0-25C4064129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D49A75-2CDA-4E97-86EC-0E1CFF20CF5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B97ED2-C9F2-4C92-AA18-EDEE89C8575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16B44D-D48A-413C-BB89-9E35B089DE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6133B4-8D5E-45DB-8F70-124E756AB8A3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C09389-FDC0-4D8D-9F35-466BAADD0E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45B3AC-D75F-42F4-B6D5-296C1740B0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E00E3B3-11F4-4D99-BD98-086D223CC76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085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1330A-01C2-4D80-B09A-EF552E0F08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4DF50A-9BDE-439F-9BC6-B4109AD65D63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62F0F4-9CCB-4C2C-ADE5-A73BFC8F5C5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A725C4-B0CE-45D8-83BC-73313E5575F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C60FCCA-EBD0-4BF4-8D29-8142A3E99174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7C7F76-915D-4F35-BDAF-850FA1196F3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CB7696-BC3E-4C40-9D52-1BE660D37B8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135D69-77CB-4C9A-9156-6F76183D52F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471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F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37EE7-AC65-4A84-AD64-E71F28FDED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A5AF81-67EC-4A3E-B39B-2C85A3CE7D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69EC49-2995-40FB-9946-96999D9DC1E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C2A27F7-FFC0-4F37-8F53-A235F031D1F8}" type="datetime1">
              <a:rPr lang="ru-RU"/>
              <a:pPr lvl="0"/>
              <a:t>04.09.2024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8FE493-D090-4DA6-83AD-346D6C5A3FA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8396E-9E10-4C21-A387-AA9B10BDFD2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9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6968676-51B7-4AFA-8FAF-D5E25AE4338F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ru-RU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91;p16">
            <a:extLst>
              <a:ext uri="{FF2B5EF4-FFF2-40B4-BE49-F238E27FC236}">
                <a16:creationId xmlns:a16="http://schemas.microsoft.com/office/drawing/2014/main" id="{1ACB614A-308E-41A7-9CD8-4DAB0AF509AA}"/>
              </a:ext>
            </a:extLst>
          </p:cNvPr>
          <p:cNvCxnSpPr>
            <a:cxnSpLocks/>
          </p:cNvCxnSpPr>
          <p:nvPr/>
        </p:nvCxnSpPr>
        <p:spPr>
          <a:xfrm>
            <a:off x="6233556" y="1776413"/>
            <a:ext cx="0" cy="4378122"/>
          </a:xfrm>
          <a:prstGeom prst="straightConnector1">
            <a:avLst/>
          </a:prstGeom>
          <a:noFill/>
          <a:ln w="22225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Объект 2">
            <a:extLst>
              <a:ext uri="{FF2B5EF4-FFF2-40B4-BE49-F238E27FC236}">
                <a16:creationId xmlns:a16="http://schemas.microsoft.com/office/drawing/2014/main" id="{2C924C83-D4A4-4203-B558-FFEF76A78E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73038" y="2903911"/>
            <a:ext cx="2605179" cy="2406293"/>
          </a:xfrm>
          <a:solidFill>
            <a:srgbClr val="A9F1F9"/>
          </a:solidFill>
          <a:ln w="19046" cap="flat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pPr marL="0" lvl="0" indent="0">
              <a:buNone/>
            </a:pPr>
            <a:endParaRPr lang="ru-RU" dirty="0">
              <a:solidFill>
                <a:srgbClr val="FFFFFF"/>
              </a:solidFill>
              <a:cs typeface="Calibri"/>
            </a:endParaRPr>
          </a:p>
          <a:p>
            <a:pPr marL="0" lvl="0" indent="0">
              <a:buNone/>
            </a:pPr>
            <a:r>
              <a:rPr lang="ru-RU" dirty="0">
                <a:solidFill>
                  <a:srgbClr val="FFFFFF"/>
                </a:solidFill>
                <a:cs typeface="Calibri"/>
              </a:rPr>
              <a:t>   </a:t>
            </a:r>
          </a:p>
          <a:p>
            <a:pPr marL="0" lvl="0" indent="0">
              <a:buNone/>
            </a:pPr>
            <a:r>
              <a:rPr lang="ru-RU" dirty="0">
                <a:solidFill>
                  <a:srgbClr val="FFFFFF"/>
                </a:solidFill>
                <a:cs typeface="Calibri"/>
              </a:rPr>
              <a:t>  </a:t>
            </a:r>
            <a:r>
              <a:rPr lang="ru-RU" dirty="0">
                <a:solidFill>
                  <a:schemeClr val="tx1"/>
                </a:solidFill>
                <a:cs typeface="Calibri"/>
              </a:rPr>
              <a:t>ФОТОГРАФИЯ</a:t>
            </a:r>
          </a:p>
          <a:p>
            <a:pPr lvl="0"/>
            <a:endParaRPr lang="ru-RU" dirty="0">
              <a:solidFill>
                <a:srgbClr val="FFFFFF"/>
              </a:solidFill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0EA78-8CD9-4101-A1BE-CF27A49D5AE8}"/>
              </a:ext>
            </a:extLst>
          </p:cNvPr>
          <p:cNvSpPr txBox="1"/>
          <p:nvPr/>
        </p:nvSpPr>
        <p:spPr>
          <a:xfrm>
            <a:off x="6547965" y="5385094"/>
            <a:ext cx="56051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2400" b="1" i="0" dirty="0" smtClean="0">
                <a:solidFill>
                  <a:srgbClr val="FFFFFF"/>
                </a:solidFill>
                <a:effectLst/>
                <a:latin typeface="DINPro" panose="020B0504020101020102" pitchFamily="34" charset="0"/>
              </a:rPr>
              <a:t>Калинина Надежда Владимировна,</a:t>
            </a:r>
          </a:p>
          <a:p>
            <a:pPr fontAlgn="ctr"/>
            <a:r>
              <a:rPr lang="ru-RU" sz="1000" b="1" dirty="0">
                <a:solidFill>
                  <a:srgbClr val="FFFFFF"/>
                </a:solidFill>
                <a:latin typeface="DINPro" panose="020B0504020101020102" pitchFamily="34" charset="0"/>
              </a:rPr>
              <a:t>заместитель начальника </a:t>
            </a:r>
          </a:p>
          <a:p>
            <a:pPr fontAlgn="ctr"/>
            <a:r>
              <a:rPr lang="ru-RU" sz="1000" b="1" dirty="0">
                <a:solidFill>
                  <a:srgbClr val="FFFFFF"/>
                </a:solidFill>
                <a:latin typeface="DINPro" panose="020B0504020101020102" pitchFamily="34" charset="0"/>
              </a:rPr>
              <a:t>управления цифрового развития Липецкой области </a:t>
            </a:r>
          </a:p>
          <a:p>
            <a:pPr fontAlgn="ctr"/>
            <a:endParaRPr lang="ru-RU" sz="2400" b="1" i="0" dirty="0" smtClean="0">
              <a:solidFill>
                <a:srgbClr val="FFFFFF"/>
              </a:solidFill>
              <a:effectLst/>
              <a:latin typeface="DINPro" panose="020B0504020101020102" pitchFamily="34" charset="0"/>
            </a:endParaRPr>
          </a:p>
          <a:p>
            <a:pPr fontAlgn="ctr"/>
            <a:endParaRPr lang="ru-RU" sz="2000" b="0" i="0" dirty="0">
              <a:solidFill>
                <a:srgbClr val="FFFFFF"/>
              </a:solidFill>
              <a:effectLst/>
              <a:latin typeface="DINPro" panose="020B0504020101020102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758CF6-B001-43C4-9A2D-C4538B817D81}"/>
              </a:ext>
            </a:extLst>
          </p:cNvPr>
          <p:cNvSpPr txBox="1"/>
          <p:nvPr/>
        </p:nvSpPr>
        <p:spPr>
          <a:xfrm>
            <a:off x="880636" y="4305931"/>
            <a:ext cx="56051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ru-RU" sz="4000" b="1" i="0" dirty="0" smtClean="0">
                <a:solidFill>
                  <a:srgbClr val="FFFFFF"/>
                </a:solidFill>
                <a:effectLst/>
                <a:latin typeface="DINPro" panose="020B0504020101020102" pitchFamily="34" charset="0"/>
              </a:rPr>
              <a:t>Липецкая область – цифровой регион</a:t>
            </a:r>
            <a:endParaRPr lang="ru-RU" sz="4000" b="0" i="0" dirty="0">
              <a:solidFill>
                <a:srgbClr val="FFFFFF"/>
              </a:solidFill>
              <a:effectLst/>
              <a:latin typeface="DINPro" panose="020B0504020101020102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707D9D2-F87B-4FE1-B3CE-7D4C2080B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9" b="4454"/>
          <a:stretch/>
        </p:blipFill>
        <p:spPr>
          <a:xfrm>
            <a:off x="1" y="1"/>
            <a:ext cx="5605114" cy="3619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88D082D-24BD-46AC-9ACF-021607980B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" t="5983" r="461" b="2420"/>
          <a:stretch/>
        </p:blipFill>
        <p:spPr>
          <a:xfrm>
            <a:off x="4152900" y="454819"/>
            <a:ext cx="7577138" cy="7667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938DC6-6DED-4943-885A-2AE700697A72}"/>
              </a:ext>
            </a:extLst>
          </p:cNvPr>
          <p:cNvSpPr txBox="1"/>
          <p:nvPr/>
        </p:nvSpPr>
        <p:spPr>
          <a:xfrm>
            <a:off x="6569660" y="2078790"/>
            <a:ext cx="5420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DINPro" panose="020B0504020101020102" pitchFamily="34" charset="0"/>
                <a:cs typeface="DINPro" panose="020B0504020101020102" pitchFamily="34" charset="0"/>
              </a:rPr>
              <a:t>«Городская инфраструктура и цифровая трансформация городского хозяйства»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33805F-2B20-4954-9BDA-78FA3C8591F6}"/>
              </a:ext>
            </a:extLst>
          </p:cNvPr>
          <p:cNvSpPr txBox="1"/>
          <p:nvPr/>
        </p:nvSpPr>
        <p:spPr>
          <a:xfrm>
            <a:off x="6600051" y="1668977"/>
            <a:ext cx="5420722" cy="37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Секция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1" b="27625"/>
          <a:stretch/>
        </p:blipFill>
        <p:spPr>
          <a:xfrm>
            <a:off x="6670811" y="2790497"/>
            <a:ext cx="2636008" cy="26249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334918" y="367064"/>
            <a:ext cx="824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ЕДИНАЯ ДИСПЕТЧЕСКАЯ СЛУЖБА</a:t>
            </a:r>
            <a:endParaRPr lang="ru-RU" sz="3200" b="1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cxnSp>
        <p:nvCxnSpPr>
          <p:cNvPr id="17" name="Google Shape;91;p16">
            <a:extLst>
              <a:ext uri="{FF2B5EF4-FFF2-40B4-BE49-F238E27FC236}">
                <a16:creationId xmlns:a16="http://schemas.microsoft.com/office/drawing/2014/main" id="{585C8774-A262-4231-AEAD-3AC196BDF6C4}"/>
              </a:ext>
            </a:extLst>
          </p:cNvPr>
          <p:cNvCxnSpPr>
            <a:cxnSpLocks/>
          </p:cNvCxnSpPr>
          <p:nvPr/>
        </p:nvCxnSpPr>
        <p:spPr>
          <a:xfrm>
            <a:off x="458067" y="1023566"/>
            <a:ext cx="7226374" cy="18021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82" y="2066541"/>
            <a:ext cx="3052618" cy="2034921"/>
          </a:xfrm>
          <a:prstGeom prst="roundRect">
            <a:avLst>
              <a:gd name="adj" fmla="val 3241"/>
            </a:avLst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138" y="4120755"/>
            <a:ext cx="3042754" cy="2028503"/>
          </a:xfrm>
          <a:prstGeom prst="roundRect">
            <a:avLst>
              <a:gd name="adj" fmla="val 2700"/>
            </a:avLst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206" y="17732"/>
            <a:ext cx="3052618" cy="2035079"/>
          </a:xfrm>
          <a:prstGeom prst="roundRect">
            <a:avLst>
              <a:gd name="adj" fmla="val 3740"/>
            </a:avLst>
          </a:prstGeom>
        </p:spPr>
      </p:pic>
      <p:sp>
        <p:nvSpPr>
          <p:cNvPr id="25" name="Скругленный прямоугольник 24"/>
          <p:cNvSpPr/>
          <p:nvPr/>
        </p:nvSpPr>
        <p:spPr>
          <a:xfrm>
            <a:off x="458068" y="1113315"/>
            <a:ext cx="3309892" cy="4944512"/>
          </a:xfrm>
          <a:prstGeom prst="roundRect">
            <a:avLst>
              <a:gd name="adj" fmla="val 4106"/>
            </a:avLst>
          </a:prstGeom>
          <a:noFill/>
          <a:ln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solidFill>
                <a:srgbClr val="39B5B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65CEEB-C722-DED8-F688-1C066252DA9D}"/>
              </a:ext>
            </a:extLst>
          </p:cNvPr>
          <p:cNvSpPr txBox="1"/>
          <p:nvPr/>
        </p:nvSpPr>
        <p:spPr>
          <a:xfrm>
            <a:off x="556730" y="1164179"/>
            <a:ext cx="33420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ЖКХ 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Капитальный ремонт дома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Вывоз мусора</a:t>
            </a:r>
          </a:p>
          <a:p>
            <a:endParaRPr lang="ru-RU" sz="12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 (122)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Цифровые пропуска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защита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труда и занятости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Волонтеры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 к губернатору</a:t>
            </a:r>
          </a:p>
          <a:p>
            <a:endParaRPr lang="ru-RU" sz="12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Помощь, лицам прибывшим из ЛНР и ДНР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частичной мобилизации и призыву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МФЦ</a:t>
            </a:r>
          </a:p>
          <a:p>
            <a:endParaRPr lang="ru-RU" sz="12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год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Контрактная служба (117)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Платные парковки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Горячая линия Избиркома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51594" y="2498181"/>
            <a:ext cx="280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766"/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входящих звонков </a:t>
            </a:r>
            <a:endParaRPr lang="ru-RU" dirty="0" smtClean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766"/>
            <a:r>
              <a:rPr lang="ru-RU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обрабатывается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362021" y="249503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ru-RU" sz="36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65CEEB-C722-DED8-F688-1C066252DA9D}"/>
              </a:ext>
            </a:extLst>
          </p:cNvPr>
          <p:cNvSpPr txBox="1"/>
          <p:nvPr/>
        </p:nvSpPr>
        <p:spPr>
          <a:xfrm>
            <a:off x="4389431" y="1691910"/>
            <a:ext cx="1035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</a:t>
            </a:r>
            <a:r>
              <a:rPr lang="ru-RU" sz="3600" b="1" kern="0" dirty="0">
                <a:solidFill>
                  <a:srgbClr val="EBBB9C"/>
                </a:solidFill>
                <a:latin typeface="Arial Narrow" panose="020B0606020202030204" pitchFamily="34" charset="0"/>
                <a:ea typeface="Inter"/>
                <a:cs typeface="Inter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51594" y="1685429"/>
            <a:ext cx="2802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endParaRPr lang="ru-RU" dirty="0" smtClean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ru-RU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62021" y="3533374"/>
            <a:ext cx="4534083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766"/>
            <a:r>
              <a:rPr lang="ru-RU" sz="2000" b="1" dirty="0" smtClean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</a:t>
            </a:r>
            <a:r>
              <a:rPr lang="ru-RU" sz="20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</a:t>
            </a:r>
          </a:p>
          <a:p>
            <a:pPr defTabSz="914766"/>
            <a:endParaRPr lang="ru-RU" b="1" dirty="0" smtClean="0">
              <a:solidFill>
                <a:srgbClr val="39B5B4"/>
              </a:solidFill>
              <a:latin typeface="Montserrat" panose="00000500000000000000" pitchFamily="2" charset="-52"/>
              <a:ea typeface="+mj-ea"/>
              <a:cs typeface="+mj-cs"/>
            </a:endParaRP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записывает к </a:t>
            </a:r>
            <a:r>
              <a:rPr lang="ru-RU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врачу</a:t>
            </a: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ызывает врача на </a:t>
            </a:r>
            <a:r>
              <a:rPr lang="ru-RU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анализирует качество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сотрудников ЕДС при обработке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 </a:t>
            </a:r>
            <a:r>
              <a:rPr lang="ru-RU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(внедрение)</a:t>
            </a:r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766"/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24823" y="1009803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9B5B4"/>
                </a:solidFill>
              </a:rPr>
              <a:t>#</a:t>
            </a:r>
            <a:r>
              <a:rPr lang="ru-RU" dirty="0" err="1" smtClean="0">
                <a:solidFill>
                  <a:srgbClr val="39B5B4"/>
                </a:solidFill>
              </a:rPr>
              <a:t>житель_в_центре</a:t>
            </a:r>
            <a:endParaRPr lang="ru-RU" dirty="0">
              <a:solidFill>
                <a:srgbClr val="39B5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6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334918" y="367064"/>
            <a:ext cx="10837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Цифровая трансформация </a:t>
            </a:r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системы теплоснабжения Липецка</a:t>
            </a:r>
            <a:endParaRPr lang="ru-RU" sz="3200" b="1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cxnSp>
        <p:nvCxnSpPr>
          <p:cNvPr id="17" name="Google Shape;91;p16">
            <a:extLst>
              <a:ext uri="{FF2B5EF4-FFF2-40B4-BE49-F238E27FC236}">
                <a16:creationId xmlns:a16="http://schemas.microsoft.com/office/drawing/2014/main" id="{585C8774-A262-4231-AEAD-3AC196BDF6C4}"/>
              </a:ext>
            </a:extLst>
          </p:cNvPr>
          <p:cNvCxnSpPr>
            <a:cxnSpLocks/>
          </p:cNvCxnSpPr>
          <p:nvPr/>
        </p:nvCxnSpPr>
        <p:spPr>
          <a:xfrm>
            <a:off x="235649" y="1491725"/>
            <a:ext cx="11531261" cy="5731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27" name="Google Shape;106;p17"/>
          <p:cNvSpPr txBox="1">
            <a:spLocks/>
          </p:cNvSpPr>
          <p:nvPr/>
        </p:nvSpPr>
        <p:spPr>
          <a:xfrm>
            <a:off x="331309" y="1862397"/>
            <a:ext cx="6816190" cy="702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45713" tIns="22850" rIns="45713" bIns="2285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766">
              <a:buClr>
                <a:srgbClr val="26304D"/>
              </a:buClr>
              <a:buSzPts val="4800"/>
            </a:pP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Пилотный проект - </a:t>
            </a:r>
            <a:r>
              <a:rPr lang="ru-RU" sz="1200" dirty="0" err="1">
                <a:solidFill>
                  <a:srgbClr val="39B5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Lean</a:t>
            </a:r>
            <a:r>
              <a:rPr lang="ru-RU" sz="1200" dirty="0">
                <a:solidFill>
                  <a:srgbClr val="39B5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Smart трансформация системы теплоснабжения микрорайона «Университетский» в </a:t>
            </a:r>
            <a:r>
              <a:rPr lang="ru-RU" sz="1200" dirty="0" smtClean="0">
                <a:solidFill>
                  <a:srgbClr val="39B5B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Липецке</a:t>
            </a:r>
            <a:endParaRPr lang="ru-RU" sz="1200" dirty="0">
              <a:solidFill>
                <a:srgbClr val="39B5B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34918" y="2680619"/>
            <a:ext cx="5827802" cy="523220"/>
          </a:xfrm>
          <a:prstGeom prst="roundRect">
            <a:avLst>
              <a:gd name="adj" fmla="val 8334"/>
            </a:avLst>
          </a:prstGeom>
          <a:solidFill>
            <a:srgbClr val="0097A7">
              <a:alpha val="80000"/>
            </a:srgbClr>
          </a:solidFill>
          <a:ln w="3175"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6AD17EA-2057-4FF1-8CBD-D2208A15ACF8}"/>
              </a:ext>
            </a:extLst>
          </p:cNvPr>
          <p:cNvSpPr txBox="1"/>
          <p:nvPr/>
        </p:nvSpPr>
        <p:spPr>
          <a:xfrm>
            <a:off x="533465" y="2768947"/>
            <a:ext cx="5414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300"/>
              </a:spcBef>
              <a:buClr>
                <a:schemeClr val="dk1"/>
              </a:buClr>
              <a:buSzPts val="2600"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Golos Text"/>
                <a:cs typeface="Arial" panose="020B0604020202020204" pitchFamily="34" charset="0"/>
              </a:rPr>
              <a:t>33 многоквартирных дома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31309" y="3298034"/>
            <a:ext cx="5827802" cy="523220"/>
          </a:xfrm>
          <a:prstGeom prst="roundRect">
            <a:avLst>
              <a:gd name="adj" fmla="val 8334"/>
            </a:avLst>
          </a:prstGeom>
          <a:solidFill>
            <a:srgbClr val="0097A7">
              <a:alpha val="80000"/>
            </a:srgbClr>
          </a:solidFill>
          <a:ln w="3175"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6AD17EA-2057-4FF1-8CBD-D2208A15ACF8}"/>
              </a:ext>
            </a:extLst>
          </p:cNvPr>
          <p:cNvSpPr txBox="1"/>
          <p:nvPr/>
        </p:nvSpPr>
        <p:spPr>
          <a:xfrm>
            <a:off x="547904" y="3386362"/>
            <a:ext cx="5414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300"/>
              </a:spcBef>
              <a:buClr>
                <a:schemeClr val="dk1"/>
              </a:buClr>
              <a:buSzPts val="2600"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Golos Text"/>
                <a:cs typeface="Arial" panose="020B0604020202020204" pitchFamily="34" charset="0"/>
              </a:rPr>
              <a:t>82 узла учета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31309" y="3915449"/>
            <a:ext cx="5827802" cy="523220"/>
          </a:xfrm>
          <a:prstGeom prst="roundRect">
            <a:avLst>
              <a:gd name="adj" fmla="val 8334"/>
            </a:avLst>
          </a:prstGeom>
          <a:solidFill>
            <a:srgbClr val="0097A7">
              <a:alpha val="80000"/>
            </a:srgbClr>
          </a:solidFill>
          <a:ln w="3175"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AD17EA-2057-4FF1-8CBD-D2208A15ACF8}"/>
              </a:ext>
            </a:extLst>
          </p:cNvPr>
          <p:cNvSpPr txBox="1"/>
          <p:nvPr/>
        </p:nvSpPr>
        <p:spPr>
          <a:xfrm>
            <a:off x="547904" y="4003777"/>
            <a:ext cx="5414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300"/>
              </a:spcBef>
              <a:buClr>
                <a:schemeClr val="dk1"/>
              </a:buClr>
              <a:buSzPts val="2600"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Golos Text"/>
                <a:cs typeface="Arial" panose="020B0604020202020204" pitchFamily="34" charset="0"/>
              </a:rPr>
              <a:t>3 управляющие компании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1309" y="4532864"/>
            <a:ext cx="5827802" cy="790330"/>
          </a:xfrm>
          <a:prstGeom prst="roundRect">
            <a:avLst>
              <a:gd name="adj" fmla="val 8334"/>
            </a:avLst>
          </a:prstGeom>
          <a:solidFill>
            <a:srgbClr val="0097A7">
              <a:alpha val="80000"/>
            </a:srgbClr>
          </a:solidFill>
          <a:ln w="3175"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6AD17EA-2057-4FF1-8CBD-D2208A15ACF8}"/>
              </a:ext>
            </a:extLst>
          </p:cNvPr>
          <p:cNvSpPr txBox="1"/>
          <p:nvPr/>
        </p:nvSpPr>
        <p:spPr>
          <a:xfrm>
            <a:off x="547904" y="4581724"/>
            <a:ext cx="5414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300"/>
              </a:spcBef>
              <a:buClr>
                <a:schemeClr val="dk1"/>
              </a:buClr>
              <a:buSzPts val="2600"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Golos Text"/>
                <a:cs typeface="Arial" panose="020B0604020202020204" pitchFamily="34" charset="0"/>
              </a:rPr>
              <a:t>1 тепловой ввод на район </a:t>
            </a:r>
          </a:p>
          <a:p>
            <a:pPr algn="just" fontAlgn="ct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узел учета на магистральном трубопроводе)</a:t>
            </a: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31309" y="5417389"/>
            <a:ext cx="5827802" cy="523220"/>
          </a:xfrm>
          <a:prstGeom prst="roundRect">
            <a:avLst>
              <a:gd name="adj" fmla="val 8334"/>
            </a:avLst>
          </a:prstGeom>
          <a:solidFill>
            <a:srgbClr val="0097A7">
              <a:alpha val="80000"/>
            </a:srgbClr>
          </a:solidFill>
          <a:ln w="3175"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AD17EA-2057-4FF1-8CBD-D2208A15ACF8}"/>
              </a:ext>
            </a:extLst>
          </p:cNvPr>
          <p:cNvSpPr txBox="1"/>
          <p:nvPr/>
        </p:nvSpPr>
        <p:spPr>
          <a:xfrm>
            <a:off x="547904" y="5486282"/>
            <a:ext cx="54146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>
              <a:spcBef>
                <a:spcPts val="300"/>
              </a:spcBef>
              <a:buClr>
                <a:schemeClr val="dk1"/>
              </a:buClr>
              <a:buSzPts val="2600"/>
            </a:pP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Golos Text"/>
                <a:cs typeface="Arial" panose="020B0604020202020204" pitchFamily="34" charset="0"/>
              </a:rPr>
              <a:t>ЕДС Липецкой области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58227" y="2721375"/>
            <a:ext cx="484385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2500"/>
            </a:pPr>
            <a:r>
              <a:rPr lang="ru-RU" sz="2000" b="1" dirty="0" smtClean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</a:t>
            </a:r>
            <a:r>
              <a:rPr lang="ru-RU" sz="20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ИНТЕЛЛЕКТ</a:t>
            </a:r>
          </a:p>
          <a:p>
            <a:pPr defTabSz="914766"/>
            <a:endParaRPr lang="ru-RU" b="1" dirty="0" smtClean="0">
              <a:solidFill>
                <a:srgbClr val="39B5B4"/>
              </a:solidFill>
              <a:latin typeface="Montserrat" panose="00000500000000000000" pitchFamily="2" charset="-52"/>
              <a:ea typeface="+mj-ea"/>
              <a:cs typeface="+mj-cs"/>
            </a:endParaRP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Оснастить 100% МКД выше 5 этажей общедомовыми приборами учета </a:t>
            </a:r>
            <a:r>
              <a:rPr lang="ru-RU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тепла</a:t>
            </a: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Получать данные об объемах тепловой энергии и параметров </a:t>
            </a:r>
            <a:r>
              <a:rPr lang="ru-RU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теплоносителя</a:t>
            </a: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766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Предиктивная аналитика аварий на сетях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014484" y="1549035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9B5B4"/>
                </a:solidFill>
              </a:rPr>
              <a:t>#</a:t>
            </a:r>
            <a:r>
              <a:rPr lang="ru-RU" dirty="0" err="1" smtClean="0">
                <a:solidFill>
                  <a:srgbClr val="39B5B4"/>
                </a:solidFill>
              </a:rPr>
              <a:t>житель_в_центре</a:t>
            </a:r>
            <a:endParaRPr lang="ru-RU" dirty="0">
              <a:solidFill>
                <a:srgbClr val="39B5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65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334918" y="367064"/>
            <a:ext cx="11613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Муниципальный</a:t>
            </a:r>
            <a:r>
              <a:rPr lang="ru-RU" sz="32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контроль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Правила благоустройства</a:t>
            </a:r>
            <a:endParaRPr lang="ru-RU" sz="3200" b="1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cxnSp>
        <p:nvCxnSpPr>
          <p:cNvPr id="17" name="Google Shape;91;p16">
            <a:extLst>
              <a:ext uri="{FF2B5EF4-FFF2-40B4-BE49-F238E27FC236}">
                <a16:creationId xmlns:a16="http://schemas.microsoft.com/office/drawing/2014/main" id="{585C8774-A262-4231-AEAD-3AC196BDF6C4}"/>
              </a:ext>
            </a:extLst>
          </p:cNvPr>
          <p:cNvCxnSpPr>
            <a:cxnSpLocks/>
          </p:cNvCxnSpPr>
          <p:nvPr/>
        </p:nvCxnSpPr>
        <p:spPr>
          <a:xfrm>
            <a:off x="334918" y="1510061"/>
            <a:ext cx="11613804" cy="43996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52659" y="1638979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9B5B4"/>
                </a:solidFill>
              </a:rPr>
              <a:t>#</a:t>
            </a:r>
            <a:r>
              <a:rPr lang="ru-RU" dirty="0" err="1" smtClean="0">
                <a:solidFill>
                  <a:srgbClr val="39B5B4"/>
                </a:solidFill>
              </a:rPr>
              <a:t>житель_в_центре</a:t>
            </a:r>
            <a:endParaRPr lang="ru-RU" dirty="0">
              <a:solidFill>
                <a:srgbClr val="39B5B4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28805" y="721007"/>
            <a:ext cx="3303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766"/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на платформе ЕДС</a:t>
            </a:r>
            <a:endParaRPr lang="en-US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65" y="1789889"/>
            <a:ext cx="1903566" cy="41243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137" y="1777146"/>
            <a:ext cx="1903566" cy="41243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9812" y="1777145"/>
            <a:ext cx="1903566" cy="4124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79327" y="2879774"/>
            <a:ext cx="42341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фиксирует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нарушение</a:t>
            </a:r>
          </a:p>
          <a:p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Ответственная организация (департамент, УК, РСО, рег. опер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ru-RU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диспетчерская служба (поиск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ответственного + обращения </a:t>
            </a:r>
            <a:r>
              <a:rPr lang="ru-RU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3362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334918" y="367064"/>
            <a:ext cx="900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Мобильный контроль</a:t>
            </a:r>
            <a:endParaRPr lang="ru-RU" sz="3200" b="1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cxnSp>
        <p:nvCxnSpPr>
          <p:cNvPr id="17" name="Google Shape;91;p16">
            <a:extLst>
              <a:ext uri="{FF2B5EF4-FFF2-40B4-BE49-F238E27FC236}">
                <a16:creationId xmlns:a16="http://schemas.microsoft.com/office/drawing/2014/main" id="{585C8774-A262-4231-AEAD-3AC196BDF6C4}"/>
              </a:ext>
            </a:extLst>
          </p:cNvPr>
          <p:cNvCxnSpPr>
            <a:cxnSpLocks/>
          </p:cNvCxnSpPr>
          <p:nvPr/>
        </p:nvCxnSpPr>
        <p:spPr>
          <a:xfrm>
            <a:off x="334918" y="1038570"/>
            <a:ext cx="11613804" cy="43996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52659" y="1097525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9B5B4"/>
                </a:solidFill>
              </a:rPr>
              <a:t>#</a:t>
            </a:r>
            <a:r>
              <a:rPr lang="ru-RU" dirty="0" err="1" smtClean="0">
                <a:solidFill>
                  <a:srgbClr val="39B5B4"/>
                </a:solidFill>
              </a:rPr>
              <a:t>житель_в_центре</a:t>
            </a:r>
            <a:endParaRPr lang="ru-RU" dirty="0">
              <a:solidFill>
                <a:srgbClr val="39B5B4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r="21100"/>
          <a:stretch/>
        </p:blipFill>
        <p:spPr>
          <a:xfrm>
            <a:off x="472966" y="1097525"/>
            <a:ext cx="5127635" cy="5060594"/>
          </a:xfrm>
          <a:prstGeom prst="roundRect">
            <a:avLst>
              <a:gd name="adj" fmla="val 1713"/>
            </a:avLst>
          </a:prstGeom>
        </p:spPr>
      </p:pic>
      <p:sp>
        <p:nvSpPr>
          <p:cNvPr id="26" name="TextBox 25"/>
          <p:cNvSpPr txBox="1"/>
          <p:nvPr/>
        </p:nvSpPr>
        <p:spPr>
          <a:xfrm>
            <a:off x="6642509" y="2000612"/>
            <a:ext cx="49819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dk1"/>
              </a:buClr>
              <a:buSzPts val="2500"/>
            </a:pPr>
            <a:r>
              <a:rPr lang="ru-RU" sz="20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</a:t>
            </a:r>
            <a:endParaRPr lang="ru-RU" sz="2000" b="1" dirty="0" smtClean="0">
              <a:solidFill>
                <a:srgbClr val="EBBB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buClr>
                <a:schemeClr val="dk1"/>
              </a:buClr>
              <a:buSzPts val="2500"/>
            </a:pPr>
            <a:r>
              <a:rPr lang="ru-RU" sz="2000" b="1" dirty="0" smtClean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ИНСПЕКТОРОВ ДЕПАРТАМЕНТА БЛАГОУСТРОЙСТВА, КОТОРОЕ УСКОРЯЕТ ОФОРМЛЕНИЕ ПРОТОКОЛОВ ОБ АДМИНИСТРАТИВНЫХ ПРАВОНАРУШЕНИЯХ ЗА НАРУШЕНИЕ ПРАВИЛ БЛАГОУСТРОЙСТВА</a:t>
            </a:r>
            <a:endParaRPr lang="ru-RU" sz="2000" b="1" dirty="0">
              <a:solidFill>
                <a:srgbClr val="EBBB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34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8"/>
          <a:stretch/>
        </p:blipFill>
        <p:spPr>
          <a:xfrm>
            <a:off x="0" y="-5256"/>
            <a:ext cx="12192000" cy="6146977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465083"/>
            <a:ext cx="8095593" cy="649197"/>
          </a:xfrm>
          <a:prstGeom prst="roundRect">
            <a:avLst>
              <a:gd name="adj" fmla="val 10131"/>
            </a:avLst>
          </a:prstGeom>
          <a:solidFill>
            <a:srgbClr val="39B5B4"/>
          </a:solidFill>
          <a:ln>
            <a:solidFill>
              <a:srgbClr val="39B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476808" y="529505"/>
            <a:ext cx="1107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Платные парковки</a:t>
            </a:r>
            <a:endParaRPr lang="ru-RU" sz="3200" b="1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1" y="1765738"/>
            <a:ext cx="8095593" cy="3121572"/>
          </a:xfrm>
          <a:prstGeom prst="roundRect">
            <a:avLst>
              <a:gd name="adj" fmla="val 1739"/>
            </a:avLst>
          </a:prstGeom>
          <a:solidFill>
            <a:srgbClr val="39B5B4">
              <a:alpha val="89000"/>
            </a:srgbClr>
          </a:solidFill>
          <a:ln>
            <a:solidFill>
              <a:srgbClr val="39B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53;p20"/>
          <p:cNvSpPr txBox="1"/>
          <p:nvPr/>
        </p:nvSpPr>
        <p:spPr>
          <a:xfrm>
            <a:off x="581910" y="1992299"/>
            <a:ext cx="7416461" cy="2705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Обустроено </a:t>
            </a: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830 платных парковочных мест</a:t>
            </a:r>
            <a:endParaRPr dirty="0">
              <a:solidFill>
                <a:srgbClr val="0A3452"/>
              </a:solidFill>
              <a:latin typeface="Arial" panose="020B0604020202020204" pitchFamily="34" charset="0"/>
              <a:cs typeface="Arial" panose="020B0604020202020204" pitchFamily="34" charset="0"/>
              <a:sym typeface="Golos Text"/>
            </a:endParaRPr>
          </a:p>
          <a:p>
            <a:pPr marL="285750" indent="-285750">
              <a:lnSpc>
                <a:spcPct val="120000"/>
              </a:lnSpc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Внедрено 109 комплексов </a:t>
            </a:r>
            <a:r>
              <a:rPr lang="ru-RU" dirty="0" err="1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фотовидеофиксации</a:t>
            </a:r>
            <a:endParaRPr dirty="0">
              <a:solidFill>
                <a:srgbClr val="0A3452"/>
              </a:solidFill>
              <a:latin typeface="Arial" panose="020B0604020202020204" pitchFamily="34" charset="0"/>
              <a:cs typeface="Arial" panose="020B0604020202020204" pitchFamily="34" charset="0"/>
              <a:sym typeface="Golos Text"/>
            </a:endParaRPr>
          </a:p>
          <a:p>
            <a:pPr marL="285750" indent="-285750">
              <a:lnSpc>
                <a:spcPct val="120000"/>
              </a:lnSpc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Подключены </a:t>
            </a: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различные способы оплат (мобильное приложение, СМС, интернет </a:t>
            </a:r>
            <a:r>
              <a:rPr lang="ru-RU" dirty="0" err="1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эквайринг</a:t>
            </a: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)</a:t>
            </a:r>
            <a:endParaRPr dirty="0">
              <a:solidFill>
                <a:srgbClr val="0A3452"/>
              </a:solidFill>
              <a:latin typeface="Arial" panose="020B0604020202020204" pitchFamily="34" charset="0"/>
              <a:cs typeface="Arial" panose="020B0604020202020204" pitchFamily="34" charset="0"/>
              <a:sym typeface="Golos Text"/>
            </a:endParaRPr>
          </a:p>
          <a:p>
            <a:pPr marL="285750" indent="-285750">
              <a:lnSpc>
                <a:spcPct val="120000"/>
              </a:lnSpc>
              <a:buClr>
                <a:schemeClr val="dk1"/>
              </a:buClr>
              <a:buSzPts val="2500"/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Настроены интеграции (Почта России, Сбербанк и т.д.), в том числе </a:t>
            </a:r>
            <a:r>
              <a:rPr lang="ru-RU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передаются видеопотоки с паковочных  камер на Единую региональную  платформу видеоаналитики Липецкой области </a:t>
            </a:r>
            <a:r>
              <a:rPr lang="en-US" dirty="0">
                <a:solidFill>
                  <a:srgbClr val="0A3452"/>
                </a:solidFill>
                <a:latin typeface="Arial" panose="020B0604020202020204" pitchFamily="34" charset="0"/>
                <a:cs typeface="Arial" panose="020B0604020202020204" pitchFamily="34" charset="0"/>
                <a:sym typeface="Golos Text"/>
              </a:rPr>
              <a:t>camera.lipetsk.ru</a:t>
            </a:r>
            <a:endParaRPr lang="ru-RU" dirty="0">
              <a:solidFill>
                <a:srgbClr val="0A3452"/>
              </a:solidFill>
              <a:latin typeface="Arial" panose="020B0604020202020204" pitchFamily="34" charset="0"/>
              <a:cs typeface="Arial" panose="020B0604020202020204" pitchFamily="34" charset="0"/>
              <a:sym typeface="Golos Text"/>
            </a:endParaRPr>
          </a:p>
        </p:txBody>
      </p:sp>
    </p:spTree>
    <p:extLst>
      <p:ext uri="{BB962C8B-B14F-4D97-AF65-F5344CB8AC3E}">
        <p14:creationId xmlns:p14="http://schemas.microsoft.com/office/powerpoint/2010/main" val="1319342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334918" y="367064"/>
            <a:ext cx="11079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Региональная платформа видеоаналитики</a:t>
            </a:r>
          </a:p>
        </p:txBody>
      </p:sp>
      <p:cxnSp>
        <p:nvCxnSpPr>
          <p:cNvPr id="17" name="Google Shape;91;p16">
            <a:extLst>
              <a:ext uri="{FF2B5EF4-FFF2-40B4-BE49-F238E27FC236}">
                <a16:creationId xmlns:a16="http://schemas.microsoft.com/office/drawing/2014/main" id="{585C8774-A262-4231-AEAD-3AC196BDF6C4}"/>
              </a:ext>
            </a:extLst>
          </p:cNvPr>
          <p:cNvCxnSpPr>
            <a:cxnSpLocks/>
          </p:cNvCxnSpPr>
          <p:nvPr/>
        </p:nvCxnSpPr>
        <p:spPr>
          <a:xfrm>
            <a:off x="414131" y="1023066"/>
            <a:ext cx="11534591" cy="38479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918" y="1330608"/>
            <a:ext cx="8570615" cy="40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Липецкая область – </a:t>
            </a:r>
            <a:r>
              <a:rPr lang="ru-RU" sz="20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безопасный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регион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73270" y="1802555"/>
            <a:ext cx="59063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Искусственный интеллект работает на безопасность – </a:t>
            </a:r>
            <a:r>
              <a:rPr lang="ru-RU" sz="1600" b="1" dirty="0">
                <a:solidFill>
                  <a:srgbClr val="EBBB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камеры становятся умнее</a:t>
            </a:r>
          </a:p>
          <a:p>
            <a:endParaRPr lang="ru-RU" sz="1600" dirty="0">
              <a:solidFill>
                <a:srgbClr val="EBBB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распознавание лиц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распознавание </a:t>
            </a:r>
            <a:r>
              <a:rPr lang="ru-RU" sz="16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номеров </a:t>
            </a:r>
            <a:r>
              <a:rPr lang="ru-RU" sz="16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автомобилей</a:t>
            </a: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775367" y="1632147"/>
            <a:ext cx="6273804" cy="4317485"/>
          </a:xfrm>
          <a:prstGeom prst="roundRect">
            <a:avLst>
              <a:gd name="adj" fmla="val 3744"/>
            </a:avLst>
          </a:prstGeom>
          <a:noFill/>
          <a:ln w="12700">
            <a:solidFill>
              <a:srgbClr val="009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258550" y="5428218"/>
            <a:ext cx="1492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EBBB9C"/>
                </a:solidFill>
              </a:rPr>
              <a:t>Парковочные камеры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8257166" y="5441798"/>
            <a:ext cx="1424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EBBB9C"/>
                </a:solidFill>
              </a:rPr>
              <a:t>Детекторы фиксации ГРЗ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110071" y="5464512"/>
            <a:ext cx="1735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EBBB9C"/>
                </a:solidFill>
              </a:rPr>
              <a:t>Уличные камеры «Трафик»</a:t>
            </a:r>
          </a:p>
        </p:txBody>
      </p:sp>
      <p:pic>
        <p:nvPicPr>
          <p:cNvPr id="36" name="Рисунок 35" descr="Липецк, улица Зегеля, 11, Камера 37 (2566) - Google Chrom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16724" r="11855" b="6730"/>
          <a:stretch/>
        </p:blipFill>
        <p:spPr>
          <a:xfrm>
            <a:off x="10086422" y="4382560"/>
            <a:ext cx="1794851" cy="968251"/>
          </a:xfrm>
          <a:prstGeom prst="roundRect">
            <a:avLst>
              <a:gd name="adj" fmla="val 6266"/>
            </a:avLst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/>
          <a:srcRect l="2741" t="1308" r="2356" b="4078"/>
          <a:stretch/>
        </p:blipFill>
        <p:spPr>
          <a:xfrm>
            <a:off x="6077886" y="4383125"/>
            <a:ext cx="1816116" cy="968723"/>
          </a:xfrm>
          <a:prstGeom prst="roundRect">
            <a:avLst>
              <a:gd name="adj" fmla="val 11050"/>
            </a:avLst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6" b="15417"/>
          <a:stretch/>
        </p:blipFill>
        <p:spPr>
          <a:xfrm>
            <a:off x="8107731" y="4379729"/>
            <a:ext cx="1764961" cy="972002"/>
          </a:xfrm>
          <a:prstGeom prst="roundRect">
            <a:avLst>
              <a:gd name="adj" fmla="val 9368"/>
            </a:avLst>
          </a:prstGeom>
        </p:spPr>
      </p:pic>
      <p:sp>
        <p:nvSpPr>
          <p:cNvPr id="39" name="Прямоугольник 38"/>
          <p:cNvSpPr/>
          <p:nvPr/>
        </p:nvSpPr>
        <p:spPr>
          <a:xfrm>
            <a:off x="6176965" y="3685269"/>
            <a:ext cx="10196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EBBB9C"/>
                </a:solidFill>
              </a:rPr>
              <a:t>Домофоны</a:t>
            </a:r>
            <a:endParaRPr lang="ru-RU" sz="1000" dirty="0">
              <a:solidFill>
                <a:srgbClr val="EBBB9C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580281" y="3689311"/>
            <a:ext cx="11445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EBBB9C"/>
                </a:solidFill>
              </a:rPr>
              <a:t>Подворотни</a:t>
            </a:r>
            <a:endParaRPr lang="ru-RU" sz="1000" dirty="0">
              <a:solidFill>
                <a:srgbClr val="EBBB9C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875584" y="3697266"/>
            <a:ext cx="1501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EBBB9C"/>
                </a:solidFill>
              </a:rPr>
              <a:t>Пешеходные переходы и дорожки</a:t>
            </a:r>
            <a:endParaRPr lang="ru-RU" sz="1000" dirty="0">
              <a:solidFill>
                <a:srgbClr val="EBBB9C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111" y="2956590"/>
            <a:ext cx="1291516" cy="726378"/>
          </a:xfrm>
          <a:prstGeom prst="roundRect">
            <a:avLst>
              <a:gd name="adj" fmla="val 13295"/>
            </a:avLst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409" y="2933365"/>
            <a:ext cx="1381750" cy="760690"/>
          </a:xfrm>
          <a:prstGeom prst="roundRect">
            <a:avLst>
              <a:gd name="adj" fmla="val 12438"/>
            </a:avLst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505019" y="2956590"/>
            <a:ext cx="1335589" cy="749515"/>
          </a:xfrm>
          <a:prstGeom prst="roundRect">
            <a:avLst>
              <a:gd name="adj" fmla="val 8497"/>
            </a:avLst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03831" y="2929158"/>
            <a:ext cx="1359423" cy="769103"/>
          </a:xfrm>
          <a:prstGeom prst="roundRect">
            <a:avLst>
              <a:gd name="adj" fmla="val 9236"/>
            </a:avLst>
          </a:prstGeom>
        </p:spPr>
      </p:pic>
      <p:sp>
        <p:nvSpPr>
          <p:cNvPr id="46" name="Прямоугольник 45"/>
          <p:cNvSpPr/>
          <p:nvPr/>
        </p:nvSpPr>
        <p:spPr>
          <a:xfrm>
            <a:off x="10320168" y="3724106"/>
            <a:ext cx="150137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EBBB9C"/>
                </a:solidFill>
              </a:rPr>
              <a:t>Входы в учреждения</a:t>
            </a:r>
            <a:endParaRPr lang="ru-RU" sz="1000" dirty="0">
              <a:solidFill>
                <a:srgbClr val="EBBB9C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04758" y="3350014"/>
            <a:ext cx="271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потоков </a:t>
            </a:r>
          </a:p>
          <a:p>
            <a:r>
              <a:rPr lang="ru-RU" sz="16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распознавания лиц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0748" y="3350014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9 000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473971" y="2387465"/>
            <a:ext cx="2712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различных типов </a:t>
            </a:r>
          </a:p>
          <a:p>
            <a:r>
              <a:rPr lang="ru-RU" sz="1600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камер</a:t>
            </a: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10748" y="2387465"/>
            <a:ext cx="1436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15 000</a:t>
            </a:r>
            <a:endParaRPr lang="ru-RU" sz="3200" b="1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04758" y="4395923"/>
            <a:ext cx="2712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правонарушений раскрыто с помощью видеокамер</a:t>
            </a:r>
            <a:endParaRPr lang="ru-RU" sz="1600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10748" y="447837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68%</a:t>
            </a:r>
            <a:endParaRPr lang="ru-RU" sz="3200" b="1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30174" y="1076504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9B5B4"/>
                </a:solidFill>
              </a:rPr>
              <a:t>#</a:t>
            </a:r>
            <a:r>
              <a:rPr lang="ru-RU" dirty="0" err="1" smtClean="0">
                <a:solidFill>
                  <a:srgbClr val="39B5B4"/>
                </a:solidFill>
              </a:rPr>
              <a:t>житель_в_центре</a:t>
            </a:r>
            <a:endParaRPr lang="ru-RU" dirty="0">
              <a:solidFill>
                <a:srgbClr val="39B5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276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/>
          <a:srcRect t="1" b="419"/>
          <a:stretch/>
        </p:blipFill>
        <p:spPr>
          <a:xfrm>
            <a:off x="0" y="-15127"/>
            <a:ext cx="12228382" cy="6329217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31211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465083"/>
            <a:ext cx="8095593" cy="1206062"/>
          </a:xfrm>
          <a:prstGeom prst="roundRect">
            <a:avLst>
              <a:gd name="adj" fmla="val 10131"/>
            </a:avLst>
          </a:prstGeom>
          <a:solidFill>
            <a:srgbClr val="39B5B4"/>
          </a:solidFill>
          <a:ln>
            <a:solidFill>
              <a:srgbClr val="39B5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476808" y="529505"/>
            <a:ext cx="11079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Губернаторская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«Безопасный двор»</a:t>
            </a:r>
            <a:endParaRPr lang="ru-RU" sz="3200" b="1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62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6B054FE4-23DF-4373-815E-96880A3F8C54}"/>
              </a:ext>
            </a:extLst>
          </p:cNvPr>
          <p:cNvSpPr txBox="1"/>
          <p:nvPr/>
        </p:nvSpPr>
        <p:spPr>
          <a:xfrm>
            <a:off x="334918" y="367064"/>
            <a:ext cx="90061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Цифровые домофоны – </a:t>
            </a:r>
            <a:br>
              <a:rPr lang="ru-RU" sz="32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</a:br>
            <a:r>
              <a:rPr lang="ru-RU" sz="3200" b="1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современные средства оповещения</a:t>
            </a:r>
          </a:p>
        </p:txBody>
      </p:sp>
      <p:cxnSp>
        <p:nvCxnSpPr>
          <p:cNvPr id="17" name="Google Shape;91;p16">
            <a:extLst>
              <a:ext uri="{FF2B5EF4-FFF2-40B4-BE49-F238E27FC236}">
                <a16:creationId xmlns:a16="http://schemas.microsoft.com/office/drawing/2014/main" id="{585C8774-A262-4231-AEAD-3AC196BDF6C4}"/>
              </a:ext>
            </a:extLst>
          </p:cNvPr>
          <p:cNvCxnSpPr>
            <a:cxnSpLocks/>
          </p:cNvCxnSpPr>
          <p:nvPr/>
        </p:nvCxnSpPr>
        <p:spPr>
          <a:xfrm>
            <a:off x="414131" y="1529204"/>
            <a:ext cx="7226374" cy="18021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BE9433-7864-4C92-98C4-410C4A2FE4FB}"/>
              </a:ext>
            </a:extLst>
          </p:cNvPr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A5C992-5D82-4663-9560-BE723F4BD437}"/>
              </a:ext>
            </a:extLst>
          </p:cNvPr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5 СЕНТЯБРЯ 2024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 |  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ВОРОНЕЖ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C39D84-BED6-424A-9BEA-FCD71AE865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7C9C45-A268-4346-B22B-E7F8C0688927}"/>
              </a:ext>
            </a:extLst>
          </p:cNvPr>
          <p:cNvSpPr txBox="1"/>
          <p:nvPr/>
        </p:nvSpPr>
        <p:spPr>
          <a:xfrm>
            <a:off x="6642509" y="6349740"/>
            <a:ext cx="4131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РЕГИОНАЛЬНЫЙ </a:t>
            </a:r>
            <a:r>
              <a:rPr lang="en-US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IT</a:t>
            </a:r>
            <a:r>
              <a:rPr lang="ru-RU" sz="1400" dirty="0">
                <a:solidFill>
                  <a:schemeClr val="bg1"/>
                </a:solidFill>
                <a:latin typeface="DIN Pro Bold" panose="020B0804020101020102" pitchFamily="34" charset="0"/>
                <a:cs typeface="DIN Pro Bold" panose="020B0804020101020102" pitchFamily="34" charset="0"/>
              </a:rPr>
              <a:t>-ФОРУМ 2024</a:t>
            </a:r>
            <a:endParaRPr lang="ru-RU" sz="1400" dirty="0">
              <a:solidFill>
                <a:schemeClr val="bg1"/>
              </a:solidFill>
              <a:latin typeface="DIN Pro Light" panose="020B0504020101010102" pitchFamily="34" charset="0"/>
              <a:cs typeface="DIN Pro Light" panose="020B0504020101010102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918" y="1847065"/>
            <a:ext cx="8570615" cy="402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Синергия с Системой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 РАСЦО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платформой видеоаналитики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198967" y="2558169"/>
            <a:ext cx="53953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Видеонаблюдение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Тревожная кнопка 112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Квартирное оповещение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34" y="2457779"/>
            <a:ext cx="478817" cy="478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028" y="3644867"/>
            <a:ext cx="478817" cy="4788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34" y="3051323"/>
            <a:ext cx="478817" cy="47881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485199" y="4574705"/>
            <a:ext cx="40832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9 178 подъездов </a:t>
            </a:r>
          </a:p>
          <a:p>
            <a:r>
              <a:rPr lang="ru-RU" sz="14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2028 году</a:t>
            </a: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оснастим все МКД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цифровыми домофонами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74920" y="4540551"/>
            <a:ext cx="1662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400" b="1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подъездов</a:t>
            </a:r>
            <a:endParaRPr lang="ru-RU" sz="1400" b="1" dirty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году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43625" y="5226838"/>
            <a:ext cx="1824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пилотный проект </a:t>
            </a:r>
          </a:p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Липецкой области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2279" y="4540551"/>
            <a:ext cx="248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 подъездов </a:t>
            </a:r>
            <a:endParaRPr lang="ru-RU" sz="1400" b="1" dirty="0" smtClean="0">
              <a:solidFill>
                <a:srgbClr val="39B5B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3х </a:t>
            </a:r>
            <a:r>
              <a:rPr lang="ru-RU" sz="1400" b="1" dirty="0">
                <a:solidFill>
                  <a:srgbClr val="39B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микрорайонов 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5"/>
          <a:stretch/>
        </p:blipFill>
        <p:spPr>
          <a:xfrm>
            <a:off x="9163600" y="-1"/>
            <a:ext cx="3040365" cy="6149257"/>
          </a:xfrm>
          <a:prstGeom prst="rect">
            <a:avLst/>
          </a:prstGeom>
        </p:spPr>
      </p:pic>
      <p:sp>
        <p:nvSpPr>
          <p:cNvPr id="30" name="Google Shape;245;p5"/>
          <p:cNvSpPr/>
          <p:nvPr/>
        </p:nvSpPr>
        <p:spPr>
          <a:xfrm rot="5400000" flipH="1">
            <a:off x="4850436" y="896865"/>
            <a:ext cx="46929" cy="8579401"/>
          </a:xfrm>
          <a:prstGeom prst="rect">
            <a:avLst/>
          </a:prstGeom>
          <a:gradFill>
            <a:gsLst>
              <a:gs pos="0">
                <a:srgbClr val="008A85"/>
              </a:gs>
              <a:gs pos="31000">
                <a:srgbClr val="00939C"/>
              </a:gs>
              <a:gs pos="69000">
                <a:srgbClr val="0BA59D"/>
              </a:gs>
              <a:gs pos="100000">
                <a:srgbClr val="11BD9E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152659" y="5637720"/>
            <a:ext cx="203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9B5B4"/>
                </a:solidFill>
              </a:rPr>
              <a:t>#</a:t>
            </a:r>
            <a:r>
              <a:rPr lang="ru-RU" dirty="0" err="1" smtClean="0">
                <a:solidFill>
                  <a:srgbClr val="39B5B4"/>
                </a:solidFill>
              </a:rPr>
              <a:t>житель_в_центре</a:t>
            </a:r>
            <a:endParaRPr lang="ru-RU" dirty="0">
              <a:solidFill>
                <a:srgbClr val="39B5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4209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493</Words>
  <Application>Microsoft Office PowerPoint</Application>
  <PresentationFormat>Широкоэкранный</PresentationFormat>
  <Paragraphs>147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22" baseType="lpstr">
      <vt:lpstr>Arial</vt:lpstr>
      <vt:lpstr>Arial Narrow</vt:lpstr>
      <vt:lpstr>Calibri</vt:lpstr>
      <vt:lpstr>Calibri Light</vt:lpstr>
      <vt:lpstr>DIN Pro Black</vt:lpstr>
      <vt:lpstr>DIN Pro Bold</vt:lpstr>
      <vt:lpstr>DIN Pro Light</vt:lpstr>
      <vt:lpstr>DIN Pro Regular</vt:lpstr>
      <vt:lpstr>DINPro</vt:lpstr>
      <vt:lpstr>Golos Text</vt:lpstr>
      <vt:lpstr>Inter</vt:lpstr>
      <vt:lpstr>Montserrat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Курманов Анатолий Анатольевич</dc:creator>
  <cp:lastModifiedBy>Калинина Надежда Владимировна</cp:lastModifiedBy>
  <cp:revision>305</cp:revision>
  <dcterms:created xsi:type="dcterms:W3CDTF">2022-07-08T05:33:14Z</dcterms:created>
  <dcterms:modified xsi:type="dcterms:W3CDTF">2024-09-04T16:20:56Z</dcterms:modified>
</cp:coreProperties>
</file>