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65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78"/>
  </p:normalViewPr>
  <p:slideViewPr>
    <p:cSldViewPr snapToGrid="0">
      <p:cViewPr varScale="1">
        <p:scale>
          <a:sx n="105" d="100"/>
          <a:sy n="105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62ADC-87D8-D54B-9C6F-39FD4363248B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0E8DA-2A77-6144-B1E0-8F1588689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1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E8DA-2A77-6144-B1E0-8F15886899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6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E8DA-2A77-6144-B1E0-8F15886899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E8DA-2A77-6144-B1E0-8F15886899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8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C6567-3AE8-5AED-D980-032A8C5FB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E23557-C971-C80D-8203-FCF624F92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F55F3-933C-434C-A780-B4F39ACB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B9857A-601B-24FC-F067-7495CC74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9260F2-2756-C925-CC37-A35080961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5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C4A4C-45E5-BE5E-8527-FD3A71C4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F11FE2-3719-96D3-1D2B-9414F5C3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471466-C5EE-61DA-AADC-47E6E184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830787-C2A6-AE06-31A3-A893D701E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18CBF-C841-455E-DA31-701349BD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9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D3EC5B-5DC8-86A1-5311-7BD9BEF10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66F372-E510-8717-F60F-0444C1DE9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7F28D0-CEFD-D1D0-0CD7-0F37753A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6DDC97-1DC6-B2BB-9D9E-33153B20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2DD3E5-6D7C-FFFE-8CEB-5466CF60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9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CA4AC-E789-72DE-4E46-169A78C2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77805D-81C0-83EF-9ADC-1DAAA7FBD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574039-28D8-466B-BC05-408AF361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812E5-44C7-E416-E9B2-E2AD14CC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CE3F10-EB0C-E70B-B06F-43F73218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9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8E4E6-5D7D-F280-D640-3F49ACA4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907749-C267-A404-88DC-933DC9483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47BD83-21DD-28AC-0A3D-D703C2A2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428562-7421-2469-3E67-D9232D6E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A16D9-8852-3DB2-6625-88704C27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931E2-711B-50F4-E1A1-8EAD07FF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9E219-C93B-22A6-B0C0-299E0F8F1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D88C51-9BEB-6E0E-BE68-7F428A328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E12A64-3F7C-D7DD-8961-FDFAD243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82F905-04C7-B5DF-70E5-B2B5A7F93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45F696-4A68-0E9F-84FE-F534092F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1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E43BE-DA6F-9DEC-910E-6A105B9E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5C80F0-1BEE-120B-EBD2-C137DB58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1E67A2-0F3A-7CED-FA75-0176377C5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763930-EA18-E045-7BE9-2F2591666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CD6C15-E483-49D1-72B9-8BC4028C2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E14495-7511-F6A6-C322-98877609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3485FE-0487-5905-B479-FCEB0F67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303053-4FC0-76D3-031C-E8E181D4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3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34313-4DEA-8046-6222-C11057E5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BEB82C-8756-D6BE-0AC4-A6A12FDC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0DEBCA-CF25-7453-B782-155221A2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1ED93F-C2B1-93C9-2D20-586F0D4C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36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978CB9-46E8-CC05-2AB6-570ABCDA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8FF9C-B854-6637-B275-3FF6FC2F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B62B6B-9312-72F4-364F-C26B4D47F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0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9248D-415A-A9FB-48D0-A5D00DA2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06757E-85D7-5C6E-561E-E239EC52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C37B83-B1D7-9FE1-C6F1-BE211AEBB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8773F5-89FD-00D2-2312-70B06113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231086-434E-C01B-DE2C-4DFFF69B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FB9262-ED86-D928-62CC-622D1C64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4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904E9-0CEA-A3CA-64C9-4797A5E73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69C653-DDC7-7506-D65E-8DEBB5E99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C7BEA4-D50E-6215-0994-D4299FA89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2159CB-6272-986C-60A8-0FE55401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7EAB40-CDCB-9D17-9B7B-6572FC57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FE6CF6-82DC-ACA7-8F1E-0630A03B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0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3A30A-3349-D4D4-A28D-FD977DD9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43BE57-BE59-712B-6553-5F8D2C606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DD8F48-409D-D9AC-57FB-041137315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6B04-F31E-CB40-AAB8-84524437712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ACFF08-EED2-844B-7F64-D50C49321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33E083-A6C3-8889-14CE-5CB4C1551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3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.jpg"/><Relationship Id="rId5" Type="http://schemas.openxmlformats.org/officeDocument/2006/relationships/image" Target="../media/image9.png"/><Relationship Id="rId10" Type="http://schemas.openxmlformats.org/officeDocument/2006/relationships/image" Target="../media/image25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FC408-E86F-81CE-D793-D416BC1E13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" t="13021" r="5710" b="33134"/>
          <a:stretch>
            <a:fillRect/>
          </a:stretch>
        </p:blipFill>
        <p:spPr>
          <a:xfrm>
            <a:off x="7173405" y="1152144"/>
            <a:ext cx="3745171" cy="28556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2A7A76-193E-441B-A586-CA31C330241B}"/>
              </a:ext>
            </a:extLst>
          </p:cNvPr>
          <p:cNvSpPr txBox="1"/>
          <p:nvPr/>
        </p:nvSpPr>
        <p:spPr>
          <a:xfrm>
            <a:off x="436902" y="441841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effectLst/>
                <a:latin typeface="+mj-lt"/>
              </a:rPr>
              <a:t>Базальтовый </a:t>
            </a:r>
            <a:r>
              <a:rPr lang="ru-RU" sz="3600" dirty="0">
                <a:solidFill>
                  <a:srgbClr val="000000"/>
                </a:solidFill>
                <a:latin typeface="+mj-lt"/>
              </a:rPr>
              <a:t>утеплитель</a:t>
            </a:r>
          </a:p>
          <a:p>
            <a:r>
              <a:rPr lang="en-US" sz="3600" dirty="0">
                <a:solidFill>
                  <a:srgbClr val="000000"/>
                </a:solidFill>
                <a:effectLst/>
                <a:latin typeface="+mj-lt"/>
              </a:rPr>
              <a:t>HotRock</a:t>
            </a:r>
            <a:endParaRPr lang="ru-RU" sz="360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3D8BD4B-00B4-A48C-5782-231CBACE2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96" y="164824"/>
            <a:ext cx="1479550" cy="16256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40B6EF7-3371-55E0-0B91-65A864458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1264" y="177800"/>
            <a:ext cx="1467740" cy="16126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AA0224B-7E27-113E-0FC9-822C59294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1264" y="5054600"/>
            <a:ext cx="1479550" cy="16256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89EC88-CB19-FF84-B60D-76F56469D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996" y="5080552"/>
            <a:ext cx="1467740" cy="16126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CD60AB-A58C-C638-5B28-B80C61D50B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03" y="411120"/>
            <a:ext cx="6471742" cy="6876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AD82FD-FD47-F67C-DBED-5E3E997E55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6506" y="5437025"/>
            <a:ext cx="12265011" cy="16256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621192-46EF-F622-D518-24B95326E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4345" y="5389788"/>
            <a:ext cx="1371600" cy="13716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1EF692F-B0AD-C732-6AFE-A959642103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04304" y="5273040"/>
            <a:ext cx="1384300" cy="13716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9CB12F6-5C8D-54E3-68EA-91EBDED8C4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8850" y="5173562"/>
            <a:ext cx="1409700" cy="14097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56AC56-9529-0B99-861A-FB97064822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6902" y="1875052"/>
            <a:ext cx="5771439" cy="22608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A4AA71-F1C3-40EB-8852-07C05C1F1A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6902" y="1573896"/>
            <a:ext cx="2516333" cy="47511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23EE822-A07A-46D3-0550-F70339B02FAF}"/>
              </a:ext>
            </a:extLst>
          </p:cNvPr>
          <p:cNvSpPr txBox="1"/>
          <p:nvPr/>
        </p:nvSpPr>
        <p:spPr>
          <a:xfrm>
            <a:off x="7067066" y="4086593"/>
            <a:ext cx="86720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Елена Пашкова </a:t>
            </a: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Генеральный директор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ООО «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СТМ»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27A49B-04EE-CE98-CAC8-1CBFFD501A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76106" y="302545"/>
            <a:ext cx="2373991" cy="76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8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9242CD-CE8D-7459-E628-6E81E4C47E5B}"/>
              </a:ext>
            </a:extLst>
          </p:cNvPr>
          <p:cNvSpPr txBox="1"/>
          <p:nvPr/>
        </p:nvSpPr>
        <p:spPr>
          <a:xfrm>
            <a:off x="13103" y="1574626"/>
            <a:ext cx="108483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/>
            <a:r>
              <a:rPr lang="ru-RU" sz="3000" spc="-15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Качественный у</a:t>
            </a:r>
            <a:r>
              <a:rPr lang="ru-RU" sz="3000" spc="-150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теплитель – основа энергоэффективного и долговечного строительства.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197AA4-EDB6-6196-51E2-E883E327683F}"/>
              </a:ext>
            </a:extLst>
          </p:cNvPr>
          <p:cNvSpPr txBox="1"/>
          <p:nvPr/>
        </p:nvSpPr>
        <p:spPr>
          <a:xfrm>
            <a:off x="174509" y="904264"/>
            <a:ext cx="7182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ПРИРОДА ТЕПЛА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/>
              <a:latin typeface="Helvetica" pitchFamily="2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434F4A-BF79-84A7-2D98-3D9A6F82C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812" y="2818259"/>
            <a:ext cx="5884222" cy="35535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27A49B-04EE-CE98-CAC8-1CBFFD501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0448" y="176522"/>
            <a:ext cx="1566561" cy="5046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CEB576-3C5C-079A-84FC-80A4DF1BA6B7}"/>
              </a:ext>
            </a:extLst>
          </p:cNvPr>
          <p:cNvSpPr txBox="1"/>
          <p:nvPr/>
        </p:nvSpPr>
        <p:spPr>
          <a:xfrm>
            <a:off x="731663" y="3431015"/>
            <a:ext cx="4503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Только 3% жилого фонда РФ являются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энергоэффективными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38% – доля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энергоэффективного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жилья в текущем строительстве.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F507F00-8195-E270-C2BF-0EF381575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08" y="2939502"/>
            <a:ext cx="389458" cy="3894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A72246C-4289-530F-BC01-29D2AB852F7B}"/>
              </a:ext>
            </a:extLst>
          </p:cNvPr>
          <p:cNvSpPr txBox="1"/>
          <p:nvPr/>
        </p:nvSpPr>
        <p:spPr>
          <a:xfrm>
            <a:off x="731663" y="4833289"/>
            <a:ext cx="45037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Российский менталитет. Консервативное отношение к отоплению.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3AD905-0849-D541-B64F-147E233A4110}"/>
              </a:ext>
            </a:extLst>
          </p:cNvPr>
          <p:cNvSpPr txBox="1"/>
          <p:nvPr/>
        </p:nvSpPr>
        <p:spPr>
          <a:xfrm>
            <a:off x="731665" y="2934176"/>
            <a:ext cx="45037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Россия – северная страна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F507F00-8195-E270-C2BF-0EF381575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08" y="3456879"/>
            <a:ext cx="389458" cy="38945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507F00-8195-E270-C2BF-0EF381575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08" y="4843941"/>
            <a:ext cx="389458" cy="38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BEBD1-7540-06A1-BBC7-FCD77E7B8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7D3911-C42E-36B8-EF83-173D9549F330}"/>
              </a:ext>
            </a:extLst>
          </p:cNvPr>
          <p:cNvSpPr txBox="1"/>
          <p:nvPr/>
        </p:nvSpPr>
        <p:spPr>
          <a:xfrm>
            <a:off x="3422" y="1574626"/>
            <a:ext cx="102906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/>
            <a:r>
              <a:rPr lang="ru-RU" sz="3200" spc="-150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Боли потребителей: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FF69CC-4B7C-6B90-583E-0EACA1603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CF7506-578F-B6AC-82FC-2D8DDFCF1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06204" y="971897"/>
            <a:ext cx="7779041" cy="624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CE9BA6-7419-F2D4-0F96-95CD807C0F77}"/>
              </a:ext>
            </a:extLst>
          </p:cNvPr>
          <p:cNvSpPr txBox="1"/>
          <p:nvPr/>
        </p:nvSpPr>
        <p:spPr>
          <a:xfrm>
            <a:off x="743762" y="4377129"/>
            <a:ext cx="829934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Сложность подбора аналога.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Разрозненность ассортимента между производителями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DFD00C-55B2-E188-89ED-954C7BA9D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59" y="2444649"/>
            <a:ext cx="335756" cy="33575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7340BA3-A96F-AF9A-64B6-0B3ED02DE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34" y="3279166"/>
            <a:ext cx="335756" cy="3357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6D574A3-BDC6-5667-41AE-8CD773103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59" y="3802034"/>
            <a:ext cx="335756" cy="3357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0F6AF7-02F6-B3AE-F566-ED4654E39A02}"/>
              </a:ext>
            </a:extLst>
          </p:cNvPr>
          <p:cNvSpPr txBox="1"/>
          <p:nvPr/>
        </p:nvSpPr>
        <p:spPr>
          <a:xfrm>
            <a:off x="174508" y="904264"/>
            <a:ext cx="101471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ВЫСОКАЯ НЕОПРЕДЕЛЕННОСТЬ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/>
              <a:latin typeface="Helvetica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EAC7F4-AFF3-3756-8A29-1505505A7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539" y="2897752"/>
            <a:ext cx="3911615" cy="33744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009EEC-2676-8E9B-7381-59A9313EC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27" y="4417912"/>
            <a:ext cx="335756" cy="3357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27A49B-04EE-CE98-CAC8-1CBFFD501A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0448" y="176522"/>
            <a:ext cx="1566561" cy="5046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3AD905-0849-D541-B64F-147E233A4110}"/>
              </a:ext>
            </a:extLst>
          </p:cNvPr>
          <p:cNvSpPr txBox="1"/>
          <p:nvPr/>
        </p:nvSpPr>
        <p:spPr>
          <a:xfrm>
            <a:off x="743762" y="2408174"/>
            <a:ext cx="80756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Постоянные колебания цен.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теплоизоляции за 3 года выросла в 2 раза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3AD905-0849-D541-B64F-147E233A4110}"/>
              </a:ext>
            </a:extLst>
          </p:cNvPr>
          <p:cNvSpPr txBox="1"/>
          <p:nvPr/>
        </p:nvSpPr>
        <p:spPr>
          <a:xfrm>
            <a:off x="743762" y="3246989"/>
            <a:ext cx="7850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Сложность планирования закупок.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Квотирование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3AD905-0849-D541-B64F-147E233A4110}"/>
              </a:ext>
            </a:extLst>
          </p:cNvPr>
          <p:cNvSpPr txBox="1"/>
          <p:nvPr/>
        </p:nvSpPr>
        <p:spPr>
          <a:xfrm>
            <a:off x="743762" y="3769857"/>
            <a:ext cx="7850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Высокая доля логистики в цене товара</a:t>
            </a:r>
          </a:p>
        </p:txBody>
      </p:sp>
    </p:spTree>
    <p:extLst>
      <p:ext uri="{BB962C8B-B14F-4D97-AF65-F5344CB8AC3E}">
        <p14:creationId xmlns:p14="http://schemas.microsoft.com/office/powerpoint/2010/main" val="180194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688467-83B6-2CE1-C4F7-D602B95CE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10405" y="646319"/>
            <a:ext cx="8299348" cy="66637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642671-8172-8520-B00D-618F36F2BA8D}"/>
              </a:ext>
            </a:extLst>
          </p:cNvPr>
          <p:cNvSpPr txBox="1"/>
          <p:nvPr/>
        </p:nvSpPr>
        <p:spPr>
          <a:xfrm>
            <a:off x="817284" y="2155105"/>
            <a:ext cx="7136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Гарантия условий поставки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2B8C56-9CB1-5033-9590-05C56FBB33D7}"/>
              </a:ext>
            </a:extLst>
          </p:cNvPr>
          <p:cNvSpPr txBox="1"/>
          <p:nvPr/>
        </p:nvSpPr>
        <p:spPr>
          <a:xfrm>
            <a:off x="817284" y="3820638"/>
            <a:ext cx="8299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Преимущества: 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0BB622-B121-7261-09D5-C83F43B1C8DF}"/>
              </a:ext>
            </a:extLst>
          </p:cNvPr>
          <p:cNvSpPr txBox="1"/>
          <p:nvPr/>
        </p:nvSpPr>
        <p:spPr>
          <a:xfrm>
            <a:off x="1030361" y="4332754"/>
            <a:ext cx="6872077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Экономия до 15%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за счет подбора оптимального материала, собственной логистики и сокращения простоя (поставки в срок).   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Гарантированное качество: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5-ступенчатый контроль производства, расширенный пакет разрешительной и технической документации.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BIM.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АТР.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Сроки поставки от 1 до 3 дней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4274B4A-4586-971C-DAE2-5C3F68BAE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279" y="1899599"/>
            <a:ext cx="3520019" cy="42583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5039D20-FFA8-C57F-BDD5-C7AB52B9766B}"/>
              </a:ext>
            </a:extLst>
          </p:cNvPr>
          <p:cNvSpPr txBox="1"/>
          <p:nvPr/>
        </p:nvSpPr>
        <p:spPr>
          <a:xfrm>
            <a:off x="8243961" y="2322206"/>
            <a:ext cx="297819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+mj-lt"/>
              </a:rPr>
              <a:t>80% наших партнеров остаются с нами уже более 8 лет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+mj-lt"/>
              </a:rPr>
              <a:t>8</a:t>
            </a:r>
            <a:r>
              <a:rPr lang="ru-RU" dirty="0">
                <a:solidFill>
                  <a:schemeClr val="bg1"/>
                </a:solidFill>
                <a:effectLst/>
                <a:latin typeface="+mj-lt"/>
              </a:rPr>
              <a:t> из 10 профессиональных строителей готовы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рекомендовать</a:t>
            </a:r>
            <a:r>
              <a:rPr lang="ru-RU" dirty="0">
                <a:solidFill>
                  <a:schemeClr val="bg1"/>
                </a:solidFill>
                <a:effectLst/>
                <a:latin typeface="+mj-lt"/>
              </a:rPr>
              <a:t> продукцию</a:t>
            </a:r>
            <a:r>
              <a:rPr lang="en-US" dirty="0">
                <a:solidFill>
                  <a:schemeClr val="bg1"/>
                </a:solidFill>
                <a:effectLst/>
                <a:latin typeface="+mj-lt"/>
              </a:rPr>
              <a:t> HotRock</a:t>
            </a:r>
            <a:r>
              <a:rPr lang="ru-RU" dirty="0">
                <a:solidFill>
                  <a:schemeClr val="bg1"/>
                </a:solidFill>
                <a:effectLst/>
                <a:latin typeface="+mj-lt"/>
              </a:rPr>
              <a:t>*</a:t>
            </a:r>
          </a:p>
          <a:p>
            <a:endParaRPr lang="ru-RU" sz="1000" dirty="0">
              <a:solidFill>
                <a:schemeClr val="bg1"/>
              </a:solidFill>
              <a:latin typeface="+mj-lt"/>
            </a:endParaRPr>
          </a:p>
          <a:p>
            <a:endParaRPr lang="ru-RU" sz="1000" dirty="0">
              <a:solidFill>
                <a:schemeClr val="bg1"/>
              </a:solidFill>
              <a:latin typeface="+mj-lt"/>
            </a:endParaRPr>
          </a:p>
          <a:p>
            <a:r>
              <a:rPr lang="ru-RU" sz="1000" dirty="0">
                <a:solidFill>
                  <a:schemeClr val="bg1"/>
                </a:solidFill>
                <a:effectLst/>
                <a:latin typeface="+mj-lt"/>
              </a:rPr>
              <a:t>* По результатам опроса в сервисе Яндекс. Взгляд. 2024 г.</a:t>
            </a:r>
            <a:endParaRPr lang="ru-RU" dirty="0"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0FA1833-013F-FB00-D2AC-AE2FBE98D0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750" y="5022850"/>
            <a:ext cx="2127250" cy="1835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8C7D35-B105-1248-57E0-1D9D171A8ACB}"/>
              </a:ext>
            </a:extLst>
          </p:cNvPr>
          <p:cNvSpPr txBox="1"/>
          <p:nvPr/>
        </p:nvSpPr>
        <p:spPr>
          <a:xfrm>
            <a:off x="182524" y="895586"/>
            <a:ext cx="114733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HOTROCK –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РЕШЕНИЕ ДЛЯ ВДУМЧИВОГО ПОТРЕБИТЕЛЯ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/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59A4B4-85F6-9D3A-19EC-C67402C74236}"/>
              </a:ext>
            </a:extLst>
          </p:cNvPr>
          <p:cNvSpPr txBox="1"/>
          <p:nvPr/>
        </p:nvSpPr>
        <p:spPr>
          <a:xfrm>
            <a:off x="1017044" y="2684240"/>
            <a:ext cx="65355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Подбор оптимального варианта под конкретную задачу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Индивидуальное производство под проект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Фиксация объектных цен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Различные способы погрузки и поставки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827A49B-04EE-CE98-CAC8-1CBFFD501A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0448" y="176522"/>
            <a:ext cx="1566561" cy="50464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F507F00-8195-E270-C2BF-0EF3815750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111" y="2435999"/>
            <a:ext cx="389458" cy="38945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F507F00-8195-E270-C2BF-0EF3815750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146" y="4164840"/>
            <a:ext cx="389458" cy="38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0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3C559-8252-5099-1211-16E72B657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9AB0E7-2A74-FD03-4611-51C7AB5454D6}"/>
              </a:ext>
            </a:extLst>
          </p:cNvPr>
          <p:cNvSpPr txBox="1"/>
          <p:nvPr/>
        </p:nvSpPr>
        <p:spPr>
          <a:xfrm>
            <a:off x="2706" y="1574626"/>
            <a:ext cx="102906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/>
            <a:r>
              <a:rPr lang="ru-RU" sz="2800" spc="-15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Более 90% базальта в составе – самая высокая доля на рынке!</a:t>
            </a:r>
            <a:endParaRPr lang="ru-RU" sz="2800" spc="-150" dirty="0">
              <a:solidFill>
                <a:schemeClr val="accent1">
                  <a:lumMod val="50000"/>
                </a:schemeClr>
              </a:solidFill>
              <a:effectLst/>
              <a:latin typeface="Helvetica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62A649-E896-B140-DAD7-EAA09CD64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488CE7-750E-7BB6-A25B-B824EC566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06204" y="971897"/>
            <a:ext cx="7779041" cy="624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18A9F1-4C61-C4E4-A532-D85E9DBD8759}"/>
              </a:ext>
            </a:extLst>
          </p:cNvPr>
          <p:cNvSpPr txBox="1"/>
          <p:nvPr/>
        </p:nvSpPr>
        <p:spPr>
          <a:xfrm>
            <a:off x="731662" y="5177382"/>
            <a:ext cx="69127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Эффективность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Позволяет значительно сократить расходы на эксплуатацию зданий: отопление зимой, кондиционирование летом.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30C49A-54F1-9D82-4759-9D45C7251AC4}"/>
              </a:ext>
            </a:extLst>
          </p:cNvPr>
          <p:cNvSpPr txBox="1"/>
          <p:nvPr/>
        </p:nvSpPr>
        <p:spPr>
          <a:xfrm>
            <a:off x="192438" y="904264"/>
            <a:ext cx="101471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ЗРИ В КАМЕНЬ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/>
              <a:latin typeface="Helvetica" pitchFamily="2" charset="0"/>
            </a:endParaRPr>
          </a:p>
        </p:txBody>
      </p:sp>
      <p:pic>
        <p:nvPicPr>
          <p:cNvPr id="3" name="object 3" descr="object 3">
            <a:extLst>
              <a:ext uri="{FF2B5EF4-FFF2-40B4-BE49-F238E27FC236}">
                <a16:creationId xmlns:a16="http://schemas.microsoft.com/office/drawing/2014/main" id="{93EDAA29-B05B-F0BF-864B-BE4365507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141" y="3456879"/>
            <a:ext cx="3320443" cy="2148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27A49B-04EE-CE98-CAC8-1CBFFD501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0448" y="176522"/>
            <a:ext cx="1566561" cy="5046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CEB576-3C5C-079A-84FC-80A4DF1BA6B7}"/>
              </a:ext>
            </a:extLst>
          </p:cNvPr>
          <p:cNvSpPr txBox="1"/>
          <p:nvPr/>
        </p:nvSpPr>
        <p:spPr>
          <a:xfrm>
            <a:off x="731662" y="3110975"/>
            <a:ext cx="69127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Уникальная технология смешения волокон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с двух плавильных печей позволяет достичь лучших показателей по тепло- и звукоизоляции.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507F00-8195-E270-C2BF-0EF3815750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08" y="2427438"/>
            <a:ext cx="389458" cy="3894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72246C-4289-530F-BC01-29D2AB852F7B}"/>
              </a:ext>
            </a:extLst>
          </p:cNvPr>
          <p:cNvSpPr txBox="1"/>
          <p:nvPr/>
        </p:nvSpPr>
        <p:spPr>
          <a:xfrm>
            <a:off x="731662" y="4248073"/>
            <a:ext cx="6912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Долговечность.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Гарантированный период эксплуатации материала превышает 50 лет.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3AD905-0849-D541-B64F-147E233A4110}"/>
              </a:ext>
            </a:extLst>
          </p:cNvPr>
          <p:cNvSpPr txBox="1"/>
          <p:nvPr/>
        </p:nvSpPr>
        <p:spPr>
          <a:xfrm>
            <a:off x="731664" y="2422112"/>
            <a:ext cx="6912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Негорючесть.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Температура плавления сырья –1450°С.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507F00-8195-E270-C2BF-0EF3815750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08" y="3136839"/>
            <a:ext cx="389458" cy="38945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F507F00-8195-E270-C2BF-0EF3815750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08" y="4258725"/>
            <a:ext cx="389458" cy="38945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F507F00-8195-E270-C2BF-0EF3815750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05" y="5206738"/>
            <a:ext cx="389458" cy="38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26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4DF992-DD24-91C4-F283-B9ABEB450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344" y="2482315"/>
            <a:ext cx="5750656" cy="4612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9242CD-CE8D-7459-E628-6E81E4C47E5B}"/>
              </a:ext>
            </a:extLst>
          </p:cNvPr>
          <p:cNvSpPr txBox="1"/>
          <p:nvPr/>
        </p:nvSpPr>
        <p:spPr>
          <a:xfrm>
            <a:off x="174508" y="927060"/>
            <a:ext cx="105491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Наши решения уже используются на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объектах повышенной ответственности: 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8FE450-0094-F115-D0D5-104C0552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79" y="2281859"/>
            <a:ext cx="3520019" cy="4258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73B3A4-2711-DB5C-9826-EDD94D2B535C}"/>
              </a:ext>
            </a:extLst>
          </p:cNvPr>
          <p:cNvSpPr txBox="1"/>
          <p:nvPr/>
        </p:nvSpPr>
        <p:spPr>
          <a:xfrm>
            <a:off x="629092" y="2613508"/>
            <a:ext cx="3100226" cy="1615827"/>
          </a:xfrm>
          <a:prstGeom prst="rect">
            <a:avLst/>
          </a:prstGeom>
          <a:noFill/>
          <a:effectLst>
            <a:outerShdw blurRad="50800" dist="50800" dir="5400000" sx="169000" sy="169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1650" b="1" dirty="0">
                <a:solidFill>
                  <a:schemeClr val="bg1"/>
                </a:solidFill>
                <a:latin typeface="+mj-lt"/>
              </a:rPr>
              <a:t>АЭС: </a:t>
            </a:r>
            <a:r>
              <a:rPr lang="ru-RU" sz="1650" dirty="0">
                <a:solidFill>
                  <a:schemeClr val="bg1"/>
                </a:solidFill>
                <a:latin typeface="+mj-lt"/>
              </a:rPr>
              <a:t>Курская АЭС-2 (г. Курчатов), Смоленская АЭС (г. Десногорск), Белорусская АЭС (г. Островец), АЭС «Эль-</a:t>
            </a:r>
            <a:r>
              <a:rPr lang="ru-RU" sz="1650" dirty="0" err="1">
                <a:solidFill>
                  <a:schemeClr val="bg1"/>
                </a:solidFill>
                <a:latin typeface="+mj-lt"/>
              </a:rPr>
              <a:t>Дабаа</a:t>
            </a:r>
            <a:r>
              <a:rPr lang="ru-RU" sz="1650" dirty="0">
                <a:solidFill>
                  <a:schemeClr val="bg1"/>
                </a:solidFill>
                <a:latin typeface="+mj-lt"/>
              </a:rPr>
              <a:t>» (г. Эль-</a:t>
            </a:r>
            <a:r>
              <a:rPr lang="ru-RU" sz="1650" dirty="0" err="1">
                <a:solidFill>
                  <a:schemeClr val="bg1"/>
                </a:solidFill>
                <a:latin typeface="+mj-lt"/>
              </a:rPr>
              <a:t>Дабаа</a:t>
            </a:r>
            <a:r>
              <a:rPr lang="ru-RU" sz="1650" dirty="0">
                <a:solidFill>
                  <a:schemeClr val="bg1"/>
                </a:solidFill>
                <a:latin typeface="+mj-lt"/>
              </a:rPr>
              <a:t>, Египет).</a:t>
            </a:r>
            <a:endParaRPr lang="ru-RU" sz="1650" dirty="0"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24708E-83E0-ADE1-4033-5D4781895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373" y="2281859"/>
            <a:ext cx="3520019" cy="42583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EFF54F-0248-719A-0A04-E01F22D86AD1}"/>
              </a:ext>
            </a:extLst>
          </p:cNvPr>
          <p:cNvSpPr txBox="1"/>
          <p:nvPr/>
        </p:nvSpPr>
        <p:spPr>
          <a:xfrm>
            <a:off x="4388227" y="2613508"/>
            <a:ext cx="2978192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chemeClr val="bg1"/>
                </a:solidFill>
                <a:latin typeface="+mj-lt"/>
              </a:rPr>
              <a:t>А также:</a:t>
            </a:r>
            <a:endParaRPr lang="en-US" sz="2000" b="1" dirty="0">
              <a:solidFill>
                <a:schemeClr val="bg1"/>
              </a:solidFill>
              <a:effectLst/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effectLst/>
                <a:latin typeface="+mj-lt"/>
              </a:rPr>
              <a:t>Реновация;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Капитальные ремонты;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effectLst/>
                <a:latin typeface="+mj-lt"/>
              </a:rPr>
              <a:t>Ново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е строительство;</a:t>
            </a:r>
            <a:r>
              <a:rPr lang="ru-RU" sz="2000" dirty="0">
                <a:solidFill>
                  <a:schemeClr val="bg1"/>
                </a:solidFill>
                <a:effectLst/>
                <a:latin typeface="+mj-lt"/>
              </a:rPr>
              <a:t> 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ИЖС.</a:t>
            </a:r>
            <a:endParaRPr lang="ru-RU" sz="2000" dirty="0"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4E68BD1-E908-5A7A-F48A-78787F90D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5736" y="4908047"/>
            <a:ext cx="2775173" cy="23941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65CF4D9-9E12-B6CC-4068-E8C272297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8731" y="4954960"/>
            <a:ext cx="2775173" cy="23941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952B74-C936-C63C-3592-8091300508AD}"/>
              </a:ext>
            </a:extLst>
          </p:cNvPr>
          <p:cNvSpPr txBox="1"/>
          <p:nvPr/>
        </p:nvSpPr>
        <p:spPr>
          <a:xfrm>
            <a:off x="657965" y="5153939"/>
            <a:ext cx="2978192" cy="854080"/>
          </a:xfrm>
          <a:prstGeom prst="rect">
            <a:avLst/>
          </a:prstGeom>
          <a:noFill/>
          <a:effectLst>
            <a:outerShdw blurRad="50800" dist="50800" dir="5400000" sx="169000" sy="169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1650" b="1" dirty="0">
                <a:solidFill>
                  <a:schemeClr val="bg1"/>
                </a:solidFill>
                <a:latin typeface="+mj-lt"/>
              </a:rPr>
              <a:t>Образование:</a:t>
            </a:r>
            <a:r>
              <a:rPr lang="ru-RU" sz="1650" dirty="0">
                <a:solidFill>
                  <a:schemeClr val="bg1"/>
                </a:solidFill>
                <a:latin typeface="+mj-lt"/>
              </a:rPr>
              <a:t> более 200</a:t>
            </a:r>
            <a:r>
              <a:rPr lang="ru-RU" sz="1650" b="1" dirty="0">
                <a:solidFill>
                  <a:schemeClr val="bg1"/>
                </a:solidFill>
                <a:latin typeface="+mj-lt"/>
              </a:rPr>
              <a:t> ш</a:t>
            </a:r>
            <a:r>
              <a:rPr lang="ru-RU" sz="1650" dirty="0">
                <a:solidFill>
                  <a:schemeClr val="bg1"/>
                </a:solidFill>
                <a:latin typeface="+mj-lt"/>
              </a:rPr>
              <a:t>кол, детских садов, колледжей и ВУЗов</a:t>
            </a:r>
            <a:r>
              <a:rPr lang="ru-RU" sz="1650" dirty="0">
                <a:solidFill>
                  <a:schemeClr val="bg1"/>
                </a:solidFill>
                <a:latin typeface="Helvetica Neue" panose="02000503000000020004" pitchFamily="2" charset="0"/>
              </a:rPr>
              <a:t>.</a:t>
            </a:r>
            <a:endParaRPr lang="ru-RU" sz="165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A1014-3BEA-D8BB-490F-DAC1ABF3DD14}"/>
              </a:ext>
            </a:extLst>
          </p:cNvPr>
          <p:cNvSpPr txBox="1"/>
          <p:nvPr/>
        </p:nvSpPr>
        <p:spPr>
          <a:xfrm>
            <a:off x="629092" y="4229335"/>
            <a:ext cx="2978192" cy="854080"/>
          </a:xfrm>
          <a:prstGeom prst="rect">
            <a:avLst/>
          </a:prstGeom>
          <a:noFill/>
          <a:effectLst>
            <a:outerShdw blurRad="50800" dist="50800" dir="5400000" sx="169000" sy="169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1650" b="1" dirty="0">
                <a:solidFill>
                  <a:schemeClr val="bg1"/>
                </a:solidFill>
                <a:latin typeface="+mj-lt"/>
              </a:rPr>
              <a:t>Медицина:</a:t>
            </a:r>
            <a:r>
              <a:rPr lang="ru-RU" sz="1650" dirty="0">
                <a:solidFill>
                  <a:schemeClr val="bg1"/>
                </a:solidFill>
                <a:latin typeface="+mj-lt"/>
              </a:rPr>
              <a:t> более 100 клиник, больниц, перинатальных центров.</a:t>
            </a:r>
            <a:endParaRPr lang="ru-RU" sz="1650" dirty="0"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827A49B-04EE-CE98-CAC8-1CBFFD501A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0448" y="176522"/>
            <a:ext cx="1566561" cy="504646"/>
          </a:xfrm>
          <a:prstGeom prst="rect">
            <a:avLst/>
          </a:prstGeom>
        </p:spPr>
      </p:pic>
      <p:pic>
        <p:nvPicPr>
          <p:cNvPr id="17" name="object 9" descr="object 9">
            <a:extLst>
              <a:ext uri="{FF2B5EF4-FFF2-40B4-BE49-F238E27FC236}">
                <a16:creationId xmlns:a16="http://schemas.microsoft.com/office/drawing/2014/main" id="{DCDEFE49-1963-65B6-CCAC-E20BC48ACF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3904" y="4180838"/>
            <a:ext cx="2603256" cy="20096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9371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9242CD-CE8D-7459-E628-6E81E4C47E5B}"/>
              </a:ext>
            </a:extLst>
          </p:cNvPr>
          <p:cNvSpPr txBox="1"/>
          <p:nvPr/>
        </p:nvSpPr>
        <p:spPr>
          <a:xfrm>
            <a:off x="229038" y="2731057"/>
            <a:ext cx="86720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Спец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иальные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условия для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членов жюри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елешоу: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CEB576-3C5C-079A-84FC-80A4DF1BA6B7}"/>
              </a:ext>
            </a:extLst>
          </p:cNvPr>
          <p:cNvSpPr txBox="1"/>
          <p:nvPr/>
        </p:nvSpPr>
        <p:spPr>
          <a:xfrm>
            <a:off x="731663" y="4363346"/>
            <a:ext cx="7850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Фиксация цены до конца года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507F00-8195-E270-C2BF-0EF381575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08" y="3871833"/>
            <a:ext cx="389458" cy="3894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0A9B40-0881-45F4-5445-1ECE4D1DF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38" y="994911"/>
            <a:ext cx="5306693" cy="1319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72246C-4289-530F-BC01-29D2AB852F7B}"/>
              </a:ext>
            </a:extLst>
          </p:cNvPr>
          <p:cNvSpPr txBox="1"/>
          <p:nvPr/>
        </p:nvSpPr>
        <p:spPr>
          <a:xfrm>
            <a:off x="731662" y="4860185"/>
            <a:ext cx="7850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Прямая поставка от производителя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3AD905-0849-D541-B64F-147E233A4110}"/>
              </a:ext>
            </a:extLst>
          </p:cNvPr>
          <p:cNvSpPr txBox="1"/>
          <p:nvPr/>
        </p:nvSpPr>
        <p:spPr>
          <a:xfrm>
            <a:off x="731664" y="3866507"/>
            <a:ext cx="7850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Гарантия лучшей цены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069061B-0DCD-BE7F-0F53-044D3853B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51298" y="2332044"/>
            <a:ext cx="5750656" cy="46121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27A49B-04EE-CE98-CAC8-1CBFFD501A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0448" y="176522"/>
            <a:ext cx="1566561" cy="5046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F507F00-8195-E270-C2BF-0EF381575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08" y="4389210"/>
            <a:ext cx="389458" cy="38945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F507F00-8195-E270-C2BF-0EF381575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08" y="4870837"/>
            <a:ext cx="389458" cy="38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3F6BB42-E28C-1728-3113-035B2DF29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06" y="5537172"/>
            <a:ext cx="12265011" cy="16256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05FB0F-9B10-289B-F3A7-F4C935983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45" y="5398495"/>
            <a:ext cx="1371600" cy="13716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54FE27-31AA-C245-CF5E-F6E71E76A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304" y="5312227"/>
            <a:ext cx="1384300" cy="13716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03E24A1-BF4C-DB7A-585D-1FC0C9328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8850" y="5182269"/>
            <a:ext cx="1409700" cy="14097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3341F2D-7EB6-7178-6140-464626EC9D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669" y="1348352"/>
            <a:ext cx="5771439" cy="22608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8E5DB8-EEEC-66C0-3CF5-FC65D600EF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902" y="1096941"/>
            <a:ext cx="2516333" cy="4751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C6BC78-AE6D-610D-218B-19A2F8AE9F95}"/>
              </a:ext>
            </a:extLst>
          </p:cNvPr>
          <p:cNvSpPr txBox="1"/>
          <p:nvPr/>
        </p:nvSpPr>
        <p:spPr>
          <a:xfrm>
            <a:off x="7067066" y="4086593"/>
            <a:ext cx="86720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Елена Пашкова </a:t>
            </a: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Генеральный директор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ООО «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СТМ» (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HotRock)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4C565B-7B74-B38C-A386-7831B92658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803" y="4086593"/>
            <a:ext cx="3439528" cy="11079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8487755-3481-9C41-F59A-9D60049129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5054" y="3664217"/>
            <a:ext cx="1820697" cy="18206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2FC408-E86F-81CE-D793-D416BC1E130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" t="13021" r="5710" b="33134"/>
          <a:stretch>
            <a:fillRect/>
          </a:stretch>
        </p:blipFill>
        <p:spPr>
          <a:xfrm>
            <a:off x="7173405" y="1152144"/>
            <a:ext cx="3745171" cy="285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38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Helvetica"/>
        <a:ea typeface=""/>
        <a:cs typeface=""/>
      </a:majorFont>
      <a:minorFont>
        <a:latin typeface="Helvetica Neu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336</Words>
  <Application>Microsoft Office PowerPoint</Application>
  <PresentationFormat>Широкоэкранный</PresentationFormat>
  <Paragraphs>58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</vt:lpstr>
      <vt:lpstr>Helvetica Neue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nastyastakh@yandex.ru</dc:creator>
  <cp:lastModifiedBy>Олеся</cp:lastModifiedBy>
  <cp:revision>28</cp:revision>
  <dcterms:created xsi:type="dcterms:W3CDTF">2025-04-23T08:46:05Z</dcterms:created>
  <dcterms:modified xsi:type="dcterms:W3CDTF">2025-06-18T15:50:33Z</dcterms:modified>
</cp:coreProperties>
</file>