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4313" r:id="rId5"/>
    <p:sldId id="4314" r:id="rId6"/>
    <p:sldId id="4315" r:id="rId7"/>
    <p:sldId id="4280" r:id="rId8"/>
    <p:sldId id="4256" r:id="rId9"/>
    <p:sldId id="4329" r:id="rId10"/>
    <p:sldId id="4318" r:id="rId11"/>
    <p:sldId id="4319" r:id="rId12"/>
    <p:sldId id="4321" r:id="rId13"/>
    <p:sldId id="4322" r:id="rId14"/>
    <p:sldId id="4323" r:id="rId15"/>
    <p:sldId id="4326" r:id="rId16"/>
    <p:sldId id="4330" r:id="rId17"/>
  </p:sldIdLst>
  <p:sldSz cx="12192000" cy="6858000"/>
  <p:notesSz cx="6858000" cy="9144000"/>
  <p:embeddedFontLst>
    <p:embeddedFont>
      <p:font typeface="Aptos" panose="020B0004020202020204" pitchFamily="34" charset="0"/>
      <p:regular r:id="rId19"/>
      <p:bold r:id="rId20"/>
      <p:italic r:id="rId21"/>
      <p:boldItalic r:id="rId22"/>
    </p:embeddedFont>
    <p:embeddedFont>
      <p:font typeface="Archive" panose="02000506040000020004" pitchFamily="2" charset="0"/>
      <p:regular r:id="rId23"/>
    </p:embeddedFont>
    <p:embeddedFont>
      <p:font typeface="Inter Tight" pitchFamily="2" charset="0"/>
      <p:regular r:id="rId24"/>
      <p:bold r:id="rId25"/>
      <p:italic r:id="rId26"/>
      <p:boldItalic r:id="rId27"/>
    </p:embeddedFont>
    <p:embeddedFont>
      <p:font typeface="Inter Tight SemiBold" pitchFamily="2" charset="0"/>
      <p:regular r:id="rId28"/>
      <p:bold r:id="rId29"/>
    </p:embeddedFont>
    <p:embeddedFont>
      <p:font typeface="Roboto Black" panose="02000000000000000000" pitchFamily="2" charset="0"/>
      <p:bold r:id="rId30"/>
    </p:embeddedFont>
    <p:embeddedFont>
      <p:font typeface="Roboto Medium" panose="02000000000000000000" pitchFamily="2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4088" userDrawn="1">
          <p15:clr>
            <a:srgbClr val="000000"/>
          </p15:clr>
        </p15:guide>
        <p15:guide id="25" pos="234" userDrawn="1">
          <p15:clr>
            <a:srgbClr val="000000"/>
          </p15:clr>
        </p15:guide>
        <p15:guide id="27" orient="horz" pos="255" userDrawn="1">
          <p15:clr>
            <a:srgbClr val="000000"/>
          </p15:clr>
        </p15:guide>
        <p15:guide id="37" pos="7446" userDrawn="1">
          <p15:clr>
            <a:srgbClr val="000000"/>
          </p15:clr>
        </p15:guide>
        <p15:guide id="38" orient="horz" pos="4020" userDrawn="1">
          <p15:clr>
            <a:srgbClr val="000000"/>
          </p15:clr>
        </p15:guide>
        <p15:guide id="39" pos="4838" userDrawn="1">
          <p15:clr>
            <a:srgbClr val="000000"/>
          </p15:clr>
        </p15:guide>
        <p15:guide id="40" pos="892" userDrawn="1">
          <p15:clr>
            <a:srgbClr val="000000"/>
          </p15:clr>
        </p15:guide>
        <p15:guide id="41" pos="7287" userDrawn="1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бунчик Юлия" initials="ТЮ" lastIdx="1" clrIdx="0">
    <p:extLst>
      <p:ext uri="{19B8F6BF-5375-455C-9EA6-DF929625EA0E}">
        <p15:presenceInfo xmlns:p15="http://schemas.microsoft.com/office/powerpoint/2012/main" userId="de71f2b7f4050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232323"/>
    <a:srgbClr val="4581E2"/>
    <a:srgbClr val="649BED"/>
    <a:srgbClr val="E5EBF5"/>
    <a:srgbClr val="5B8FE4"/>
    <a:srgbClr val="F8F8F8"/>
    <a:srgbClr val="666666"/>
    <a:srgbClr val="FBFBFB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01" autoAdjust="0"/>
    <p:restoredTop sz="95007" autoAdjust="0"/>
  </p:normalViewPr>
  <p:slideViewPr>
    <p:cSldViewPr snapToGrid="0" showGuides="1">
      <p:cViewPr varScale="1">
        <p:scale>
          <a:sx n="170" d="100"/>
          <a:sy n="170" d="100"/>
        </p:scale>
        <p:origin x="304" y="176"/>
      </p:cViewPr>
      <p:guideLst>
        <p:guide orient="horz" pos="4088"/>
        <p:guide pos="234"/>
        <p:guide orient="horz" pos="255"/>
        <p:guide pos="7446"/>
        <p:guide orient="horz" pos="4020"/>
        <p:guide pos="4838"/>
        <p:guide pos="892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7CD5-4E8E-4574-BEF5-0A7F0CE2751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519F-9A00-41ED-B473-24A16CB66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6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19F-9A00-41ED-B473-24A16CB665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4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19F-9A00-41ED-B473-24A16CB665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1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519F-9A00-41ED-B473-24A16CB665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6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A993-00A2-67A0-50E7-DD997E818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34D546-4BDE-2256-A469-54DD3471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8B71C-84D5-83B9-83CF-C52A4F1BE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B316D-8D11-9E50-9CDE-FEE2494C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9E365C-BA42-2180-B093-DE88A697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8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513CC-C380-A3A9-A622-1F378206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D5D504-CB06-7944-7E24-6F9357294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B459D-FDD8-2377-53B4-5DD3665B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61BAC-B6C9-F637-51D8-E3724173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AB2D45-7A96-59FC-638F-0D985C00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7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AD2B86-E057-1806-7764-FB41F9AEB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528BB3-C84D-1CC2-FDB7-686DDE277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91D49-D116-A731-8D2D-98BDDF171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13865-215F-EBDF-D902-BD97C35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90BA77-B429-99D5-2516-5721C237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0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rgbClr val="FF1540"/>
                </a:solidFill>
                <a:latin typeface="Archive" panose="02000506040000020004" pitchFamily="50" charset="0"/>
                <a:cs typeface="Archive" panose="02000506040000020004" pitchFamily="50" charset="0"/>
              </a:defRPr>
            </a:lvl1pPr>
          </a:lstStyle>
          <a:p>
            <a:pPr marL="23104">
              <a:lnSpc>
                <a:spcPts val="1206"/>
              </a:lnSpc>
            </a:pPr>
            <a:fld id="{81D60167-4931-47E6-BA6A-407CBD079E47}" type="slidenum">
              <a:rPr lang="ru-RU" spc="9" smtClean="0"/>
              <a:pPr marL="23104">
                <a:lnSpc>
                  <a:spcPts val="1206"/>
                </a:lnSpc>
              </a:pPr>
              <a:t>‹#›</a:t>
            </a:fld>
            <a:endParaRPr lang="ru-RU" spc="9" dirty="0"/>
          </a:p>
        </p:txBody>
      </p:sp>
    </p:spTree>
    <p:extLst>
      <p:ext uri="{BB962C8B-B14F-4D97-AF65-F5344CB8AC3E}">
        <p14:creationId xmlns:p14="http://schemas.microsoft.com/office/powerpoint/2010/main" val="248160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778A9-C468-795C-3D75-84CF57B6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339653-286C-B6EB-9B7E-6750ED8F8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EC57A9-09DF-768B-257C-75208188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44B229-7FB0-BC6D-FCF8-253F067C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D5A6A-C925-F613-C1B3-C02E6899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94145-AB92-3498-2750-F13AA858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C639D7-41DC-21D4-4971-4A5207FF8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90972-19CC-8566-21C2-E0727E40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E90EC-62BC-1D9F-B4FD-6758285F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78C64-BF9F-8373-42DC-29B7A8B0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6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79F2D-6666-C383-7EEF-A63B8342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8CE42-6A62-BBEA-13EA-77DB9FFF5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5D6A33-40A1-DD92-E877-5E3F14FF9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024D71-0F3E-CD33-7A1D-F7F28DBF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09E29D-1DF3-2CAE-5E21-F6920591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249E28-29EB-82F9-4AD4-B709FE07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0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8CDC8-1EB5-F0FB-DF13-4349A44C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03D68-23DB-1A40-5829-1D521D336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4B7EEB-1571-BF9F-3D97-C93A2351A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F80ECA-15C7-EF30-7E8B-D356137A5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54153A-2854-29F5-5E93-08E3D17F6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7761E1-6330-E6B0-032A-A19F0BEB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2D0BB1-4024-7F22-CA71-229CAEBAE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7C3AC5-33DF-CC71-1C5B-D18460A6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1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D909B-9892-5B8A-BA00-185E9AC4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D3E1A1-1A1B-FB10-9724-86D4D25F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2F79AA-1B9B-4DE8-ABD2-52EDB00F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9AA150-A8B5-9CAE-412A-87109BA7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9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0A55D6-A973-0C96-2D9F-40082063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C6D9FD-738D-4F81-8CA0-1AC53DB1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1B4473-3C01-9CC2-65EA-2A41C9A4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0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6B200-3B49-CBF8-69A4-C382BFD6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1034B-0EC5-42A6-2B24-8CC5E7EA3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22DF6A-BF40-A226-215B-392DE478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DD77-556C-1238-11EA-361F2DFA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6190C9-5CFE-18C7-7D4A-088360D11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DB711-6049-6132-8FD2-4394EE75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7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86374-76D4-62FB-A573-5045E3A8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706B3B-26AF-7C0B-D37E-718B262B1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CFABAC-691F-40F4-57D9-E70642C03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D49D9-74B0-045A-1507-16186D33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B0C085-EF91-D64D-DB25-480856CF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37B13B-7374-7981-9F61-545EE93F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1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108AA-79D2-568F-1984-385067EF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7A82B-F2C1-4E49-8485-ADD541B52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FF6C3-5B65-3D74-21F4-B2A05D98F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A74F5-F636-49EA-B3C1-6C69631136A1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BC0915-69A5-37B1-B80A-046974F75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C7AF7B-0EE9-EFC3-92AA-C71E2EC60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879F0-8888-4AD4-A6A8-3CFA50C4C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nter Tigh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2.svg"/><Relationship Id="rId7" Type="http://schemas.openxmlformats.org/officeDocument/2006/relationships/image" Target="../media/image8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2.svg"/><Relationship Id="rId7" Type="http://schemas.openxmlformats.org/officeDocument/2006/relationships/image" Target="../media/image8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54.svg"/><Relationship Id="rId3" Type="http://schemas.openxmlformats.org/officeDocument/2006/relationships/image" Target="../media/image12.svg"/><Relationship Id="rId21" Type="http://schemas.openxmlformats.org/officeDocument/2006/relationships/image" Target="../media/image49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10.svg"/><Relationship Id="rId25" Type="http://schemas.openxmlformats.org/officeDocument/2006/relationships/image" Target="../media/image53.png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20" Type="http://schemas.openxmlformats.org/officeDocument/2006/relationships/image" Target="../media/image48.png"/><Relationship Id="rId29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40.png"/><Relationship Id="rId19" Type="http://schemas.openxmlformats.org/officeDocument/2006/relationships/image" Target="../media/image47.jpg"/><Relationship Id="rId31" Type="http://schemas.openxmlformats.org/officeDocument/2006/relationships/image" Target="../media/image5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20.sv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0.png"/><Relationship Id="rId4" Type="http://schemas.openxmlformats.org/officeDocument/2006/relationships/image" Target="../media/image10.sv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48F32F-F68D-4D14-8ED5-A75D50ACB3E1}"/>
              </a:ext>
            </a:extLst>
          </p:cNvPr>
          <p:cNvSpPr txBox="1"/>
          <p:nvPr/>
        </p:nvSpPr>
        <p:spPr>
          <a:xfrm>
            <a:off x="350541" y="4327710"/>
            <a:ext cx="5745459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нейросеть для </a:t>
            </a:r>
            <a:br>
              <a:rPr lang="de-DE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контроля закупок </a:t>
            </a:r>
            <a:endParaRPr lang="ru-RU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E6B02D-8D3B-4AB9-8871-6C767326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025" y="1063653"/>
            <a:ext cx="4666491" cy="28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6">
            <a:extLst>
              <a:ext uri="{FF2B5EF4-FFF2-40B4-BE49-F238E27FC236}">
                <a16:creationId xmlns:a16="http://schemas.microsoft.com/office/drawing/2014/main" id="{CAD98CAA-D707-4DE4-B909-D92C418E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65"/>
          <a:stretch/>
        </p:blipFill>
        <p:spPr>
          <a:xfrm rot="10800000">
            <a:off x="0" y="0"/>
            <a:ext cx="816356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D4EA12-2A1B-4A90-9BE2-6F80064C8B10}"/>
              </a:ext>
            </a:extLst>
          </p:cNvPr>
          <p:cNvSpPr txBox="1"/>
          <p:nvPr/>
        </p:nvSpPr>
        <p:spPr>
          <a:xfrm>
            <a:off x="271983" y="335220"/>
            <a:ext cx="56869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3B80F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Экономическая</a:t>
            </a:r>
            <a:r>
              <a:rPr lang="ru-RU" sz="3600" dirty="0">
                <a:solidFill>
                  <a:srgbClr val="007BC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оценка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EA42D-BD97-4ACD-8DE3-5CB106B85E45}"/>
              </a:ext>
            </a:extLst>
          </p:cNvPr>
          <p:cNvSpPr txBox="1"/>
          <p:nvPr/>
        </p:nvSpPr>
        <p:spPr>
          <a:xfrm>
            <a:off x="262206" y="1038394"/>
            <a:ext cx="6900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80F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«Тринити» </a:t>
            </a:r>
            <a:r>
              <a:rPr lang="ru-RU" sz="2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 онлайн-режиме </a:t>
            </a:r>
            <a:br>
              <a:rPr lang="ru-RU" sz="2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определяет насколько цена закупки близка </a:t>
            </a:r>
            <a:br>
              <a:rPr lang="ru-RU" sz="2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 минимальному рыночному значению за счёт</a:t>
            </a:r>
          </a:p>
        </p:txBody>
      </p:sp>
      <p:sp>
        <p:nvSpPr>
          <p:cNvPr id="46" name="Блок-схема: альтернативный процесс 45">
            <a:extLst>
              <a:ext uri="{FF2B5EF4-FFF2-40B4-BE49-F238E27FC236}">
                <a16:creationId xmlns:a16="http://schemas.microsoft.com/office/drawing/2014/main" id="{3D4B3376-4752-4E68-BD66-7FF9BD3FFAB6}"/>
              </a:ext>
            </a:extLst>
          </p:cNvPr>
          <p:cNvSpPr/>
          <p:nvPr/>
        </p:nvSpPr>
        <p:spPr>
          <a:xfrm>
            <a:off x="8164200" y="1112150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D192C8-56A5-43EF-8759-1BA07E72F93B}"/>
              </a:ext>
            </a:extLst>
          </p:cNvPr>
          <p:cNvSpPr txBox="1"/>
          <p:nvPr/>
        </p:nvSpPr>
        <p:spPr>
          <a:xfrm>
            <a:off x="8984553" y="1410286"/>
            <a:ext cx="3067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ЕИС Закупки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(Единая информационная система в сфере закупок)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70AEA6-5984-400C-8CD0-4ACADB580B33}"/>
              </a:ext>
            </a:extLst>
          </p:cNvPr>
          <p:cNvSpPr txBox="1"/>
          <p:nvPr/>
        </p:nvSpPr>
        <p:spPr>
          <a:xfrm>
            <a:off x="8272413" y="1188687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1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2D18281-D5A7-4303-B8AA-408845F1F3C5}"/>
              </a:ext>
            </a:extLst>
          </p:cNvPr>
          <p:cNvCxnSpPr>
            <a:cxnSpLocks/>
          </p:cNvCxnSpPr>
          <p:nvPr/>
        </p:nvCxnSpPr>
        <p:spPr>
          <a:xfrm>
            <a:off x="8936728" y="1297734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Блок-схема: альтернативный процесс 78">
            <a:extLst>
              <a:ext uri="{FF2B5EF4-FFF2-40B4-BE49-F238E27FC236}">
                <a16:creationId xmlns:a16="http://schemas.microsoft.com/office/drawing/2014/main" id="{56ABEC5F-DCC4-4045-A0CD-6260E1B05694}"/>
              </a:ext>
            </a:extLst>
          </p:cNvPr>
          <p:cNvSpPr/>
          <p:nvPr/>
        </p:nvSpPr>
        <p:spPr>
          <a:xfrm>
            <a:off x="8164200" y="2757039"/>
            <a:ext cx="3619812" cy="156611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5344C2-C20C-4034-B6D2-A6CCC1033DD8}"/>
              </a:ext>
            </a:extLst>
          </p:cNvPr>
          <p:cNvSpPr txBox="1"/>
          <p:nvPr/>
        </p:nvSpPr>
        <p:spPr>
          <a:xfrm>
            <a:off x="8984553" y="3050733"/>
            <a:ext cx="2565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Итоги тендерных процедур с  &gt; 6000 источников актуальной информации о закупках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1F1473-2AC3-4FB5-B644-58FA3459475A}"/>
              </a:ext>
            </a:extLst>
          </p:cNvPr>
          <p:cNvSpPr txBox="1"/>
          <p:nvPr/>
        </p:nvSpPr>
        <p:spPr>
          <a:xfrm>
            <a:off x="8272413" y="2986099"/>
            <a:ext cx="447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4</a:t>
            </a:r>
            <a:endParaRPr lang="ru-RU" sz="60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684C8C0E-8D7D-4376-95FE-DBB8062DD96B}"/>
              </a:ext>
            </a:extLst>
          </p:cNvPr>
          <p:cNvCxnSpPr>
            <a:cxnSpLocks/>
          </p:cNvCxnSpPr>
          <p:nvPr/>
        </p:nvCxnSpPr>
        <p:spPr>
          <a:xfrm>
            <a:off x="8936728" y="2989910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Блок-схема: альтернативный процесс 81">
            <a:extLst>
              <a:ext uri="{FF2B5EF4-FFF2-40B4-BE49-F238E27FC236}">
                <a16:creationId xmlns:a16="http://schemas.microsoft.com/office/drawing/2014/main" id="{D90DA724-0E77-48E5-8679-A47999FECDB0}"/>
              </a:ext>
            </a:extLst>
          </p:cNvPr>
          <p:cNvSpPr/>
          <p:nvPr/>
        </p:nvSpPr>
        <p:spPr>
          <a:xfrm>
            <a:off x="367952" y="2728329"/>
            <a:ext cx="3394744" cy="159482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6666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BFB51D-0A21-4ECD-AD76-1B0B77FC98B1}"/>
              </a:ext>
            </a:extLst>
          </p:cNvPr>
          <p:cNvSpPr txBox="1"/>
          <p:nvPr/>
        </p:nvSpPr>
        <p:spPr>
          <a:xfrm>
            <a:off x="501949" y="2925578"/>
            <a:ext cx="3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2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1564BA-2EE4-42B2-A738-BE359F3A82D7}"/>
              </a:ext>
            </a:extLst>
          </p:cNvPr>
          <p:cNvSpPr txBox="1"/>
          <p:nvPr/>
        </p:nvSpPr>
        <p:spPr>
          <a:xfrm>
            <a:off x="1334066" y="3036378"/>
            <a:ext cx="245772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B2B-маркетплейс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 остатками по дилерским ценам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&gt; 1 трлн руб. по всей РФ 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65C0CD9-842F-4DFB-AEA6-FF2866C6CA7B}"/>
              </a:ext>
            </a:extLst>
          </p:cNvPr>
          <p:cNvCxnSpPr>
            <a:cxnSpLocks/>
          </p:cNvCxnSpPr>
          <p:nvPr/>
        </p:nvCxnSpPr>
        <p:spPr>
          <a:xfrm>
            <a:off x="1235782" y="2975555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Блок-схема: альтернативный процесс 80">
            <a:extLst>
              <a:ext uri="{FF2B5EF4-FFF2-40B4-BE49-F238E27FC236}">
                <a16:creationId xmlns:a16="http://schemas.microsoft.com/office/drawing/2014/main" id="{042433B8-BA6E-4A0C-B125-B6D1DC21DDC0}"/>
              </a:ext>
            </a:extLst>
          </p:cNvPr>
          <p:cNvSpPr/>
          <p:nvPr/>
        </p:nvSpPr>
        <p:spPr>
          <a:xfrm>
            <a:off x="4151313" y="2757039"/>
            <a:ext cx="3645369" cy="156611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66666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F742BE-939F-491D-99C2-E712E75AB5FB}"/>
              </a:ext>
            </a:extLst>
          </p:cNvPr>
          <p:cNvSpPr txBox="1"/>
          <p:nvPr/>
        </p:nvSpPr>
        <p:spPr>
          <a:xfrm>
            <a:off x="4238105" y="2939933"/>
            <a:ext cx="3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3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10C56D-4374-45BF-B4FC-FCD0B074800E}"/>
              </a:ext>
            </a:extLst>
          </p:cNvPr>
          <p:cNvSpPr txBox="1"/>
          <p:nvPr/>
        </p:nvSpPr>
        <p:spPr>
          <a:xfrm>
            <a:off x="5123978" y="3050733"/>
            <a:ext cx="23599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Собственная </a:t>
            </a:r>
            <a:r>
              <a:rPr lang="ru-RU" sz="1600" dirty="0" err="1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BigData</a:t>
            </a: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, нейросеть проверяет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&gt; 2000 тендерных протоколов в неделю </a:t>
            </a: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855C39EE-6B30-4EF2-9E8E-11C9A091AF33}"/>
              </a:ext>
            </a:extLst>
          </p:cNvPr>
          <p:cNvCxnSpPr>
            <a:cxnSpLocks/>
          </p:cNvCxnSpPr>
          <p:nvPr/>
        </p:nvCxnSpPr>
        <p:spPr>
          <a:xfrm>
            <a:off x="5000904" y="2989910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Блок-схема: альтернативный процесс 82">
            <a:extLst>
              <a:ext uri="{FF2B5EF4-FFF2-40B4-BE49-F238E27FC236}">
                <a16:creationId xmlns:a16="http://schemas.microsoft.com/office/drawing/2014/main" id="{E1514DDA-5307-4645-9F1F-4A33C1CF3861}"/>
              </a:ext>
            </a:extLst>
          </p:cNvPr>
          <p:cNvSpPr/>
          <p:nvPr/>
        </p:nvSpPr>
        <p:spPr>
          <a:xfrm>
            <a:off x="4161862" y="4614642"/>
            <a:ext cx="3645369" cy="187988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6666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63833D-1C18-4AE4-8FA9-BC96452F4D51}"/>
              </a:ext>
            </a:extLst>
          </p:cNvPr>
          <p:cNvSpPr txBox="1"/>
          <p:nvPr/>
        </p:nvSpPr>
        <p:spPr>
          <a:xfrm>
            <a:off x="5109368" y="4954419"/>
            <a:ext cx="3067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ФГИС ЦС (Федеральная государственная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информационная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система ценообразования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 строительстве)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6B9CF4-6ADC-484C-8470-CF5AC6BEB5FE}"/>
              </a:ext>
            </a:extLst>
          </p:cNvPr>
          <p:cNvSpPr txBox="1"/>
          <p:nvPr/>
        </p:nvSpPr>
        <p:spPr>
          <a:xfrm>
            <a:off x="4197033" y="4954419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6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D61BFE8E-A839-4D28-B978-05703772AA30}"/>
              </a:ext>
            </a:extLst>
          </p:cNvPr>
          <p:cNvCxnSpPr>
            <a:cxnSpLocks/>
          </p:cNvCxnSpPr>
          <p:nvPr/>
        </p:nvCxnSpPr>
        <p:spPr>
          <a:xfrm>
            <a:off x="5000904" y="4827356"/>
            <a:ext cx="0" cy="145445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Блок-схема: альтернативный процесс 79">
            <a:extLst>
              <a:ext uri="{FF2B5EF4-FFF2-40B4-BE49-F238E27FC236}">
                <a16:creationId xmlns:a16="http://schemas.microsoft.com/office/drawing/2014/main" id="{B76587F8-E988-476E-A00C-85BE20FE011A}"/>
              </a:ext>
            </a:extLst>
          </p:cNvPr>
          <p:cNvSpPr/>
          <p:nvPr/>
        </p:nvSpPr>
        <p:spPr>
          <a:xfrm>
            <a:off x="8164200" y="4614642"/>
            <a:ext cx="3619812" cy="187988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871F059-59F1-4027-8901-8B8959D7AF04}"/>
              </a:ext>
            </a:extLst>
          </p:cNvPr>
          <p:cNvSpPr txBox="1"/>
          <p:nvPr/>
        </p:nvSpPr>
        <p:spPr>
          <a:xfrm>
            <a:off x="8984554" y="4954419"/>
            <a:ext cx="324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Собственный постоянно актуализирующийся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реестр поставщиков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 &gt; 3500 проверенных производителей по всей РФ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A5015DC-58E7-479C-9B1F-98FBD6A480C9}"/>
              </a:ext>
            </a:extLst>
          </p:cNvPr>
          <p:cNvSpPr txBox="1"/>
          <p:nvPr/>
        </p:nvSpPr>
        <p:spPr>
          <a:xfrm>
            <a:off x="8272413" y="4954419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7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B88E4F7B-9956-4C3B-A40D-3FBB150F9FD3}"/>
              </a:ext>
            </a:extLst>
          </p:cNvPr>
          <p:cNvCxnSpPr>
            <a:cxnSpLocks/>
          </p:cNvCxnSpPr>
          <p:nvPr/>
        </p:nvCxnSpPr>
        <p:spPr>
          <a:xfrm>
            <a:off x="8936728" y="4827356"/>
            <a:ext cx="0" cy="145445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Блок-схема: альтернативный процесс 83">
            <a:extLst>
              <a:ext uri="{FF2B5EF4-FFF2-40B4-BE49-F238E27FC236}">
                <a16:creationId xmlns:a16="http://schemas.microsoft.com/office/drawing/2014/main" id="{7D7ED94E-FBA2-4826-8B3D-F1DBE8CAA5E7}"/>
              </a:ext>
            </a:extLst>
          </p:cNvPr>
          <p:cNvSpPr/>
          <p:nvPr/>
        </p:nvSpPr>
        <p:spPr>
          <a:xfrm>
            <a:off x="367952" y="4619466"/>
            <a:ext cx="3394744" cy="1875058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6666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ACCDCEC-9870-4052-9D53-FAAFE1B1CFBB}"/>
              </a:ext>
            </a:extLst>
          </p:cNvPr>
          <p:cNvSpPr txBox="1"/>
          <p:nvPr/>
        </p:nvSpPr>
        <p:spPr>
          <a:xfrm>
            <a:off x="1334066" y="4956831"/>
            <a:ext cx="2235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Робот-мониторинг цен с более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1500 сайтов поставщиков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по всей России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D84695-A55F-4474-9C05-961DA849BE49}"/>
              </a:ext>
            </a:extLst>
          </p:cNvPr>
          <p:cNvSpPr txBox="1"/>
          <p:nvPr/>
        </p:nvSpPr>
        <p:spPr>
          <a:xfrm>
            <a:off x="460877" y="4956831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5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037DE6AA-6002-4E5F-A0DF-28260DD35DB7}"/>
              </a:ext>
            </a:extLst>
          </p:cNvPr>
          <p:cNvCxnSpPr>
            <a:cxnSpLocks/>
          </p:cNvCxnSpPr>
          <p:nvPr/>
        </p:nvCxnSpPr>
        <p:spPr>
          <a:xfrm>
            <a:off x="1235782" y="4829768"/>
            <a:ext cx="0" cy="145445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04D7DCC-DEA4-4579-B7F7-4237FFE71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0103" y="276577"/>
            <a:ext cx="683543" cy="5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6">
            <a:extLst>
              <a:ext uri="{FF2B5EF4-FFF2-40B4-BE49-F238E27FC236}">
                <a16:creationId xmlns:a16="http://schemas.microsoft.com/office/drawing/2014/main" id="{DC326AA6-4E85-4E95-90E7-4BAA10ABE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79"/>
          <a:stretch/>
        </p:blipFill>
        <p:spPr>
          <a:xfrm rot="5400000">
            <a:off x="2667001" y="-2667001"/>
            <a:ext cx="6857997" cy="12192002"/>
          </a:xfrm>
          <a:prstGeom prst="rect">
            <a:avLst/>
          </a:prstGeom>
        </p:spPr>
      </p:pic>
      <p:sp>
        <p:nvSpPr>
          <p:cNvPr id="53" name="Блок-схема: альтернативный процесс 52">
            <a:extLst>
              <a:ext uri="{FF2B5EF4-FFF2-40B4-BE49-F238E27FC236}">
                <a16:creationId xmlns:a16="http://schemas.microsoft.com/office/drawing/2014/main" id="{8536DD43-ECC3-451D-BDDB-6F57E4F6DA28}"/>
              </a:ext>
            </a:extLst>
          </p:cNvPr>
          <p:cNvSpPr/>
          <p:nvPr/>
        </p:nvSpPr>
        <p:spPr>
          <a:xfrm>
            <a:off x="407987" y="1509181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AA4FD8-346D-4E32-B9EE-139564945B65}"/>
              </a:ext>
            </a:extLst>
          </p:cNvPr>
          <p:cNvSpPr txBox="1"/>
          <p:nvPr/>
        </p:nvSpPr>
        <p:spPr>
          <a:xfrm>
            <a:off x="1353781" y="1918117"/>
            <a:ext cx="306767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Картотека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арбитражных дел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462B3D2-9AD1-409B-8E18-CA35A80EEDE0}"/>
              </a:ext>
            </a:extLst>
          </p:cNvPr>
          <p:cNvSpPr txBox="1"/>
          <p:nvPr/>
        </p:nvSpPr>
        <p:spPr>
          <a:xfrm>
            <a:off x="485333" y="1585718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1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518D0192-632B-4F38-A7D8-927B0F2DFA24}"/>
              </a:ext>
            </a:extLst>
          </p:cNvPr>
          <p:cNvCxnSpPr>
            <a:cxnSpLocks/>
          </p:cNvCxnSpPr>
          <p:nvPr/>
        </p:nvCxnSpPr>
        <p:spPr>
          <a:xfrm>
            <a:off x="1241519" y="1694765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Блок-схема: альтернативный процесс 75">
            <a:extLst>
              <a:ext uri="{FF2B5EF4-FFF2-40B4-BE49-F238E27FC236}">
                <a16:creationId xmlns:a16="http://schemas.microsoft.com/office/drawing/2014/main" id="{FFEBFCFF-23B6-4D5B-86E0-AD11936FCB7A}"/>
              </a:ext>
            </a:extLst>
          </p:cNvPr>
          <p:cNvSpPr/>
          <p:nvPr/>
        </p:nvSpPr>
        <p:spPr>
          <a:xfrm>
            <a:off x="4327223" y="1509181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62D4871-1728-41AE-93BC-A0DD51E517F7}"/>
              </a:ext>
            </a:extLst>
          </p:cNvPr>
          <p:cNvSpPr txBox="1"/>
          <p:nvPr/>
        </p:nvSpPr>
        <p:spPr>
          <a:xfrm>
            <a:off x="5280633" y="1807317"/>
            <a:ext cx="246235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Реестр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недобросовестных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поставщиков (ФАС РФ)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BD2910-9B64-4A8D-9E95-6ECC45C049AB}"/>
              </a:ext>
            </a:extLst>
          </p:cNvPr>
          <p:cNvSpPr txBox="1"/>
          <p:nvPr/>
        </p:nvSpPr>
        <p:spPr>
          <a:xfrm>
            <a:off x="4430631" y="1585718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2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FF831ABE-9D01-42BC-9FFE-B3A676DF879F}"/>
              </a:ext>
            </a:extLst>
          </p:cNvPr>
          <p:cNvCxnSpPr>
            <a:cxnSpLocks/>
          </p:cNvCxnSpPr>
          <p:nvPr/>
        </p:nvCxnSpPr>
        <p:spPr>
          <a:xfrm>
            <a:off x="5183888" y="1694765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Блок-схема: альтернативный процесс 89">
            <a:extLst>
              <a:ext uri="{FF2B5EF4-FFF2-40B4-BE49-F238E27FC236}">
                <a16:creationId xmlns:a16="http://schemas.microsoft.com/office/drawing/2014/main" id="{0BB7DAEF-53A4-46B9-AEC7-F234735DAE4A}"/>
              </a:ext>
            </a:extLst>
          </p:cNvPr>
          <p:cNvSpPr/>
          <p:nvPr/>
        </p:nvSpPr>
        <p:spPr>
          <a:xfrm>
            <a:off x="8215927" y="1509181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2F3176-112A-4675-8DEA-32F14AED60AD}"/>
              </a:ext>
            </a:extLst>
          </p:cNvPr>
          <p:cNvSpPr txBox="1"/>
          <p:nvPr/>
        </p:nvSpPr>
        <p:spPr>
          <a:xfrm>
            <a:off x="9128919" y="1807317"/>
            <a:ext cx="3067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Информационные ресурсы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Федеральной службы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гос. статистики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635E2EA-74F2-46CB-B0B8-CC042F549BF8}"/>
              </a:ext>
            </a:extLst>
          </p:cNvPr>
          <p:cNvSpPr txBox="1"/>
          <p:nvPr/>
        </p:nvSpPr>
        <p:spPr>
          <a:xfrm>
            <a:off x="8281506" y="1585718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3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BD731674-88D7-4443-9C54-8F7D62D68F45}"/>
              </a:ext>
            </a:extLst>
          </p:cNvPr>
          <p:cNvCxnSpPr>
            <a:cxnSpLocks/>
          </p:cNvCxnSpPr>
          <p:nvPr/>
        </p:nvCxnSpPr>
        <p:spPr>
          <a:xfrm>
            <a:off x="9045112" y="1694765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F1D509-7D85-4F5A-878C-1DBD586390F9}"/>
              </a:ext>
            </a:extLst>
          </p:cNvPr>
          <p:cNvSpPr txBox="1"/>
          <p:nvPr/>
        </p:nvSpPr>
        <p:spPr>
          <a:xfrm>
            <a:off x="264826" y="308729"/>
            <a:ext cx="860579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Для анализа </a:t>
            </a:r>
            <a: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благонадежности </a:t>
            </a:r>
            <a:b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поставщика</a:t>
            </a:r>
            <a:r>
              <a:rPr lang="ru-RU" sz="3600" dirty="0">
                <a:solidFill>
                  <a:srgbClr val="007BC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используются</a:t>
            </a:r>
          </a:p>
        </p:txBody>
      </p:sp>
      <p:sp>
        <p:nvSpPr>
          <p:cNvPr id="100" name="Блок-схема: альтернативный процесс 99">
            <a:extLst>
              <a:ext uri="{FF2B5EF4-FFF2-40B4-BE49-F238E27FC236}">
                <a16:creationId xmlns:a16="http://schemas.microsoft.com/office/drawing/2014/main" id="{4EB2A35D-D363-4F53-BADF-DF1A3A804219}"/>
              </a:ext>
            </a:extLst>
          </p:cNvPr>
          <p:cNvSpPr/>
          <p:nvPr/>
        </p:nvSpPr>
        <p:spPr>
          <a:xfrm>
            <a:off x="371475" y="3195985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720B2C-01BF-486B-8FBE-3931AB63797B}"/>
              </a:ext>
            </a:extLst>
          </p:cNvPr>
          <p:cNvSpPr txBox="1"/>
          <p:nvPr/>
        </p:nvSpPr>
        <p:spPr>
          <a:xfrm>
            <a:off x="1353781" y="3494121"/>
            <a:ext cx="217572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Центр раскрытия корпоративной информации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640BFE7-A304-4CDA-BF24-EF4401F275BB}"/>
              </a:ext>
            </a:extLst>
          </p:cNvPr>
          <p:cNvSpPr txBox="1"/>
          <p:nvPr/>
        </p:nvSpPr>
        <p:spPr>
          <a:xfrm>
            <a:off x="485333" y="3272522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4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5CAF9763-834F-449D-B139-C4BF1DF65506}"/>
              </a:ext>
            </a:extLst>
          </p:cNvPr>
          <p:cNvCxnSpPr>
            <a:cxnSpLocks/>
          </p:cNvCxnSpPr>
          <p:nvPr/>
        </p:nvCxnSpPr>
        <p:spPr>
          <a:xfrm>
            <a:off x="1241519" y="3381569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Блок-схема: альтернативный процесс 107">
            <a:extLst>
              <a:ext uri="{FF2B5EF4-FFF2-40B4-BE49-F238E27FC236}">
                <a16:creationId xmlns:a16="http://schemas.microsoft.com/office/drawing/2014/main" id="{B424399D-62A9-4858-8915-78B74D6D3782}"/>
              </a:ext>
            </a:extLst>
          </p:cNvPr>
          <p:cNvSpPr/>
          <p:nvPr/>
        </p:nvSpPr>
        <p:spPr>
          <a:xfrm>
            <a:off x="4327223" y="3195985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8755D8B-1AD3-4D75-9C17-ECA29E998806}"/>
              </a:ext>
            </a:extLst>
          </p:cNvPr>
          <p:cNvSpPr txBox="1"/>
          <p:nvPr/>
        </p:nvSpPr>
        <p:spPr>
          <a:xfrm>
            <a:off x="5280633" y="3494121"/>
            <a:ext cx="3067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Единый федеральный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реестр сведений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 банкротстве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E83A73A-B181-4212-A88F-AE487512B04A}"/>
              </a:ext>
            </a:extLst>
          </p:cNvPr>
          <p:cNvSpPr txBox="1"/>
          <p:nvPr/>
        </p:nvSpPr>
        <p:spPr>
          <a:xfrm>
            <a:off x="4430631" y="3272522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5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F2E20D56-FE76-4187-AB0C-C984CF0A4A63}"/>
              </a:ext>
            </a:extLst>
          </p:cNvPr>
          <p:cNvCxnSpPr>
            <a:cxnSpLocks/>
          </p:cNvCxnSpPr>
          <p:nvPr/>
        </p:nvCxnSpPr>
        <p:spPr>
          <a:xfrm>
            <a:off x="5183888" y="3381569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Блок-схема: альтернативный процесс 113">
            <a:extLst>
              <a:ext uri="{FF2B5EF4-FFF2-40B4-BE49-F238E27FC236}">
                <a16:creationId xmlns:a16="http://schemas.microsoft.com/office/drawing/2014/main" id="{D91BD05D-0371-4110-9E7B-3347F1248CEA}"/>
              </a:ext>
            </a:extLst>
          </p:cNvPr>
          <p:cNvSpPr/>
          <p:nvPr/>
        </p:nvSpPr>
        <p:spPr>
          <a:xfrm>
            <a:off x="8215927" y="3195985"/>
            <a:ext cx="3619812" cy="1353402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23C2035-2EE5-4F85-A2CE-A5F282251C4F}"/>
              </a:ext>
            </a:extLst>
          </p:cNvPr>
          <p:cNvSpPr txBox="1"/>
          <p:nvPr/>
        </p:nvSpPr>
        <p:spPr>
          <a:xfrm>
            <a:off x="9128919" y="3494121"/>
            <a:ext cx="3067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ГИСП (государственная информационная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система промышленности)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1FBCCA7-4EEC-4ABD-8FDF-FA283102A911}"/>
              </a:ext>
            </a:extLst>
          </p:cNvPr>
          <p:cNvSpPr txBox="1"/>
          <p:nvPr/>
        </p:nvSpPr>
        <p:spPr>
          <a:xfrm>
            <a:off x="8281506" y="3272522"/>
            <a:ext cx="4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Roboto Light" panose="02000000000000000000" pitchFamily="2" charset="0"/>
              </a:rPr>
              <a:t>6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61BF2CE3-3960-4782-809A-FDCB772BD272}"/>
              </a:ext>
            </a:extLst>
          </p:cNvPr>
          <p:cNvCxnSpPr>
            <a:cxnSpLocks/>
          </p:cNvCxnSpPr>
          <p:nvPr/>
        </p:nvCxnSpPr>
        <p:spPr>
          <a:xfrm>
            <a:off x="9045112" y="3381569"/>
            <a:ext cx="0" cy="98223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Блок-схема: альтернативный процесс 119">
            <a:extLst>
              <a:ext uri="{FF2B5EF4-FFF2-40B4-BE49-F238E27FC236}">
                <a16:creationId xmlns:a16="http://schemas.microsoft.com/office/drawing/2014/main" id="{5D54A607-EECA-46C0-9516-55DD2705CADE}"/>
              </a:ext>
            </a:extLst>
          </p:cNvPr>
          <p:cNvSpPr/>
          <p:nvPr/>
        </p:nvSpPr>
        <p:spPr>
          <a:xfrm>
            <a:off x="371474" y="4885036"/>
            <a:ext cx="3619807" cy="159482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6666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D87CCA-E9AD-464F-843B-9AC3F5DC10C3}"/>
              </a:ext>
            </a:extLst>
          </p:cNvPr>
          <p:cNvSpPr txBox="1"/>
          <p:nvPr/>
        </p:nvSpPr>
        <p:spPr>
          <a:xfrm>
            <a:off x="526405" y="5082285"/>
            <a:ext cx="3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7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7C46B5C-2C00-4322-A8A1-6B89461CEA99}"/>
              </a:ext>
            </a:extLst>
          </p:cNvPr>
          <p:cNvSpPr txBox="1"/>
          <p:nvPr/>
        </p:nvSpPr>
        <p:spPr>
          <a:xfrm>
            <a:off x="1353781" y="5082285"/>
            <a:ext cx="245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Банк данных исполнительных производств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Федеральной службы судебных приставов</a:t>
            </a:r>
          </a:p>
        </p:txBody>
      </p: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CE9C80DE-AE01-4B59-8D08-28A616C85EB5}"/>
              </a:ext>
            </a:extLst>
          </p:cNvPr>
          <p:cNvCxnSpPr>
            <a:cxnSpLocks/>
          </p:cNvCxnSpPr>
          <p:nvPr/>
        </p:nvCxnSpPr>
        <p:spPr>
          <a:xfrm>
            <a:off x="1241519" y="5132262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Блок-схема: альтернативный процесс 129">
            <a:extLst>
              <a:ext uri="{FF2B5EF4-FFF2-40B4-BE49-F238E27FC236}">
                <a16:creationId xmlns:a16="http://schemas.microsoft.com/office/drawing/2014/main" id="{6203CECB-4D39-4358-8EC6-BB1358C2E681}"/>
              </a:ext>
            </a:extLst>
          </p:cNvPr>
          <p:cNvSpPr/>
          <p:nvPr/>
        </p:nvSpPr>
        <p:spPr>
          <a:xfrm>
            <a:off x="4327223" y="4885036"/>
            <a:ext cx="3619807" cy="159482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6666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3BD71D1-3E5B-40D5-93D5-01F3CDAF5101}"/>
              </a:ext>
            </a:extLst>
          </p:cNvPr>
          <p:cNvSpPr txBox="1"/>
          <p:nvPr/>
        </p:nvSpPr>
        <p:spPr>
          <a:xfrm>
            <a:off x="4471703" y="5082285"/>
            <a:ext cx="3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8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18D0372-0C04-4D3D-A903-6A237DEE23F5}"/>
              </a:ext>
            </a:extLst>
          </p:cNvPr>
          <p:cNvSpPr txBox="1"/>
          <p:nvPr/>
        </p:nvSpPr>
        <p:spPr>
          <a:xfrm>
            <a:off x="5280633" y="5082285"/>
            <a:ext cx="2701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Реестры поставщиков крупнейших федеральных заказчиков, такие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как ПАО Газпром, </a:t>
            </a:r>
            <a:b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ФСК, Лукойл и т.д.</a:t>
            </a:r>
          </a:p>
        </p:txBody>
      </p: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9097C3E0-7E4F-4624-ADF7-41728CEE312F}"/>
              </a:ext>
            </a:extLst>
          </p:cNvPr>
          <p:cNvCxnSpPr>
            <a:cxnSpLocks/>
          </p:cNvCxnSpPr>
          <p:nvPr/>
        </p:nvCxnSpPr>
        <p:spPr>
          <a:xfrm>
            <a:off x="5183888" y="5132262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Блок-схема: альтернативный процесс 134">
            <a:extLst>
              <a:ext uri="{FF2B5EF4-FFF2-40B4-BE49-F238E27FC236}">
                <a16:creationId xmlns:a16="http://schemas.microsoft.com/office/drawing/2014/main" id="{5336F669-E244-4E48-927D-FC401E2854E1}"/>
              </a:ext>
            </a:extLst>
          </p:cNvPr>
          <p:cNvSpPr/>
          <p:nvPr/>
        </p:nvSpPr>
        <p:spPr>
          <a:xfrm>
            <a:off x="8215927" y="4885036"/>
            <a:ext cx="3619807" cy="1594826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6666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8879DC1-AB62-49B5-A3A5-3A0B89E97EE1}"/>
              </a:ext>
            </a:extLst>
          </p:cNvPr>
          <p:cNvSpPr txBox="1"/>
          <p:nvPr/>
        </p:nvSpPr>
        <p:spPr>
          <a:xfrm>
            <a:off x="8322578" y="5082285"/>
            <a:ext cx="3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9</a:t>
            </a:r>
            <a:endParaRPr lang="ru-RU" sz="66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4763F8F-ECF9-492E-AB78-8DE07CCC1961}"/>
              </a:ext>
            </a:extLst>
          </p:cNvPr>
          <p:cNvSpPr txBox="1"/>
          <p:nvPr/>
        </p:nvSpPr>
        <p:spPr>
          <a:xfrm>
            <a:off x="9128919" y="5082285"/>
            <a:ext cx="2701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Единые федеральные реестры ЕГРЮЛ и ЕГРИП, которые ведутся государственным регистрирующим органом </a:t>
            </a:r>
          </a:p>
        </p:txBody>
      </p: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F22F8E53-A00F-4563-BB54-D6604CEC6DF6}"/>
              </a:ext>
            </a:extLst>
          </p:cNvPr>
          <p:cNvCxnSpPr>
            <a:cxnSpLocks/>
          </p:cNvCxnSpPr>
          <p:nvPr/>
        </p:nvCxnSpPr>
        <p:spPr>
          <a:xfrm>
            <a:off x="9045112" y="5132262"/>
            <a:ext cx="0" cy="110037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ADCCCB7C-88A9-4621-9A88-C66FB2FE9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0103" y="276577"/>
            <a:ext cx="683543" cy="5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3CAD6-F84A-49F0-BE07-A2860C612637}"/>
              </a:ext>
            </a:extLst>
          </p:cNvPr>
          <p:cNvSpPr txBox="1"/>
          <p:nvPr/>
        </p:nvSpPr>
        <p:spPr>
          <a:xfrm>
            <a:off x="274322" y="283741"/>
            <a:ext cx="715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8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Тарифы </a:t>
            </a:r>
            <a:r>
              <a:rPr lang="ru-RU" sz="28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для строительных компаний</a:t>
            </a:r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2B354A04-BD18-416E-B924-4E80E2FF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252404"/>
            <a:ext cx="683543" cy="585894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832D763-E910-4183-A4FD-2DC633C071E9}"/>
              </a:ext>
            </a:extLst>
          </p:cNvPr>
          <p:cNvGrpSpPr/>
          <p:nvPr/>
        </p:nvGrpSpPr>
        <p:grpSpPr>
          <a:xfrm>
            <a:off x="8201053" y="379710"/>
            <a:ext cx="2670562" cy="331282"/>
            <a:chOff x="7075419" y="401701"/>
            <a:chExt cx="2670562" cy="331282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627163C-CD5F-4106-81C5-D38BE7BC6E30}"/>
                </a:ext>
              </a:extLst>
            </p:cNvPr>
            <p:cNvSpPr/>
            <p:nvPr/>
          </p:nvSpPr>
          <p:spPr>
            <a:xfrm>
              <a:off x="7075419" y="401701"/>
              <a:ext cx="2670562" cy="331282"/>
            </a:xfrm>
            <a:prstGeom prst="roundRect">
              <a:avLst/>
            </a:prstGeom>
            <a:solidFill>
              <a:srgbClr val="E5EBF5"/>
            </a:solidFill>
            <a:ln w="9525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CF8B5EA-0827-491D-8896-AD3FAE66176C}"/>
                </a:ext>
              </a:extLst>
            </p:cNvPr>
            <p:cNvSpPr txBox="1"/>
            <p:nvPr/>
          </p:nvSpPr>
          <p:spPr>
            <a:xfrm>
              <a:off x="7117263" y="413454"/>
              <a:ext cx="2171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4581E2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На год выгоднее на 35%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4FCBFE04-ED13-4FA1-8CE2-8DF01D396B7C}"/>
                </a:ext>
              </a:extLst>
            </p:cNvPr>
            <p:cNvGrpSpPr/>
            <p:nvPr/>
          </p:nvGrpSpPr>
          <p:grpSpPr>
            <a:xfrm>
              <a:off x="9340893" y="457649"/>
              <a:ext cx="219387" cy="219387"/>
              <a:chOff x="8884920" y="369374"/>
              <a:chExt cx="257175" cy="257175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61C65B83-1545-4532-BEF3-8EDBE4233110}"/>
                  </a:ext>
                </a:extLst>
              </p:cNvPr>
              <p:cNvSpPr/>
              <p:nvPr/>
            </p:nvSpPr>
            <p:spPr>
              <a:xfrm>
                <a:off x="8884920" y="369374"/>
                <a:ext cx="257175" cy="257175"/>
              </a:xfrm>
              <a:prstGeom prst="ellipse">
                <a:avLst/>
              </a:prstGeom>
              <a:solidFill>
                <a:srgbClr val="4581E2"/>
              </a:solidFill>
              <a:ln>
                <a:solidFill>
                  <a:srgbClr val="4581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8A7298D-4260-4E47-A6E5-741660B49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07910" y="402644"/>
                <a:ext cx="211194" cy="211194"/>
              </a:xfrm>
              <a:prstGeom prst="rect">
                <a:avLst/>
              </a:prstGeom>
            </p:spPr>
          </p:pic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728BD1A0-7475-4DF2-977C-1FC13DD9307F}"/>
              </a:ext>
            </a:extLst>
          </p:cNvPr>
          <p:cNvSpPr txBox="1"/>
          <p:nvPr/>
        </p:nvSpPr>
        <p:spPr>
          <a:xfrm>
            <a:off x="9786925" y="1657919"/>
            <a:ext cx="226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(от 2 млрд ₽/год)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227DB27-A734-4527-83F6-39CBC438708E}"/>
              </a:ext>
            </a:extLst>
          </p:cNvPr>
          <p:cNvSpPr/>
          <p:nvPr/>
        </p:nvSpPr>
        <p:spPr>
          <a:xfrm>
            <a:off x="252095" y="1278653"/>
            <a:ext cx="3558692" cy="5205024"/>
          </a:xfrm>
          <a:prstGeom prst="roundRect">
            <a:avLst>
              <a:gd name="adj" fmla="val 5238"/>
            </a:avLst>
          </a:prstGeom>
          <a:solidFill>
            <a:srgbClr val="FBFBFB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: скругленные углы 149">
            <a:extLst>
              <a:ext uri="{FF2B5EF4-FFF2-40B4-BE49-F238E27FC236}">
                <a16:creationId xmlns:a16="http://schemas.microsoft.com/office/drawing/2014/main" id="{3A4AB901-8D15-4C71-9D93-95340B75AC45}"/>
              </a:ext>
            </a:extLst>
          </p:cNvPr>
          <p:cNvSpPr/>
          <p:nvPr/>
        </p:nvSpPr>
        <p:spPr>
          <a:xfrm>
            <a:off x="252094" y="3272902"/>
            <a:ext cx="3559590" cy="144294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EC08741-ADBF-4040-86CC-0BA2E8C1C76F}"/>
              </a:ext>
            </a:extLst>
          </p:cNvPr>
          <p:cNvCxnSpPr>
            <a:cxnSpLocks/>
          </p:cNvCxnSpPr>
          <p:nvPr/>
        </p:nvCxnSpPr>
        <p:spPr>
          <a:xfrm>
            <a:off x="252094" y="3099240"/>
            <a:ext cx="3558693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9044A00-F4DB-44CC-9B48-47DBDCB335A0}"/>
              </a:ext>
            </a:extLst>
          </p:cNvPr>
          <p:cNvSpPr/>
          <p:nvPr/>
        </p:nvSpPr>
        <p:spPr>
          <a:xfrm>
            <a:off x="392074" y="1408782"/>
            <a:ext cx="3276841" cy="1244168"/>
          </a:xfrm>
          <a:prstGeom prst="roundRect">
            <a:avLst>
              <a:gd name="adj" fmla="val 9825"/>
            </a:avLst>
          </a:prstGeom>
          <a:solidFill>
            <a:srgbClr val="EA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A1BB4-3AE7-48E6-ACC4-D424C95E3A9E}"/>
              </a:ext>
            </a:extLst>
          </p:cNvPr>
          <p:cNvSpPr txBox="1"/>
          <p:nvPr/>
        </p:nvSpPr>
        <p:spPr>
          <a:xfrm>
            <a:off x="444759" y="1447172"/>
            <a:ext cx="1165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rgbClr val="4581E2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Лайт</a:t>
            </a:r>
            <a:endParaRPr lang="ru-RU" sz="2000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D7EF964-A2B5-4CFC-B4B6-0A5CC6C25969}"/>
              </a:ext>
            </a:extLst>
          </p:cNvPr>
          <p:cNvGrpSpPr/>
          <p:nvPr/>
        </p:nvGrpSpPr>
        <p:grpSpPr>
          <a:xfrm>
            <a:off x="494102" y="2735763"/>
            <a:ext cx="3166517" cy="261610"/>
            <a:chOff x="887298" y="3246896"/>
            <a:chExt cx="3208847" cy="2616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EBBB55-692E-4A9D-8241-7494B032ABE4}"/>
                </a:ext>
              </a:extLst>
            </p:cNvPr>
            <p:cNvSpPr txBox="1"/>
            <p:nvPr/>
          </p:nvSpPr>
          <p:spPr>
            <a:xfrm>
              <a:off x="1147445" y="3246896"/>
              <a:ext cx="29487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0" i="0" u="none" strike="noStrike" kern="1400" spc="140" dirty="0">
                  <a:solidFill>
                    <a:srgbClr val="000000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3 ПОЛЬЗОВАТЕЛЕЙ</a:t>
              </a:r>
              <a:endParaRPr lang="en-US" sz="1100" kern="1400" spc="14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endParaRPr>
            </a:p>
          </p:txBody>
        </p:sp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1A06BACC-0EAD-4108-AB9E-42961791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98" y="3257470"/>
              <a:ext cx="240462" cy="240462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1C3422-A13E-4E8F-AD5C-00AA1A4EE9C3}"/>
              </a:ext>
            </a:extLst>
          </p:cNvPr>
          <p:cNvSpPr txBox="1"/>
          <p:nvPr/>
        </p:nvSpPr>
        <p:spPr>
          <a:xfrm>
            <a:off x="442458" y="5200705"/>
            <a:ext cx="288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rgbClr val="222222"/>
                </a:solidFill>
              </a:rPr>
              <a:t>25% комиссии от реальной экономии клиента</a:t>
            </a:r>
            <a:endParaRPr lang="en-US" sz="1600" dirty="0">
              <a:solidFill>
                <a:srgbClr val="22222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5C8761-8055-4E2C-9003-5553D8892E98}"/>
              </a:ext>
            </a:extLst>
          </p:cNvPr>
          <p:cNvSpPr txBox="1"/>
          <p:nvPr/>
        </p:nvSpPr>
        <p:spPr>
          <a:xfrm>
            <a:off x="446891" y="4355477"/>
            <a:ext cx="2300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*Цена за всех пользователей    </a:t>
            </a:r>
            <a:endParaRPr lang="en-US" sz="1200" dirty="0">
              <a:solidFill>
                <a:srgbClr val="70707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8C3C41-9C23-45B5-9F06-BAE45C516224}"/>
              </a:ext>
            </a:extLst>
          </p:cNvPr>
          <p:cNvSpPr txBox="1"/>
          <p:nvPr/>
        </p:nvSpPr>
        <p:spPr>
          <a:xfrm>
            <a:off x="442458" y="4942688"/>
            <a:ext cx="242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rgbClr val="707070"/>
                </a:solidFill>
              </a:rPr>
              <a:t>Стоимость 1-го онлайн-аудита:</a:t>
            </a:r>
            <a:endParaRPr lang="en-US" dirty="0">
              <a:solidFill>
                <a:srgbClr val="70707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74DF3-62C0-4DD4-803C-C3C4A7FC2164}"/>
              </a:ext>
            </a:extLst>
          </p:cNvPr>
          <p:cNvSpPr txBox="1"/>
          <p:nvPr/>
        </p:nvSpPr>
        <p:spPr>
          <a:xfrm>
            <a:off x="1628707" y="1469086"/>
            <a:ext cx="197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Для малых компаний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26938-5AFF-4E70-9D30-CB8D6E623F35}"/>
              </a:ext>
            </a:extLst>
          </p:cNvPr>
          <p:cNvSpPr txBox="1"/>
          <p:nvPr/>
        </p:nvSpPr>
        <p:spPr>
          <a:xfrm>
            <a:off x="1628707" y="1698393"/>
            <a:ext cx="162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(до 500 млн ₽/год)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B9D6E-9992-4B40-A726-87390002E11A}"/>
              </a:ext>
            </a:extLst>
          </p:cNvPr>
          <p:cNvSpPr txBox="1"/>
          <p:nvPr/>
        </p:nvSpPr>
        <p:spPr>
          <a:xfrm>
            <a:off x="1628707" y="2031587"/>
            <a:ext cx="2043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Выборочный контроль ключевых закупок. Экономный старт для снижения рисков.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B72B91-D5C1-4BBE-BE28-CE9437CD7762}"/>
              </a:ext>
            </a:extLst>
          </p:cNvPr>
          <p:cNvSpPr txBox="1"/>
          <p:nvPr/>
        </p:nvSpPr>
        <p:spPr>
          <a:xfrm>
            <a:off x="458841" y="3324626"/>
            <a:ext cx="130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100 000₽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E0ED82-4CB4-4A76-9B01-E45B47B0642F}"/>
              </a:ext>
            </a:extLst>
          </p:cNvPr>
          <p:cNvSpPr txBox="1"/>
          <p:nvPr/>
        </p:nvSpPr>
        <p:spPr>
          <a:xfrm>
            <a:off x="442458" y="3628990"/>
            <a:ext cx="329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rgbClr val="232323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65 000 ₽ </a:t>
            </a:r>
            <a:r>
              <a:rPr lang="ru-RU" sz="2000" dirty="0">
                <a:solidFill>
                  <a:srgbClr val="232323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rgbClr val="232323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6F1CD6-6A7B-48CA-AF80-488C4A0E0B2F}"/>
              </a:ext>
            </a:extLst>
          </p:cNvPr>
          <p:cNvSpPr txBox="1"/>
          <p:nvPr/>
        </p:nvSpPr>
        <p:spPr>
          <a:xfrm>
            <a:off x="402945" y="4148796"/>
            <a:ext cx="133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 *Без учета НДС</a:t>
            </a:r>
            <a:endParaRPr lang="en-US" sz="1200" dirty="0">
              <a:solidFill>
                <a:srgbClr val="707070"/>
              </a:solidFill>
            </a:endParaRPr>
          </a:p>
        </p:txBody>
      </p: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01A6384C-953A-46CE-932C-9A50FE5EAB70}"/>
              </a:ext>
            </a:extLst>
          </p:cNvPr>
          <p:cNvCxnSpPr>
            <a:cxnSpLocks/>
          </p:cNvCxnSpPr>
          <p:nvPr/>
        </p:nvCxnSpPr>
        <p:spPr>
          <a:xfrm>
            <a:off x="257893" y="4865624"/>
            <a:ext cx="3552894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26282C2D-B19D-4BEB-99F1-0FA5F88A95B1}"/>
              </a:ext>
            </a:extLst>
          </p:cNvPr>
          <p:cNvCxnSpPr>
            <a:cxnSpLocks/>
          </p:cNvCxnSpPr>
          <p:nvPr/>
        </p:nvCxnSpPr>
        <p:spPr>
          <a:xfrm>
            <a:off x="258072" y="5810031"/>
            <a:ext cx="355271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3C3FEA1-AA1F-4BC8-BD1B-9772CE43C5C6}"/>
              </a:ext>
            </a:extLst>
          </p:cNvPr>
          <p:cNvGrpSpPr/>
          <p:nvPr/>
        </p:nvGrpSpPr>
        <p:grpSpPr>
          <a:xfrm>
            <a:off x="547973" y="5824941"/>
            <a:ext cx="3185936" cy="276999"/>
            <a:chOff x="652962" y="5784467"/>
            <a:chExt cx="3185936" cy="27699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063B92C-A673-4127-99C2-2A536EC8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5847460"/>
              <a:ext cx="151013" cy="151013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FA57995-2185-4EC1-9014-ED48901ACAB6}"/>
                </a:ext>
              </a:extLst>
            </p:cNvPr>
            <p:cNvSpPr txBox="1"/>
            <p:nvPr/>
          </p:nvSpPr>
          <p:spPr>
            <a:xfrm>
              <a:off x="811432" y="5784467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2600 ₽ – стоимость одного заключения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BF92726-15A9-428D-974A-C4A0842FE726}"/>
              </a:ext>
            </a:extLst>
          </p:cNvPr>
          <p:cNvGrpSpPr/>
          <p:nvPr/>
        </p:nvGrpSpPr>
        <p:grpSpPr>
          <a:xfrm>
            <a:off x="547973" y="6169521"/>
            <a:ext cx="3185936" cy="276999"/>
            <a:chOff x="652962" y="6082392"/>
            <a:chExt cx="3185936" cy="276999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793907F4-697D-42F2-81A8-7FE242C2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6145385"/>
              <a:ext cx="151013" cy="151013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8A46012-14CA-46B3-A8A8-5D98971E0B37}"/>
                </a:ext>
              </a:extLst>
            </p:cNvPr>
            <p:cNvSpPr txBox="1"/>
            <p:nvPr/>
          </p:nvSpPr>
          <p:spPr>
            <a:xfrm>
              <a:off x="811432" y="6082392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300 заключений</a:t>
              </a:r>
            </a:p>
          </p:txBody>
        </p:sp>
      </p:grp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D4F2F32D-D367-4EA2-B15B-67A111C3A067}"/>
              </a:ext>
            </a:extLst>
          </p:cNvPr>
          <p:cNvCxnSpPr>
            <a:cxnSpLocks/>
          </p:cNvCxnSpPr>
          <p:nvPr/>
        </p:nvCxnSpPr>
        <p:spPr>
          <a:xfrm>
            <a:off x="255987" y="6114754"/>
            <a:ext cx="35548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FE2053F-D3E3-4561-A5BB-3B81FADA94C3}"/>
              </a:ext>
            </a:extLst>
          </p:cNvPr>
          <p:cNvGrpSpPr/>
          <p:nvPr/>
        </p:nvGrpSpPr>
        <p:grpSpPr>
          <a:xfrm>
            <a:off x="4769772" y="941133"/>
            <a:ext cx="2346399" cy="632462"/>
            <a:chOff x="4686841" y="1215421"/>
            <a:chExt cx="2346399" cy="632462"/>
          </a:xfrm>
        </p:grpSpPr>
        <p:sp>
          <p:nvSpPr>
            <p:cNvPr id="55" name="Блок-схема: альтернативный процесс 54">
              <a:extLst>
                <a:ext uri="{FF2B5EF4-FFF2-40B4-BE49-F238E27FC236}">
                  <a16:creationId xmlns:a16="http://schemas.microsoft.com/office/drawing/2014/main" id="{400C4F5A-F0E1-407D-ACC3-01708E97B4B0}"/>
                </a:ext>
              </a:extLst>
            </p:cNvPr>
            <p:cNvSpPr/>
            <p:nvPr/>
          </p:nvSpPr>
          <p:spPr>
            <a:xfrm>
              <a:off x="4798040" y="1215421"/>
              <a:ext cx="2235200" cy="632462"/>
            </a:xfrm>
            <a:prstGeom prst="flowChartAlternateProcess">
              <a:avLst/>
            </a:prstGeom>
            <a:solidFill>
              <a:schemeClr val="bg1"/>
            </a:solidFill>
            <a:ln w="6350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337C5BF2-21E9-490D-9713-9BD833A2DC7F}"/>
                </a:ext>
              </a:extLst>
            </p:cNvPr>
            <p:cNvGrpSpPr/>
            <p:nvPr/>
          </p:nvGrpSpPr>
          <p:grpSpPr>
            <a:xfrm>
              <a:off x="4686841" y="1256299"/>
              <a:ext cx="2235200" cy="276999"/>
              <a:chOff x="4949620" y="1282288"/>
              <a:chExt cx="2235200" cy="27699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27CA85-348A-4DFA-A6EF-AF5D6F8452B1}"/>
                  </a:ext>
                </a:extLst>
              </p:cNvPr>
              <p:cNvSpPr txBox="1"/>
              <p:nvPr/>
            </p:nvSpPr>
            <p:spPr>
              <a:xfrm>
                <a:off x="4949620" y="1282288"/>
                <a:ext cx="2235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kern="1400" spc="250" dirty="0">
                    <a:solidFill>
                      <a:srgbClr val="4581E2"/>
                    </a:solidFill>
                    <a:latin typeface="Inter Tight SemiBold" pitchFamily="2" charset="0"/>
                    <a:ea typeface="Inter Tight SemiBold" pitchFamily="2" charset="0"/>
                    <a:cs typeface="Inter Tight SemiBold" pitchFamily="2" charset="0"/>
                  </a:rPr>
                  <a:t>ПОПУЛЯРНЫЙ</a:t>
                </a:r>
                <a:endParaRPr lang="en-US" sz="1200" kern="1400" spc="250" dirty="0">
                  <a:solidFill>
                    <a:srgbClr val="4581E2"/>
                  </a:solidFill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endParaRPr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73D3126A-331E-4195-B5D3-E6598DA7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8901" y="1329736"/>
                <a:ext cx="168146" cy="168146"/>
              </a:xfrm>
              <a:prstGeom prst="rect">
                <a:avLst/>
              </a:prstGeom>
            </p:spPr>
          </p:pic>
        </p:grp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6600DF9-7339-46BD-8477-F3C127F5A78A}"/>
              </a:ext>
            </a:extLst>
          </p:cNvPr>
          <p:cNvSpPr/>
          <p:nvPr/>
        </p:nvSpPr>
        <p:spPr>
          <a:xfrm>
            <a:off x="4050994" y="1278653"/>
            <a:ext cx="3915717" cy="5215009"/>
          </a:xfrm>
          <a:prstGeom prst="roundRect">
            <a:avLst>
              <a:gd name="adj" fmla="val 5238"/>
            </a:avLst>
          </a:prstGeom>
          <a:solidFill>
            <a:srgbClr val="FBFBFB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: скругленные углы 148">
            <a:extLst>
              <a:ext uri="{FF2B5EF4-FFF2-40B4-BE49-F238E27FC236}">
                <a16:creationId xmlns:a16="http://schemas.microsoft.com/office/drawing/2014/main" id="{F606AF06-2AFE-4DF8-96CB-11855B5FFBC5}"/>
              </a:ext>
            </a:extLst>
          </p:cNvPr>
          <p:cNvSpPr/>
          <p:nvPr/>
        </p:nvSpPr>
        <p:spPr>
          <a:xfrm>
            <a:off x="4043626" y="3272902"/>
            <a:ext cx="3923085" cy="144294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7C00858-8EEA-4733-91E2-0F812A84674C}"/>
              </a:ext>
            </a:extLst>
          </p:cNvPr>
          <p:cNvCxnSpPr>
            <a:cxnSpLocks/>
          </p:cNvCxnSpPr>
          <p:nvPr/>
        </p:nvCxnSpPr>
        <p:spPr>
          <a:xfrm>
            <a:off x="4043626" y="3099240"/>
            <a:ext cx="392308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456712F-4444-4D1D-BB42-F85069E593CC}"/>
              </a:ext>
            </a:extLst>
          </p:cNvPr>
          <p:cNvCxnSpPr>
            <a:cxnSpLocks/>
          </p:cNvCxnSpPr>
          <p:nvPr/>
        </p:nvCxnSpPr>
        <p:spPr>
          <a:xfrm>
            <a:off x="4050993" y="4865624"/>
            <a:ext cx="391571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7D724C47-96A1-4B0D-918B-38FA27BA90CD}"/>
              </a:ext>
            </a:extLst>
          </p:cNvPr>
          <p:cNvSpPr/>
          <p:nvPr/>
        </p:nvSpPr>
        <p:spPr>
          <a:xfrm>
            <a:off x="4188502" y="1398622"/>
            <a:ext cx="3647526" cy="1254328"/>
          </a:xfrm>
          <a:prstGeom prst="roundRect">
            <a:avLst>
              <a:gd name="adj" fmla="val 9825"/>
            </a:avLst>
          </a:prstGeom>
          <a:solidFill>
            <a:srgbClr val="EA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FC959-07A1-4517-8473-A1EB1BB525AC}"/>
              </a:ext>
            </a:extLst>
          </p:cNvPr>
          <p:cNvSpPr txBox="1"/>
          <p:nvPr/>
        </p:nvSpPr>
        <p:spPr>
          <a:xfrm>
            <a:off x="4228987" y="1447172"/>
            <a:ext cx="173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rgbClr val="4581E2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Стандарт</a:t>
            </a:r>
            <a:endParaRPr lang="ru-RU" sz="2000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075350-6E0E-4E5D-AB7E-E3F0949A3D78}"/>
              </a:ext>
            </a:extLst>
          </p:cNvPr>
          <p:cNvSpPr txBox="1"/>
          <p:nvPr/>
        </p:nvSpPr>
        <p:spPr>
          <a:xfrm>
            <a:off x="4241220" y="5200705"/>
            <a:ext cx="30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rgbClr val="222222"/>
                </a:solidFill>
              </a:rPr>
              <a:t>15% комиссии от реальной экономии клиента</a:t>
            </a:r>
            <a:endParaRPr lang="en-US" sz="1600" dirty="0">
              <a:solidFill>
                <a:srgbClr val="22222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E29C66-7279-44BE-B042-11959439B8B0}"/>
              </a:ext>
            </a:extLst>
          </p:cNvPr>
          <p:cNvSpPr txBox="1"/>
          <p:nvPr/>
        </p:nvSpPr>
        <p:spPr>
          <a:xfrm>
            <a:off x="4256219" y="4355477"/>
            <a:ext cx="245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*Цена за всех пользователей    </a:t>
            </a:r>
            <a:endParaRPr lang="en-US" sz="1200" dirty="0">
              <a:solidFill>
                <a:srgbClr val="70707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3AB034-2013-41E3-9CAD-169AA47D4C50}"/>
              </a:ext>
            </a:extLst>
          </p:cNvPr>
          <p:cNvSpPr txBox="1"/>
          <p:nvPr/>
        </p:nvSpPr>
        <p:spPr>
          <a:xfrm>
            <a:off x="4241220" y="4942688"/>
            <a:ext cx="2589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rgbClr val="707070"/>
                </a:solidFill>
              </a:rPr>
              <a:t>Стоимость 1-го онлайн-аудита:</a:t>
            </a:r>
            <a:endParaRPr lang="en-US" dirty="0">
              <a:solidFill>
                <a:srgbClr val="70707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E8C6D-E0F7-49CB-9931-05D200E02E59}"/>
              </a:ext>
            </a:extLst>
          </p:cNvPr>
          <p:cNvSpPr txBox="1"/>
          <p:nvPr/>
        </p:nvSpPr>
        <p:spPr>
          <a:xfrm>
            <a:off x="5704340" y="1469086"/>
            <a:ext cx="226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Средний бизнес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FF6054-9411-4DF6-BC4F-5374C4F3F586}"/>
              </a:ext>
            </a:extLst>
          </p:cNvPr>
          <p:cNvSpPr txBox="1"/>
          <p:nvPr/>
        </p:nvSpPr>
        <p:spPr>
          <a:xfrm>
            <a:off x="5704339" y="1698393"/>
            <a:ext cx="226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(до 500 млн - 2 млрд ₽/год)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4E1EE8-6684-4100-A8F7-FB6EBC5BDDEC}"/>
              </a:ext>
            </a:extLst>
          </p:cNvPr>
          <p:cNvSpPr txBox="1"/>
          <p:nvPr/>
        </p:nvSpPr>
        <p:spPr>
          <a:xfrm>
            <a:off x="5704340" y="2031587"/>
            <a:ext cx="2177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Автоматизация проверок, </a:t>
            </a:r>
            <a:b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анализ аномалий, </a:t>
            </a:r>
            <a:b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оптимизация расходов.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87788A-AD55-40AD-857D-5361CCC0BDE3}"/>
              </a:ext>
            </a:extLst>
          </p:cNvPr>
          <p:cNvSpPr txBox="1"/>
          <p:nvPr/>
        </p:nvSpPr>
        <p:spPr>
          <a:xfrm>
            <a:off x="4247701" y="3324626"/>
            <a:ext cx="139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300 000</a:t>
            </a:r>
            <a:r>
              <a:rPr lang="ru-RU" i="0" strike="sngStrike" dirty="0">
                <a:solidFill>
                  <a:srgbClr val="707070"/>
                </a:solidFill>
                <a:effectLst/>
                <a:latin typeface="Inter Tight" pitchFamily="2" charset="0"/>
              </a:rPr>
              <a:t>₽</a:t>
            </a:r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6BAA23-9BE2-472F-BA42-7B7983BC2581}"/>
              </a:ext>
            </a:extLst>
          </p:cNvPr>
          <p:cNvSpPr txBox="1"/>
          <p:nvPr/>
        </p:nvSpPr>
        <p:spPr>
          <a:xfrm>
            <a:off x="4235487" y="3628990"/>
            <a:ext cx="350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rgbClr val="232323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195 000 ₽ </a:t>
            </a:r>
            <a:r>
              <a:rPr lang="ru-RU" sz="2000" dirty="0">
                <a:solidFill>
                  <a:srgbClr val="232323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rgbClr val="232323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AF3C09-137E-429F-9DDF-1E5C5EA74839}"/>
              </a:ext>
            </a:extLst>
          </p:cNvPr>
          <p:cNvSpPr txBox="1"/>
          <p:nvPr/>
        </p:nvSpPr>
        <p:spPr>
          <a:xfrm>
            <a:off x="4209382" y="4148796"/>
            <a:ext cx="1418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 *Без учета НДС</a:t>
            </a:r>
            <a:endParaRPr lang="en-US" sz="1200" dirty="0">
              <a:solidFill>
                <a:srgbClr val="707070"/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F212579-F332-4767-91BF-883BA6B63850}"/>
              </a:ext>
            </a:extLst>
          </p:cNvPr>
          <p:cNvGrpSpPr/>
          <p:nvPr/>
        </p:nvGrpSpPr>
        <p:grpSpPr>
          <a:xfrm>
            <a:off x="4396602" y="2735763"/>
            <a:ext cx="3359084" cy="276999"/>
            <a:chOff x="4314792" y="3334818"/>
            <a:chExt cx="3359084" cy="27699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552EEF-5FE8-4A3B-B319-B6D67C34855B}"/>
                </a:ext>
              </a:extLst>
            </p:cNvPr>
            <p:cNvSpPr txBox="1"/>
            <p:nvPr/>
          </p:nvSpPr>
          <p:spPr>
            <a:xfrm>
              <a:off x="4572677" y="3334818"/>
              <a:ext cx="310119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0" i="0" u="none" strike="noStrike" kern="1400" spc="140" dirty="0">
                  <a:solidFill>
                    <a:srgbClr val="000000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7 ПОЛЬЗОВАТЕЛЕЙ</a:t>
              </a:r>
            </a:p>
          </p:txBody>
        </p:sp>
        <p:pic>
          <p:nvPicPr>
            <p:cNvPr id="64" name="Picture 7">
              <a:extLst>
                <a:ext uri="{FF2B5EF4-FFF2-40B4-BE49-F238E27FC236}">
                  <a16:creationId xmlns:a16="http://schemas.microsoft.com/office/drawing/2014/main" id="{C5DF56C4-062C-4DA2-95AA-C29F0A6E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4792" y="3352879"/>
              <a:ext cx="240876" cy="240876"/>
            </a:xfrm>
            <a:prstGeom prst="rect">
              <a:avLst/>
            </a:prstGeom>
          </p:spPr>
        </p:pic>
      </p:grp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F9E694E4-4E29-41FD-AE1E-C5B76427853F}"/>
              </a:ext>
            </a:extLst>
          </p:cNvPr>
          <p:cNvCxnSpPr>
            <a:cxnSpLocks/>
          </p:cNvCxnSpPr>
          <p:nvPr/>
        </p:nvCxnSpPr>
        <p:spPr>
          <a:xfrm>
            <a:off x="4050994" y="5810031"/>
            <a:ext cx="39157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4101A181-8DA7-459C-B8B1-430DD97185D0}"/>
              </a:ext>
            </a:extLst>
          </p:cNvPr>
          <p:cNvCxnSpPr>
            <a:cxnSpLocks/>
          </p:cNvCxnSpPr>
          <p:nvPr/>
        </p:nvCxnSpPr>
        <p:spPr>
          <a:xfrm>
            <a:off x="4050993" y="6114754"/>
            <a:ext cx="391571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43DBC9D-7441-4076-8F24-A2A1FAD8D3E8}"/>
              </a:ext>
            </a:extLst>
          </p:cNvPr>
          <p:cNvGrpSpPr/>
          <p:nvPr/>
        </p:nvGrpSpPr>
        <p:grpSpPr>
          <a:xfrm>
            <a:off x="4333279" y="5824941"/>
            <a:ext cx="3185936" cy="276999"/>
            <a:chOff x="652962" y="5784467"/>
            <a:chExt cx="3185936" cy="276999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2AA27EC1-8D21-44CE-9025-47157B3E6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5847460"/>
              <a:ext cx="151013" cy="151013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20E9B50-8115-4198-937B-F9391D6508F1}"/>
                </a:ext>
              </a:extLst>
            </p:cNvPr>
            <p:cNvSpPr txBox="1"/>
            <p:nvPr/>
          </p:nvSpPr>
          <p:spPr>
            <a:xfrm>
              <a:off x="811432" y="5784467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1772 ₽ – стоимость одного заключения</a:t>
              </a: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C400F57E-2911-4DD6-97C9-507ACA3DF849}"/>
              </a:ext>
            </a:extLst>
          </p:cNvPr>
          <p:cNvGrpSpPr/>
          <p:nvPr/>
        </p:nvGrpSpPr>
        <p:grpSpPr>
          <a:xfrm>
            <a:off x="4333279" y="6169521"/>
            <a:ext cx="3185936" cy="276999"/>
            <a:chOff x="652962" y="6082392"/>
            <a:chExt cx="3185936" cy="276999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731C1C8-B981-4C45-8B3E-FE30CB15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6145385"/>
              <a:ext cx="151013" cy="151013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49645D1-C901-4F0B-8423-EDC9377ADF9D}"/>
                </a:ext>
              </a:extLst>
            </p:cNvPr>
            <p:cNvSpPr txBox="1"/>
            <p:nvPr/>
          </p:nvSpPr>
          <p:spPr>
            <a:xfrm>
              <a:off x="811432" y="6082392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1320 заключений</a:t>
              </a: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2F9ABBF-0433-4385-81DE-8378E51029E1}"/>
              </a:ext>
            </a:extLst>
          </p:cNvPr>
          <p:cNvGrpSpPr/>
          <p:nvPr/>
        </p:nvGrpSpPr>
        <p:grpSpPr>
          <a:xfrm>
            <a:off x="8808434" y="938439"/>
            <a:ext cx="2346399" cy="632462"/>
            <a:chOff x="4686841" y="1215421"/>
            <a:chExt cx="2346399" cy="632462"/>
          </a:xfrm>
        </p:grpSpPr>
        <p:sp>
          <p:nvSpPr>
            <p:cNvPr id="84" name="Блок-схема: альтернативный процесс 83">
              <a:extLst>
                <a:ext uri="{FF2B5EF4-FFF2-40B4-BE49-F238E27FC236}">
                  <a16:creationId xmlns:a16="http://schemas.microsoft.com/office/drawing/2014/main" id="{E9A46DE6-11EC-4947-83CE-E8949EE2934D}"/>
                </a:ext>
              </a:extLst>
            </p:cNvPr>
            <p:cNvSpPr/>
            <p:nvPr/>
          </p:nvSpPr>
          <p:spPr>
            <a:xfrm>
              <a:off x="4798040" y="1215421"/>
              <a:ext cx="2235200" cy="632462"/>
            </a:xfrm>
            <a:prstGeom prst="flowChartAlternateProcess">
              <a:avLst/>
            </a:prstGeom>
            <a:solidFill>
              <a:schemeClr val="bg1"/>
            </a:solidFill>
            <a:ln w="6350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84B69676-F707-4D46-9A11-58C05C1165D5}"/>
                </a:ext>
              </a:extLst>
            </p:cNvPr>
            <p:cNvGrpSpPr/>
            <p:nvPr/>
          </p:nvGrpSpPr>
          <p:grpSpPr>
            <a:xfrm>
              <a:off x="4686841" y="1251083"/>
              <a:ext cx="2235200" cy="276999"/>
              <a:chOff x="4949620" y="1277072"/>
              <a:chExt cx="2235200" cy="27699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E948146-AB9D-4855-B0A8-A06D19D9DB33}"/>
                  </a:ext>
                </a:extLst>
              </p:cNvPr>
              <p:cNvSpPr txBox="1"/>
              <p:nvPr/>
            </p:nvSpPr>
            <p:spPr>
              <a:xfrm>
                <a:off x="4949620" y="1277072"/>
                <a:ext cx="2235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kern="1400" spc="250" dirty="0">
                    <a:solidFill>
                      <a:srgbClr val="4581E2"/>
                    </a:solidFill>
                    <a:latin typeface="Inter Tight SemiBold" pitchFamily="2" charset="0"/>
                    <a:ea typeface="Inter Tight SemiBold" pitchFamily="2" charset="0"/>
                    <a:cs typeface="Inter Tight SemiBold" pitchFamily="2" charset="0"/>
                  </a:rPr>
                  <a:t>ПОПУЛЯРНЫЙ</a:t>
                </a:r>
                <a:endParaRPr lang="en-US" sz="1200" kern="1400" spc="250" dirty="0">
                  <a:solidFill>
                    <a:srgbClr val="4581E2"/>
                  </a:solidFill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endParaRPr>
              </a:p>
            </p:txBody>
          </p: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86B96953-BF13-495A-B569-CF5C09B01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8901" y="1324520"/>
                <a:ext cx="168146" cy="168146"/>
              </a:xfrm>
              <a:prstGeom prst="rect">
                <a:avLst/>
              </a:prstGeom>
            </p:spPr>
          </p:pic>
        </p:grpSp>
      </p:grp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F44BC742-A4A2-4171-8852-7319750449AA}"/>
              </a:ext>
            </a:extLst>
          </p:cNvPr>
          <p:cNvSpPr/>
          <p:nvPr/>
        </p:nvSpPr>
        <p:spPr>
          <a:xfrm>
            <a:off x="8203805" y="1278653"/>
            <a:ext cx="3673589" cy="5205024"/>
          </a:xfrm>
          <a:prstGeom prst="roundRect">
            <a:avLst>
              <a:gd name="adj" fmla="val 5238"/>
            </a:avLst>
          </a:prstGeom>
          <a:solidFill>
            <a:srgbClr val="649B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: скругленные углы 143">
            <a:extLst>
              <a:ext uri="{FF2B5EF4-FFF2-40B4-BE49-F238E27FC236}">
                <a16:creationId xmlns:a16="http://schemas.microsoft.com/office/drawing/2014/main" id="{C7D74CD2-78C1-44DA-BA04-EC9DF90FEDCB}"/>
              </a:ext>
            </a:extLst>
          </p:cNvPr>
          <p:cNvSpPr/>
          <p:nvPr/>
        </p:nvSpPr>
        <p:spPr>
          <a:xfrm>
            <a:off x="8203804" y="3272902"/>
            <a:ext cx="3673589" cy="1442947"/>
          </a:xfrm>
          <a:prstGeom prst="roundRect">
            <a:avLst>
              <a:gd name="adj" fmla="val 0"/>
            </a:avLst>
          </a:prstGeom>
          <a:solidFill>
            <a:srgbClr val="7CA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8C7A95D9-1EB8-45EA-95CE-D90397E35602}"/>
              </a:ext>
            </a:extLst>
          </p:cNvPr>
          <p:cNvCxnSpPr>
            <a:cxnSpLocks/>
          </p:cNvCxnSpPr>
          <p:nvPr/>
        </p:nvCxnSpPr>
        <p:spPr>
          <a:xfrm>
            <a:off x="8203804" y="3099240"/>
            <a:ext cx="3673589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CE7473B0-B3C5-4F67-AFD0-CB418C54CDCA}"/>
              </a:ext>
            </a:extLst>
          </p:cNvPr>
          <p:cNvCxnSpPr>
            <a:cxnSpLocks/>
          </p:cNvCxnSpPr>
          <p:nvPr/>
        </p:nvCxnSpPr>
        <p:spPr>
          <a:xfrm>
            <a:off x="8203805" y="4865624"/>
            <a:ext cx="3673589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25E8ED75-8EF9-44D7-9430-6311C0AACD7D}"/>
              </a:ext>
            </a:extLst>
          </p:cNvPr>
          <p:cNvSpPr/>
          <p:nvPr/>
        </p:nvSpPr>
        <p:spPr>
          <a:xfrm>
            <a:off x="8347168" y="1394281"/>
            <a:ext cx="3377481" cy="1258670"/>
          </a:xfrm>
          <a:prstGeom prst="roundRect">
            <a:avLst>
              <a:gd name="adj" fmla="val 9825"/>
            </a:avLst>
          </a:prstGeom>
          <a:solidFill>
            <a:srgbClr val="7CA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18FFF1F-8146-479C-9869-A09698F9D0E3}"/>
              </a:ext>
            </a:extLst>
          </p:cNvPr>
          <p:cNvSpPr txBox="1"/>
          <p:nvPr/>
        </p:nvSpPr>
        <p:spPr>
          <a:xfrm>
            <a:off x="8389540" y="1447172"/>
            <a:ext cx="661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Про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A98461-8D7D-42B0-BDBD-4DBF4575869D}"/>
              </a:ext>
            </a:extLst>
          </p:cNvPr>
          <p:cNvSpPr txBox="1"/>
          <p:nvPr/>
        </p:nvSpPr>
        <p:spPr>
          <a:xfrm>
            <a:off x="8391784" y="5200705"/>
            <a:ext cx="30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10% комиссии от реальной экономии клиента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2FC909-8703-41DE-80BC-394B77B7C59D}"/>
              </a:ext>
            </a:extLst>
          </p:cNvPr>
          <p:cNvSpPr txBox="1"/>
          <p:nvPr/>
        </p:nvSpPr>
        <p:spPr>
          <a:xfrm>
            <a:off x="8389540" y="4355477"/>
            <a:ext cx="245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*Цена за всех пользователей   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7084F15-B5FA-4E90-9F0A-36472D72D1AF}"/>
              </a:ext>
            </a:extLst>
          </p:cNvPr>
          <p:cNvSpPr txBox="1"/>
          <p:nvPr/>
        </p:nvSpPr>
        <p:spPr>
          <a:xfrm>
            <a:off x="8387974" y="4942688"/>
            <a:ext cx="2589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Стоимость 1-го онлайн-аудита: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1BAE0BE-6891-45D6-917B-43D6EA4FDE6C}"/>
              </a:ext>
            </a:extLst>
          </p:cNvPr>
          <p:cNvSpPr txBox="1"/>
          <p:nvPr/>
        </p:nvSpPr>
        <p:spPr>
          <a:xfrm>
            <a:off x="9762301" y="1469086"/>
            <a:ext cx="1840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Крупные компании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0CF6FDD-C073-4BBD-BEF4-03E58EFD0FD8}"/>
              </a:ext>
            </a:extLst>
          </p:cNvPr>
          <p:cNvSpPr txBox="1"/>
          <p:nvPr/>
        </p:nvSpPr>
        <p:spPr>
          <a:xfrm>
            <a:off x="9762300" y="2031587"/>
            <a:ext cx="217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Полная автоматизация: 100% контроль, прогнозы и отчёты.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CF464CE-A2FA-4734-80E6-67785255ABBB}"/>
              </a:ext>
            </a:extLst>
          </p:cNvPr>
          <p:cNvSpPr txBox="1"/>
          <p:nvPr/>
        </p:nvSpPr>
        <p:spPr>
          <a:xfrm>
            <a:off x="8399057" y="3324626"/>
            <a:ext cx="139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800 000</a:t>
            </a:r>
            <a:r>
              <a:rPr lang="ru-RU" i="0" strike="sngStrike" dirty="0">
                <a:solidFill>
                  <a:schemeClr val="bg1"/>
                </a:solidFill>
                <a:effectLst/>
                <a:latin typeface="Inter Tight" pitchFamily="2" charset="0"/>
              </a:rPr>
              <a:t>₽</a:t>
            </a:r>
            <a:r>
              <a:rPr lang="ru-RU" strike="sngStrike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93F8F05-953E-4960-A7B4-C25168FB650E}"/>
              </a:ext>
            </a:extLst>
          </p:cNvPr>
          <p:cNvSpPr txBox="1"/>
          <p:nvPr/>
        </p:nvSpPr>
        <p:spPr>
          <a:xfrm>
            <a:off x="8376610" y="3628990"/>
            <a:ext cx="350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520 000 ₽ </a:t>
            </a:r>
            <a:r>
              <a:rPr lang="ru-RU" sz="20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9EABAF-4992-439D-8EE9-493477FA5B60}"/>
              </a:ext>
            </a:extLst>
          </p:cNvPr>
          <p:cNvSpPr txBox="1"/>
          <p:nvPr/>
        </p:nvSpPr>
        <p:spPr>
          <a:xfrm>
            <a:off x="8353924" y="4148796"/>
            <a:ext cx="1418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 *Без учета НДС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5AEFED1-DB2E-48FA-930D-35D5BC74524D}"/>
              </a:ext>
            </a:extLst>
          </p:cNvPr>
          <p:cNvGrpSpPr/>
          <p:nvPr/>
        </p:nvGrpSpPr>
        <p:grpSpPr>
          <a:xfrm>
            <a:off x="8376610" y="2735763"/>
            <a:ext cx="3506003" cy="276999"/>
            <a:chOff x="8443010" y="3330319"/>
            <a:chExt cx="3506003" cy="27699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7D4706F-EC08-439E-82AF-58692457D77C}"/>
                </a:ext>
              </a:extLst>
            </p:cNvPr>
            <p:cNvSpPr txBox="1"/>
            <p:nvPr/>
          </p:nvSpPr>
          <p:spPr>
            <a:xfrm>
              <a:off x="8689273" y="3330319"/>
              <a:ext cx="32597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0" i="0" u="none" strike="noStrike" kern="1400" spc="140" dirty="0">
                  <a:solidFill>
                    <a:schemeClr val="bg1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25 ПОЛЬЗОВАТЕЛЕЙ</a:t>
              </a:r>
            </a:p>
          </p:txBody>
        </p:sp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768AE7ED-7DE3-4097-9B92-D5278220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3010" y="3345687"/>
              <a:ext cx="246262" cy="246262"/>
            </a:xfrm>
            <a:prstGeom prst="rect">
              <a:avLst/>
            </a:prstGeom>
          </p:spPr>
        </p:pic>
      </p:grp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306D7ABC-58F3-4DEB-AD88-07433CC19BDB}"/>
              </a:ext>
            </a:extLst>
          </p:cNvPr>
          <p:cNvCxnSpPr>
            <a:cxnSpLocks/>
          </p:cNvCxnSpPr>
          <p:nvPr/>
        </p:nvCxnSpPr>
        <p:spPr>
          <a:xfrm>
            <a:off x="8201900" y="5810031"/>
            <a:ext cx="3675494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38AEDB23-6D72-446E-AB69-CA70264559EA}"/>
              </a:ext>
            </a:extLst>
          </p:cNvPr>
          <p:cNvCxnSpPr>
            <a:cxnSpLocks/>
          </p:cNvCxnSpPr>
          <p:nvPr/>
        </p:nvCxnSpPr>
        <p:spPr>
          <a:xfrm>
            <a:off x="8201053" y="6114754"/>
            <a:ext cx="3676341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C3D5BCE0-1597-479F-935E-AC72642A2BE3}"/>
              </a:ext>
            </a:extLst>
          </p:cNvPr>
          <p:cNvSpPr txBox="1"/>
          <p:nvPr/>
        </p:nvSpPr>
        <p:spPr>
          <a:xfrm>
            <a:off x="8637584" y="5824941"/>
            <a:ext cx="302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1300 ₽ – стоимость одного заключения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8CADB86-3E66-4B66-AF6B-5DDCEBED1753}"/>
              </a:ext>
            </a:extLst>
          </p:cNvPr>
          <p:cNvSpPr txBox="1"/>
          <p:nvPr/>
        </p:nvSpPr>
        <p:spPr>
          <a:xfrm>
            <a:off x="8638971" y="6169521"/>
            <a:ext cx="302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4800 заключений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D92458-9413-4A8C-AAB8-FC4E07D14C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908" y="5887934"/>
            <a:ext cx="151013" cy="151013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DDC19D41-6DB0-4725-B2C6-375BC3C1C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908" y="6232514"/>
            <a:ext cx="151013" cy="151013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E2847A7F-3BD2-406F-B771-1B9FCC284682}"/>
              </a:ext>
            </a:extLst>
          </p:cNvPr>
          <p:cNvSpPr txBox="1"/>
          <p:nvPr/>
        </p:nvSpPr>
        <p:spPr>
          <a:xfrm>
            <a:off x="9754934" y="1698393"/>
            <a:ext cx="1465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(от 2 млрд ₽/год)</a:t>
            </a:r>
          </a:p>
        </p:txBody>
      </p:sp>
    </p:spTree>
    <p:extLst>
      <p:ext uri="{BB962C8B-B14F-4D97-AF65-F5344CB8AC3E}">
        <p14:creationId xmlns:p14="http://schemas.microsoft.com/office/powerpoint/2010/main" val="19187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3CAD6-F84A-49F0-BE07-A2860C612637}"/>
              </a:ext>
            </a:extLst>
          </p:cNvPr>
          <p:cNvSpPr txBox="1"/>
          <p:nvPr/>
        </p:nvSpPr>
        <p:spPr>
          <a:xfrm>
            <a:off x="274322" y="283741"/>
            <a:ext cx="715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8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Тарифы </a:t>
            </a:r>
            <a:r>
              <a:rPr lang="ru-RU" sz="28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для заказчиков строительства</a:t>
            </a:r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2B354A04-BD18-416E-B924-4E80E2FF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252404"/>
            <a:ext cx="683543" cy="585894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832D763-E910-4183-A4FD-2DC633C071E9}"/>
              </a:ext>
            </a:extLst>
          </p:cNvPr>
          <p:cNvGrpSpPr/>
          <p:nvPr/>
        </p:nvGrpSpPr>
        <p:grpSpPr>
          <a:xfrm>
            <a:off x="8180541" y="379710"/>
            <a:ext cx="2670562" cy="331282"/>
            <a:chOff x="7075419" y="401701"/>
            <a:chExt cx="2670562" cy="331282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627163C-CD5F-4106-81C5-D38BE7BC6E30}"/>
                </a:ext>
              </a:extLst>
            </p:cNvPr>
            <p:cNvSpPr/>
            <p:nvPr/>
          </p:nvSpPr>
          <p:spPr>
            <a:xfrm>
              <a:off x="7075419" y="401701"/>
              <a:ext cx="2670562" cy="331282"/>
            </a:xfrm>
            <a:prstGeom prst="roundRect">
              <a:avLst/>
            </a:prstGeom>
            <a:solidFill>
              <a:srgbClr val="E5EBF5"/>
            </a:solidFill>
            <a:ln w="9525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CF8B5EA-0827-491D-8896-AD3FAE66176C}"/>
                </a:ext>
              </a:extLst>
            </p:cNvPr>
            <p:cNvSpPr txBox="1"/>
            <p:nvPr/>
          </p:nvSpPr>
          <p:spPr>
            <a:xfrm>
              <a:off x="7117263" y="413454"/>
              <a:ext cx="2171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4581E2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На год выгоднее на 35%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4FCBFE04-ED13-4FA1-8CE2-8DF01D396B7C}"/>
                </a:ext>
              </a:extLst>
            </p:cNvPr>
            <p:cNvGrpSpPr/>
            <p:nvPr/>
          </p:nvGrpSpPr>
          <p:grpSpPr>
            <a:xfrm>
              <a:off x="9340893" y="457649"/>
              <a:ext cx="219387" cy="219387"/>
              <a:chOff x="8884920" y="369374"/>
              <a:chExt cx="257175" cy="257175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61C65B83-1545-4532-BEF3-8EDBE4233110}"/>
                  </a:ext>
                </a:extLst>
              </p:cNvPr>
              <p:cNvSpPr/>
              <p:nvPr/>
            </p:nvSpPr>
            <p:spPr>
              <a:xfrm>
                <a:off x="8884920" y="369374"/>
                <a:ext cx="257175" cy="257175"/>
              </a:xfrm>
              <a:prstGeom prst="ellipse">
                <a:avLst/>
              </a:prstGeom>
              <a:solidFill>
                <a:srgbClr val="4581E2"/>
              </a:solidFill>
              <a:ln>
                <a:solidFill>
                  <a:srgbClr val="4581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8A7298D-4260-4E47-A6E5-741660B49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07910" y="402644"/>
                <a:ext cx="211194" cy="211194"/>
              </a:xfrm>
              <a:prstGeom prst="rect">
                <a:avLst/>
              </a:prstGeom>
            </p:spPr>
          </p:pic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728BD1A0-7475-4DF2-977C-1FC13DD9307F}"/>
              </a:ext>
            </a:extLst>
          </p:cNvPr>
          <p:cNvSpPr txBox="1"/>
          <p:nvPr/>
        </p:nvSpPr>
        <p:spPr>
          <a:xfrm>
            <a:off x="9786925" y="1657919"/>
            <a:ext cx="226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(от 2 млрд ₽/год)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227DB27-A734-4527-83F6-39CBC438708E}"/>
              </a:ext>
            </a:extLst>
          </p:cNvPr>
          <p:cNvSpPr/>
          <p:nvPr/>
        </p:nvSpPr>
        <p:spPr>
          <a:xfrm>
            <a:off x="252095" y="1278653"/>
            <a:ext cx="3558692" cy="5205024"/>
          </a:xfrm>
          <a:prstGeom prst="roundRect">
            <a:avLst>
              <a:gd name="adj" fmla="val 5238"/>
            </a:avLst>
          </a:prstGeom>
          <a:solidFill>
            <a:srgbClr val="FBFBFB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: скругленные углы 149">
            <a:extLst>
              <a:ext uri="{FF2B5EF4-FFF2-40B4-BE49-F238E27FC236}">
                <a16:creationId xmlns:a16="http://schemas.microsoft.com/office/drawing/2014/main" id="{3A4AB901-8D15-4C71-9D93-95340B75AC45}"/>
              </a:ext>
            </a:extLst>
          </p:cNvPr>
          <p:cNvSpPr/>
          <p:nvPr/>
        </p:nvSpPr>
        <p:spPr>
          <a:xfrm>
            <a:off x="252094" y="3272902"/>
            <a:ext cx="3559590" cy="144294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EC08741-ADBF-4040-86CC-0BA2E8C1C76F}"/>
              </a:ext>
            </a:extLst>
          </p:cNvPr>
          <p:cNvCxnSpPr>
            <a:cxnSpLocks/>
          </p:cNvCxnSpPr>
          <p:nvPr/>
        </p:nvCxnSpPr>
        <p:spPr>
          <a:xfrm>
            <a:off x="252094" y="3099240"/>
            <a:ext cx="3558693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9044A00-F4DB-44CC-9B48-47DBDCB335A0}"/>
              </a:ext>
            </a:extLst>
          </p:cNvPr>
          <p:cNvSpPr/>
          <p:nvPr/>
        </p:nvSpPr>
        <p:spPr>
          <a:xfrm>
            <a:off x="392074" y="1408782"/>
            <a:ext cx="3276841" cy="1244168"/>
          </a:xfrm>
          <a:prstGeom prst="roundRect">
            <a:avLst>
              <a:gd name="adj" fmla="val 9825"/>
            </a:avLst>
          </a:prstGeom>
          <a:solidFill>
            <a:srgbClr val="EA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A1BB4-3AE7-48E6-ACC4-D424C95E3A9E}"/>
              </a:ext>
            </a:extLst>
          </p:cNvPr>
          <p:cNvSpPr txBox="1"/>
          <p:nvPr/>
        </p:nvSpPr>
        <p:spPr>
          <a:xfrm>
            <a:off x="444759" y="1447172"/>
            <a:ext cx="1165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rgbClr val="4581E2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Лайт</a:t>
            </a:r>
            <a:endParaRPr lang="ru-RU" sz="2000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D7EF964-A2B5-4CFC-B4B6-0A5CC6C25969}"/>
              </a:ext>
            </a:extLst>
          </p:cNvPr>
          <p:cNvGrpSpPr/>
          <p:nvPr/>
        </p:nvGrpSpPr>
        <p:grpSpPr>
          <a:xfrm>
            <a:off x="494102" y="2735763"/>
            <a:ext cx="3166517" cy="261610"/>
            <a:chOff x="887298" y="3246896"/>
            <a:chExt cx="3208847" cy="2616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EBBB55-692E-4A9D-8241-7494B032ABE4}"/>
                </a:ext>
              </a:extLst>
            </p:cNvPr>
            <p:cNvSpPr txBox="1"/>
            <p:nvPr/>
          </p:nvSpPr>
          <p:spPr>
            <a:xfrm>
              <a:off x="1147445" y="3246896"/>
              <a:ext cx="29487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0" i="0" u="none" strike="noStrike" kern="1400" spc="140" dirty="0">
                  <a:solidFill>
                    <a:srgbClr val="000000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3 ПОЛЬЗОВАТЕЛЕЙ</a:t>
              </a:r>
              <a:endParaRPr lang="en-US" sz="1100" kern="1400" spc="14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endParaRPr>
            </a:p>
          </p:txBody>
        </p:sp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1A06BACC-0EAD-4108-AB9E-42961791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298" y="3257470"/>
              <a:ext cx="240462" cy="24046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5C8761-8055-4E2C-9003-5553D8892E98}"/>
              </a:ext>
            </a:extLst>
          </p:cNvPr>
          <p:cNvSpPr txBox="1"/>
          <p:nvPr/>
        </p:nvSpPr>
        <p:spPr>
          <a:xfrm>
            <a:off x="446891" y="4355477"/>
            <a:ext cx="2300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*Цена за всех пользователей    </a:t>
            </a:r>
            <a:endParaRPr lang="en-US" sz="1200" dirty="0">
              <a:solidFill>
                <a:srgbClr val="70707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8C3C41-9C23-45B5-9F06-BAE45C516224}"/>
              </a:ext>
            </a:extLst>
          </p:cNvPr>
          <p:cNvSpPr txBox="1"/>
          <p:nvPr/>
        </p:nvSpPr>
        <p:spPr>
          <a:xfrm>
            <a:off x="442458" y="4942688"/>
            <a:ext cx="242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rgbClr val="707070"/>
                </a:solidFill>
              </a:rPr>
              <a:t>Стоимость 1-го онлайн-аудита:</a:t>
            </a:r>
            <a:endParaRPr lang="en-US" dirty="0">
              <a:solidFill>
                <a:srgbClr val="70707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74DF3-62C0-4DD4-803C-C3C4A7FC2164}"/>
              </a:ext>
            </a:extLst>
          </p:cNvPr>
          <p:cNvSpPr txBox="1"/>
          <p:nvPr/>
        </p:nvSpPr>
        <p:spPr>
          <a:xfrm>
            <a:off x="1628707" y="1469086"/>
            <a:ext cx="197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Для малых компаний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26938-5AFF-4E70-9D30-CB8D6E623F35}"/>
              </a:ext>
            </a:extLst>
          </p:cNvPr>
          <p:cNvSpPr txBox="1"/>
          <p:nvPr/>
        </p:nvSpPr>
        <p:spPr>
          <a:xfrm>
            <a:off x="1628707" y="1698393"/>
            <a:ext cx="162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(до 500 млн ₽/год)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B9D6E-9992-4B40-A726-87390002E11A}"/>
              </a:ext>
            </a:extLst>
          </p:cNvPr>
          <p:cNvSpPr txBox="1"/>
          <p:nvPr/>
        </p:nvSpPr>
        <p:spPr>
          <a:xfrm>
            <a:off x="1628707" y="2031587"/>
            <a:ext cx="2043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Выборочный контроль ключевых закупок. Экономный старт для снижения рисков.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B72B91-D5C1-4BBE-BE28-CE9437CD7762}"/>
              </a:ext>
            </a:extLst>
          </p:cNvPr>
          <p:cNvSpPr txBox="1"/>
          <p:nvPr/>
        </p:nvSpPr>
        <p:spPr>
          <a:xfrm>
            <a:off x="458841" y="3324626"/>
            <a:ext cx="130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100 000₽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E0ED82-4CB4-4A76-9B01-E45B47B0642F}"/>
              </a:ext>
            </a:extLst>
          </p:cNvPr>
          <p:cNvSpPr txBox="1"/>
          <p:nvPr/>
        </p:nvSpPr>
        <p:spPr>
          <a:xfrm>
            <a:off x="442458" y="3628990"/>
            <a:ext cx="329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rgbClr val="232323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65 000 ₽ </a:t>
            </a:r>
            <a:r>
              <a:rPr lang="ru-RU" sz="2000" dirty="0">
                <a:solidFill>
                  <a:srgbClr val="232323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rgbClr val="232323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6F1CD6-6A7B-48CA-AF80-488C4A0E0B2F}"/>
              </a:ext>
            </a:extLst>
          </p:cNvPr>
          <p:cNvSpPr txBox="1"/>
          <p:nvPr/>
        </p:nvSpPr>
        <p:spPr>
          <a:xfrm>
            <a:off x="402945" y="4148796"/>
            <a:ext cx="133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 *Без учета НДС</a:t>
            </a:r>
            <a:endParaRPr lang="en-US" sz="1200" dirty="0">
              <a:solidFill>
                <a:srgbClr val="707070"/>
              </a:solidFill>
            </a:endParaRPr>
          </a:p>
        </p:txBody>
      </p: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01A6384C-953A-46CE-932C-9A50FE5EAB70}"/>
              </a:ext>
            </a:extLst>
          </p:cNvPr>
          <p:cNvCxnSpPr>
            <a:cxnSpLocks/>
          </p:cNvCxnSpPr>
          <p:nvPr/>
        </p:nvCxnSpPr>
        <p:spPr>
          <a:xfrm>
            <a:off x="257893" y="4865624"/>
            <a:ext cx="3552894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26282C2D-B19D-4BEB-99F1-0FA5F88A95B1}"/>
              </a:ext>
            </a:extLst>
          </p:cNvPr>
          <p:cNvCxnSpPr>
            <a:cxnSpLocks/>
          </p:cNvCxnSpPr>
          <p:nvPr/>
        </p:nvCxnSpPr>
        <p:spPr>
          <a:xfrm>
            <a:off x="258072" y="5810031"/>
            <a:ext cx="355271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3C3FEA1-AA1F-4BC8-BD1B-9772CE43C5C6}"/>
              </a:ext>
            </a:extLst>
          </p:cNvPr>
          <p:cNvGrpSpPr/>
          <p:nvPr/>
        </p:nvGrpSpPr>
        <p:grpSpPr>
          <a:xfrm>
            <a:off x="547973" y="5824941"/>
            <a:ext cx="3185936" cy="276999"/>
            <a:chOff x="652962" y="5784467"/>
            <a:chExt cx="3185936" cy="27699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063B92C-A673-4127-99C2-2A536EC8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5847460"/>
              <a:ext cx="151013" cy="151013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FA57995-2185-4EC1-9014-ED48901ACAB6}"/>
                </a:ext>
              </a:extLst>
            </p:cNvPr>
            <p:cNvSpPr txBox="1"/>
            <p:nvPr/>
          </p:nvSpPr>
          <p:spPr>
            <a:xfrm>
              <a:off x="811432" y="5784467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2600 ₽ – стоимость одного заключения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BF92726-15A9-428D-974A-C4A0842FE726}"/>
              </a:ext>
            </a:extLst>
          </p:cNvPr>
          <p:cNvGrpSpPr/>
          <p:nvPr/>
        </p:nvGrpSpPr>
        <p:grpSpPr>
          <a:xfrm>
            <a:off x="547973" y="6165155"/>
            <a:ext cx="3185936" cy="276999"/>
            <a:chOff x="652962" y="6082392"/>
            <a:chExt cx="3185936" cy="276999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793907F4-697D-42F2-81A8-7FE242C2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6145385"/>
              <a:ext cx="151013" cy="151013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8A46012-14CA-46B3-A8A8-5D98971E0B37}"/>
                </a:ext>
              </a:extLst>
            </p:cNvPr>
            <p:cNvSpPr txBox="1"/>
            <p:nvPr/>
          </p:nvSpPr>
          <p:spPr>
            <a:xfrm>
              <a:off x="811432" y="6082392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300 заключений</a:t>
              </a:r>
            </a:p>
          </p:txBody>
        </p:sp>
      </p:grp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D4F2F32D-D367-4EA2-B15B-67A111C3A067}"/>
              </a:ext>
            </a:extLst>
          </p:cNvPr>
          <p:cNvCxnSpPr>
            <a:cxnSpLocks/>
          </p:cNvCxnSpPr>
          <p:nvPr/>
        </p:nvCxnSpPr>
        <p:spPr>
          <a:xfrm>
            <a:off x="255987" y="6114754"/>
            <a:ext cx="35548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FE2053F-D3E3-4561-A5BB-3B81FADA94C3}"/>
              </a:ext>
            </a:extLst>
          </p:cNvPr>
          <p:cNvGrpSpPr/>
          <p:nvPr/>
        </p:nvGrpSpPr>
        <p:grpSpPr>
          <a:xfrm>
            <a:off x="4769772" y="941133"/>
            <a:ext cx="2346399" cy="632462"/>
            <a:chOff x="4686841" y="1215421"/>
            <a:chExt cx="2346399" cy="632462"/>
          </a:xfrm>
        </p:grpSpPr>
        <p:sp>
          <p:nvSpPr>
            <p:cNvPr id="55" name="Блок-схема: альтернативный процесс 54">
              <a:extLst>
                <a:ext uri="{FF2B5EF4-FFF2-40B4-BE49-F238E27FC236}">
                  <a16:creationId xmlns:a16="http://schemas.microsoft.com/office/drawing/2014/main" id="{400C4F5A-F0E1-407D-ACC3-01708E97B4B0}"/>
                </a:ext>
              </a:extLst>
            </p:cNvPr>
            <p:cNvSpPr/>
            <p:nvPr/>
          </p:nvSpPr>
          <p:spPr>
            <a:xfrm>
              <a:off x="4798040" y="1215421"/>
              <a:ext cx="2235200" cy="632462"/>
            </a:xfrm>
            <a:prstGeom prst="flowChartAlternateProcess">
              <a:avLst/>
            </a:prstGeom>
            <a:solidFill>
              <a:schemeClr val="bg1"/>
            </a:solidFill>
            <a:ln w="6350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337C5BF2-21E9-490D-9713-9BD833A2DC7F}"/>
                </a:ext>
              </a:extLst>
            </p:cNvPr>
            <p:cNvGrpSpPr/>
            <p:nvPr/>
          </p:nvGrpSpPr>
          <p:grpSpPr>
            <a:xfrm>
              <a:off x="4686841" y="1256299"/>
              <a:ext cx="2235200" cy="276999"/>
              <a:chOff x="4949620" y="1282288"/>
              <a:chExt cx="2235200" cy="27699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27CA85-348A-4DFA-A6EF-AF5D6F8452B1}"/>
                  </a:ext>
                </a:extLst>
              </p:cNvPr>
              <p:cNvSpPr txBox="1"/>
              <p:nvPr/>
            </p:nvSpPr>
            <p:spPr>
              <a:xfrm>
                <a:off x="4949620" y="1282288"/>
                <a:ext cx="2235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kern="1400" spc="250" dirty="0">
                    <a:solidFill>
                      <a:srgbClr val="4581E2"/>
                    </a:solidFill>
                    <a:latin typeface="Inter Tight SemiBold" pitchFamily="2" charset="0"/>
                    <a:ea typeface="Inter Tight SemiBold" pitchFamily="2" charset="0"/>
                    <a:cs typeface="Inter Tight SemiBold" pitchFamily="2" charset="0"/>
                  </a:rPr>
                  <a:t>ПОПУЛЯРНЫЙ</a:t>
                </a:r>
                <a:endParaRPr lang="en-US" sz="1200" kern="1400" spc="250" dirty="0">
                  <a:solidFill>
                    <a:srgbClr val="4581E2"/>
                  </a:solidFill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endParaRPr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73D3126A-331E-4195-B5D3-E6598DA7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8901" y="1329736"/>
                <a:ext cx="168146" cy="168146"/>
              </a:xfrm>
              <a:prstGeom prst="rect">
                <a:avLst/>
              </a:prstGeom>
            </p:spPr>
          </p:pic>
        </p:grp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6600DF9-7339-46BD-8477-F3C127F5A78A}"/>
              </a:ext>
            </a:extLst>
          </p:cNvPr>
          <p:cNvSpPr/>
          <p:nvPr/>
        </p:nvSpPr>
        <p:spPr>
          <a:xfrm>
            <a:off x="4050994" y="1278653"/>
            <a:ext cx="3915717" cy="5215009"/>
          </a:xfrm>
          <a:prstGeom prst="roundRect">
            <a:avLst>
              <a:gd name="adj" fmla="val 5238"/>
            </a:avLst>
          </a:prstGeom>
          <a:solidFill>
            <a:srgbClr val="FBFBFB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: скругленные углы 148">
            <a:extLst>
              <a:ext uri="{FF2B5EF4-FFF2-40B4-BE49-F238E27FC236}">
                <a16:creationId xmlns:a16="http://schemas.microsoft.com/office/drawing/2014/main" id="{F606AF06-2AFE-4DF8-96CB-11855B5FFBC5}"/>
              </a:ext>
            </a:extLst>
          </p:cNvPr>
          <p:cNvSpPr/>
          <p:nvPr/>
        </p:nvSpPr>
        <p:spPr>
          <a:xfrm>
            <a:off x="4043626" y="3272902"/>
            <a:ext cx="3923085" cy="144294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7C00858-8EEA-4733-91E2-0F812A84674C}"/>
              </a:ext>
            </a:extLst>
          </p:cNvPr>
          <p:cNvCxnSpPr>
            <a:cxnSpLocks/>
          </p:cNvCxnSpPr>
          <p:nvPr/>
        </p:nvCxnSpPr>
        <p:spPr>
          <a:xfrm>
            <a:off x="4043626" y="3099240"/>
            <a:ext cx="3923085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456712F-4444-4D1D-BB42-F85069E593CC}"/>
              </a:ext>
            </a:extLst>
          </p:cNvPr>
          <p:cNvCxnSpPr>
            <a:cxnSpLocks/>
          </p:cNvCxnSpPr>
          <p:nvPr/>
        </p:nvCxnSpPr>
        <p:spPr>
          <a:xfrm>
            <a:off x="4050993" y="4865624"/>
            <a:ext cx="391571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7D724C47-96A1-4B0D-918B-38FA27BA90CD}"/>
              </a:ext>
            </a:extLst>
          </p:cNvPr>
          <p:cNvSpPr/>
          <p:nvPr/>
        </p:nvSpPr>
        <p:spPr>
          <a:xfrm>
            <a:off x="4188502" y="1398622"/>
            <a:ext cx="3647526" cy="1254328"/>
          </a:xfrm>
          <a:prstGeom prst="roundRect">
            <a:avLst>
              <a:gd name="adj" fmla="val 9825"/>
            </a:avLst>
          </a:prstGeom>
          <a:solidFill>
            <a:srgbClr val="EA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FC959-07A1-4517-8473-A1EB1BB525AC}"/>
              </a:ext>
            </a:extLst>
          </p:cNvPr>
          <p:cNvSpPr txBox="1"/>
          <p:nvPr/>
        </p:nvSpPr>
        <p:spPr>
          <a:xfrm>
            <a:off x="4228987" y="1447172"/>
            <a:ext cx="173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rgbClr val="4581E2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Стандарт</a:t>
            </a:r>
            <a:endParaRPr lang="ru-RU" sz="2000" dirty="0">
              <a:latin typeface="Inter Tight SemiBold" pitchFamily="2" charset="0"/>
              <a:ea typeface="Inter Tight SemiBold" pitchFamily="2" charset="0"/>
              <a:cs typeface="Inter Tight SemiBold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075350-6E0E-4E5D-AB7E-E3F0949A3D78}"/>
              </a:ext>
            </a:extLst>
          </p:cNvPr>
          <p:cNvSpPr txBox="1"/>
          <p:nvPr/>
        </p:nvSpPr>
        <p:spPr>
          <a:xfrm>
            <a:off x="446649" y="5171304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Закупка до 1 млн. – 15 000 ₽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E29C66-7279-44BE-B042-11959439B8B0}"/>
              </a:ext>
            </a:extLst>
          </p:cNvPr>
          <p:cNvSpPr txBox="1"/>
          <p:nvPr/>
        </p:nvSpPr>
        <p:spPr>
          <a:xfrm>
            <a:off x="4256219" y="4355477"/>
            <a:ext cx="245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*Цена за всех пользователей    </a:t>
            </a:r>
            <a:endParaRPr lang="en-US" sz="1200" dirty="0">
              <a:solidFill>
                <a:srgbClr val="70707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3AB034-2013-41E3-9CAD-169AA47D4C50}"/>
              </a:ext>
            </a:extLst>
          </p:cNvPr>
          <p:cNvSpPr txBox="1"/>
          <p:nvPr/>
        </p:nvSpPr>
        <p:spPr>
          <a:xfrm>
            <a:off x="4241220" y="4942688"/>
            <a:ext cx="2589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rgbClr val="707070"/>
                </a:solidFill>
              </a:rPr>
              <a:t>Стоимость 1-го онлайн-аудита:</a:t>
            </a:r>
            <a:endParaRPr lang="en-US" dirty="0">
              <a:solidFill>
                <a:srgbClr val="70707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E8C6D-E0F7-49CB-9931-05D200E02E59}"/>
              </a:ext>
            </a:extLst>
          </p:cNvPr>
          <p:cNvSpPr txBox="1"/>
          <p:nvPr/>
        </p:nvSpPr>
        <p:spPr>
          <a:xfrm>
            <a:off x="5704340" y="1469086"/>
            <a:ext cx="226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Средний бизнес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FF6054-9411-4DF6-BC4F-5374C4F3F586}"/>
              </a:ext>
            </a:extLst>
          </p:cNvPr>
          <p:cNvSpPr txBox="1"/>
          <p:nvPr/>
        </p:nvSpPr>
        <p:spPr>
          <a:xfrm>
            <a:off x="5704339" y="1698393"/>
            <a:ext cx="226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(до 500 млн - 2 млрд ₽/год)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4E1EE8-6684-4100-A8F7-FB6EBC5BDDEC}"/>
              </a:ext>
            </a:extLst>
          </p:cNvPr>
          <p:cNvSpPr txBox="1"/>
          <p:nvPr/>
        </p:nvSpPr>
        <p:spPr>
          <a:xfrm>
            <a:off x="5704340" y="2031587"/>
            <a:ext cx="2177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Автоматизация проверок, </a:t>
            </a:r>
            <a:b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анализ аномалий, </a:t>
            </a:r>
            <a:b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оптимизация расходов.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87788A-AD55-40AD-857D-5361CCC0BDE3}"/>
              </a:ext>
            </a:extLst>
          </p:cNvPr>
          <p:cNvSpPr txBox="1"/>
          <p:nvPr/>
        </p:nvSpPr>
        <p:spPr>
          <a:xfrm>
            <a:off x="4247701" y="3324626"/>
            <a:ext cx="139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300 000</a:t>
            </a:r>
            <a:r>
              <a:rPr lang="ru-RU" i="0" strike="sngStrike" dirty="0">
                <a:solidFill>
                  <a:srgbClr val="707070"/>
                </a:solidFill>
                <a:effectLst/>
                <a:latin typeface="Inter Tight" pitchFamily="2" charset="0"/>
              </a:rPr>
              <a:t>₽</a:t>
            </a:r>
            <a:r>
              <a:rPr lang="ru-RU" strike="sngStrike" dirty="0">
                <a:solidFill>
                  <a:srgbClr val="70707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6BAA23-9BE2-472F-BA42-7B7983BC2581}"/>
              </a:ext>
            </a:extLst>
          </p:cNvPr>
          <p:cNvSpPr txBox="1"/>
          <p:nvPr/>
        </p:nvSpPr>
        <p:spPr>
          <a:xfrm>
            <a:off x="4235487" y="3628990"/>
            <a:ext cx="350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rgbClr val="232323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195 000 ₽ </a:t>
            </a:r>
            <a:r>
              <a:rPr lang="ru-RU" sz="2000" dirty="0">
                <a:solidFill>
                  <a:srgbClr val="232323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rgbClr val="232323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AF3C09-137E-429F-9DDF-1E5C5EA74839}"/>
              </a:ext>
            </a:extLst>
          </p:cNvPr>
          <p:cNvSpPr txBox="1"/>
          <p:nvPr/>
        </p:nvSpPr>
        <p:spPr>
          <a:xfrm>
            <a:off x="4209382" y="4148796"/>
            <a:ext cx="1418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rgbClr val="707070"/>
                </a:solidFill>
              </a:rPr>
              <a:t> *Без учета НДС</a:t>
            </a:r>
            <a:endParaRPr lang="en-US" sz="1200" dirty="0">
              <a:solidFill>
                <a:srgbClr val="707070"/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F212579-F332-4767-91BF-883BA6B63850}"/>
              </a:ext>
            </a:extLst>
          </p:cNvPr>
          <p:cNvGrpSpPr/>
          <p:nvPr/>
        </p:nvGrpSpPr>
        <p:grpSpPr>
          <a:xfrm>
            <a:off x="4396602" y="2735763"/>
            <a:ext cx="3359084" cy="276999"/>
            <a:chOff x="4314792" y="3334818"/>
            <a:chExt cx="3359084" cy="27699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552EEF-5FE8-4A3B-B319-B6D67C34855B}"/>
                </a:ext>
              </a:extLst>
            </p:cNvPr>
            <p:cNvSpPr txBox="1"/>
            <p:nvPr/>
          </p:nvSpPr>
          <p:spPr>
            <a:xfrm>
              <a:off x="4572677" y="3334818"/>
              <a:ext cx="310119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0" i="0" u="none" strike="noStrike" kern="1400" spc="140" dirty="0">
                  <a:solidFill>
                    <a:srgbClr val="000000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7 ПОЛЬЗОВАТЕЛЕЙ</a:t>
              </a:r>
            </a:p>
          </p:txBody>
        </p:sp>
        <p:pic>
          <p:nvPicPr>
            <p:cNvPr id="64" name="Picture 7">
              <a:extLst>
                <a:ext uri="{FF2B5EF4-FFF2-40B4-BE49-F238E27FC236}">
                  <a16:creationId xmlns:a16="http://schemas.microsoft.com/office/drawing/2014/main" id="{C5DF56C4-062C-4DA2-95AA-C29F0A6E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4792" y="3352879"/>
              <a:ext cx="240876" cy="240876"/>
            </a:xfrm>
            <a:prstGeom prst="rect">
              <a:avLst/>
            </a:prstGeom>
          </p:spPr>
        </p:pic>
      </p:grp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F9E694E4-4E29-41FD-AE1E-C5B76427853F}"/>
              </a:ext>
            </a:extLst>
          </p:cNvPr>
          <p:cNvCxnSpPr>
            <a:cxnSpLocks/>
          </p:cNvCxnSpPr>
          <p:nvPr/>
        </p:nvCxnSpPr>
        <p:spPr>
          <a:xfrm>
            <a:off x="4050994" y="5810031"/>
            <a:ext cx="3915717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4101A181-8DA7-459C-B8B1-430DD97185D0}"/>
              </a:ext>
            </a:extLst>
          </p:cNvPr>
          <p:cNvCxnSpPr>
            <a:cxnSpLocks/>
          </p:cNvCxnSpPr>
          <p:nvPr/>
        </p:nvCxnSpPr>
        <p:spPr>
          <a:xfrm>
            <a:off x="4050993" y="6114754"/>
            <a:ext cx="3915718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43DBC9D-7441-4076-8F24-A2A1FAD8D3E8}"/>
              </a:ext>
            </a:extLst>
          </p:cNvPr>
          <p:cNvGrpSpPr/>
          <p:nvPr/>
        </p:nvGrpSpPr>
        <p:grpSpPr>
          <a:xfrm>
            <a:off x="4333279" y="5824941"/>
            <a:ext cx="3185936" cy="276999"/>
            <a:chOff x="652962" y="5784467"/>
            <a:chExt cx="3185936" cy="276999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2AA27EC1-8D21-44CE-9025-47157B3E6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5847460"/>
              <a:ext cx="151013" cy="151013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20E9B50-8115-4198-937B-F9391D6508F1}"/>
                </a:ext>
              </a:extLst>
            </p:cNvPr>
            <p:cNvSpPr txBox="1"/>
            <p:nvPr/>
          </p:nvSpPr>
          <p:spPr>
            <a:xfrm>
              <a:off x="811432" y="5784467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1772 ₽ – стоимость одного заключения</a:t>
              </a: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C400F57E-2911-4DD6-97C9-507ACA3DF849}"/>
              </a:ext>
            </a:extLst>
          </p:cNvPr>
          <p:cNvGrpSpPr/>
          <p:nvPr/>
        </p:nvGrpSpPr>
        <p:grpSpPr>
          <a:xfrm>
            <a:off x="4333279" y="6165155"/>
            <a:ext cx="3185936" cy="276999"/>
            <a:chOff x="652962" y="6082392"/>
            <a:chExt cx="3185936" cy="276999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731C1C8-B981-4C45-8B3E-FE30CB15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62" y="6145385"/>
              <a:ext cx="151013" cy="151013"/>
            </a:xfrm>
            <a:prstGeom prst="rect">
              <a:avLst/>
            </a:prstGeom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49645D1-C901-4F0B-8423-EDC9377ADF9D}"/>
                </a:ext>
              </a:extLst>
            </p:cNvPr>
            <p:cNvSpPr txBox="1"/>
            <p:nvPr/>
          </p:nvSpPr>
          <p:spPr>
            <a:xfrm>
              <a:off x="811432" y="6082392"/>
              <a:ext cx="3027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1200" dirty="0">
                  <a:solidFill>
                    <a:srgbClr val="232323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1320 заключений</a:t>
              </a: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2F9ABBF-0433-4385-81DE-8378E51029E1}"/>
              </a:ext>
            </a:extLst>
          </p:cNvPr>
          <p:cNvGrpSpPr/>
          <p:nvPr/>
        </p:nvGrpSpPr>
        <p:grpSpPr>
          <a:xfrm>
            <a:off x="8808434" y="938439"/>
            <a:ext cx="2346399" cy="632462"/>
            <a:chOff x="4686841" y="1215421"/>
            <a:chExt cx="2346399" cy="632462"/>
          </a:xfrm>
        </p:grpSpPr>
        <p:sp>
          <p:nvSpPr>
            <p:cNvPr id="84" name="Блок-схема: альтернативный процесс 83">
              <a:extLst>
                <a:ext uri="{FF2B5EF4-FFF2-40B4-BE49-F238E27FC236}">
                  <a16:creationId xmlns:a16="http://schemas.microsoft.com/office/drawing/2014/main" id="{E9A46DE6-11EC-4947-83CE-E8949EE2934D}"/>
                </a:ext>
              </a:extLst>
            </p:cNvPr>
            <p:cNvSpPr/>
            <p:nvPr/>
          </p:nvSpPr>
          <p:spPr>
            <a:xfrm>
              <a:off x="4798040" y="1215421"/>
              <a:ext cx="2235200" cy="632462"/>
            </a:xfrm>
            <a:prstGeom prst="flowChartAlternateProcess">
              <a:avLst/>
            </a:prstGeom>
            <a:solidFill>
              <a:schemeClr val="bg1"/>
            </a:solidFill>
            <a:ln w="6350">
              <a:solidFill>
                <a:srgbClr val="649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84B69676-F707-4D46-9A11-58C05C1165D5}"/>
                </a:ext>
              </a:extLst>
            </p:cNvPr>
            <p:cNvGrpSpPr/>
            <p:nvPr/>
          </p:nvGrpSpPr>
          <p:grpSpPr>
            <a:xfrm>
              <a:off x="4686841" y="1251083"/>
              <a:ext cx="2235200" cy="276999"/>
              <a:chOff x="4949620" y="1277072"/>
              <a:chExt cx="2235200" cy="27699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E948146-AB9D-4855-B0A8-A06D19D9DB33}"/>
                  </a:ext>
                </a:extLst>
              </p:cNvPr>
              <p:cNvSpPr txBox="1"/>
              <p:nvPr/>
            </p:nvSpPr>
            <p:spPr>
              <a:xfrm>
                <a:off x="4949620" y="1277072"/>
                <a:ext cx="2235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kern="1400" spc="250" dirty="0">
                    <a:solidFill>
                      <a:srgbClr val="4581E2"/>
                    </a:solidFill>
                    <a:latin typeface="Inter Tight SemiBold" pitchFamily="2" charset="0"/>
                    <a:ea typeface="Inter Tight SemiBold" pitchFamily="2" charset="0"/>
                    <a:cs typeface="Inter Tight SemiBold" pitchFamily="2" charset="0"/>
                  </a:rPr>
                  <a:t>ПОПУЛЯРНЫЙ</a:t>
                </a:r>
                <a:endParaRPr lang="en-US" sz="1200" kern="1400" spc="250" dirty="0">
                  <a:solidFill>
                    <a:srgbClr val="4581E2"/>
                  </a:solidFill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endParaRPr>
              </a:p>
            </p:txBody>
          </p: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86B96953-BF13-495A-B569-CF5C09B01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8901" y="1324520"/>
                <a:ext cx="168146" cy="168146"/>
              </a:xfrm>
              <a:prstGeom prst="rect">
                <a:avLst/>
              </a:prstGeom>
            </p:spPr>
          </p:pic>
        </p:grpSp>
      </p:grp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F44BC742-A4A2-4171-8852-7319750449AA}"/>
              </a:ext>
            </a:extLst>
          </p:cNvPr>
          <p:cNvSpPr/>
          <p:nvPr/>
        </p:nvSpPr>
        <p:spPr>
          <a:xfrm>
            <a:off x="8203805" y="1278653"/>
            <a:ext cx="3673589" cy="5205024"/>
          </a:xfrm>
          <a:prstGeom prst="roundRect">
            <a:avLst>
              <a:gd name="adj" fmla="val 5238"/>
            </a:avLst>
          </a:prstGeom>
          <a:solidFill>
            <a:srgbClr val="649BE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: скругленные углы 143">
            <a:extLst>
              <a:ext uri="{FF2B5EF4-FFF2-40B4-BE49-F238E27FC236}">
                <a16:creationId xmlns:a16="http://schemas.microsoft.com/office/drawing/2014/main" id="{C7D74CD2-78C1-44DA-BA04-EC9DF90FEDCB}"/>
              </a:ext>
            </a:extLst>
          </p:cNvPr>
          <p:cNvSpPr/>
          <p:nvPr/>
        </p:nvSpPr>
        <p:spPr>
          <a:xfrm>
            <a:off x="8203804" y="3272902"/>
            <a:ext cx="3673589" cy="1442947"/>
          </a:xfrm>
          <a:prstGeom prst="roundRect">
            <a:avLst>
              <a:gd name="adj" fmla="val 0"/>
            </a:avLst>
          </a:prstGeom>
          <a:solidFill>
            <a:srgbClr val="7CA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8C7A95D9-1EB8-45EA-95CE-D90397E35602}"/>
              </a:ext>
            </a:extLst>
          </p:cNvPr>
          <p:cNvCxnSpPr>
            <a:cxnSpLocks/>
          </p:cNvCxnSpPr>
          <p:nvPr/>
        </p:nvCxnSpPr>
        <p:spPr>
          <a:xfrm>
            <a:off x="8203804" y="3099240"/>
            <a:ext cx="3673589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CE7473B0-B3C5-4F67-AFD0-CB418C54CDCA}"/>
              </a:ext>
            </a:extLst>
          </p:cNvPr>
          <p:cNvCxnSpPr>
            <a:cxnSpLocks/>
          </p:cNvCxnSpPr>
          <p:nvPr/>
        </p:nvCxnSpPr>
        <p:spPr>
          <a:xfrm>
            <a:off x="8203805" y="4865624"/>
            <a:ext cx="3673589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25E8ED75-8EF9-44D7-9430-6311C0AACD7D}"/>
              </a:ext>
            </a:extLst>
          </p:cNvPr>
          <p:cNvSpPr/>
          <p:nvPr/>
        </p:nvSpPr>
        <p:spPr>
          <a:xfrm>
            <a:off x="8347168" y="1394281"/>
            <a:ext cx="3377481" cy="1258670"/>
          </a:xfrm>
          <a:prstGeom prst="roundRect">
            <a:avLst>
              <a:gd name="adj" fmla="val 9825"/>
            </a:avLst>
          </a:prstGeom>
          <a:solidFill>
            <a:srgbClr val="7CA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18FFF1F-8146-479C-9869-A09698F9D0E3}"/>
              </a:ext>
            </a:extLst>
          </p:cNvPr>
          <p:cNvSpPr txBox="1"/>
          <p:nvPr/>
        </p:nvSpPr>
        <p:spPr>
          <a:xfrm>
            <a:off x="8389540" y="1447172"/>
            <a:ext cx="661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Про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2FC909-8703-41DE-80BC-394B77B7C59D}"/>
              </a:ext>
            </a:extLst>
          </p:cNvPr>
          <p:cNvSpPr txBox="1"/>
          <p:nvPr/>
        </p:nvSpPr>
        <p:spPr>
          <a:xfrm>
            <a:off x="8389540" y="4355477"/>
            <a:ext cx="245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*Цена за всех пользователей   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7084F15-B5FA-4E90-9F0A-36472D72D1AF}"/>
              </a:ext>
            </a:extLst>
          </p:cNvPr>
          <p:cNvSpPr txBox="1"/>
          <p:nvPr/>
        </p:nvSpPr>
        <p:spPr>
          <a:xfrm>
            <a:off x="8387974" y="4942688"/>
            <a:ext cx="2589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Стоимость 1-го онлайн-аудита: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1BAE0BE-6891-45D6-917B-43D6EA4FDE6C}"/>
              </a:ext>
            </a:extLst>
          </p:cNvPr>
          <p:cNvSpPr txBox="1"/>
          <p:nvPr/>
        </p:nvSpPr>
        <p:spPr>
          <a:xfrm>
            <a:off x="9762301" y="1469086"/>
            <a:ext cx="1840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Крупные компании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0CF6FDD-C073-4BBD-BEF4-03E58EFD0FD8}"/>
              </a:ext>
            </a:extLst>
          </p:cNvPr>
          <p:cNvSpPr txBox="1"/>
          <p:nvPr/>
        </p:nvSpPr>
        <p:spPr>
          <a:xfrm>
            <a:off x="9762300" y="2031587"/>
            <a:ext cx="217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Полная автоматизация: 100% контроль, прогнозы и отчёты.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CF464CE-A2FA-4734-80E6-67785255ABBB}"/>
              </a:ext>
            </a:extLst>
          </p:cNvPr>
          <p:cNvSpPr txBox="1"/>
          <p:nvPr/>
        </p:nvSpPr>
        <p:spPr>
          <a:xfrm>
            <a:off x="8399057" y="3324626"/>
            <a:ext cx="139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trike="sngStrike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800 000</a:t>
            </a:r>
            <a:r>
              <a:rPr lang="ru-RU" i="0" strike="sngStrike" dirty="0">
                <a:solidFill>
                  <a:schemeClr val="bg1"/>
                </a:solidFill>
                <a:effectLst/>
                <a:latin typeface="Inter Tight" pitchFamily="2" charset="0"/>
              </a:rPr>
              <a:t>₽</a:t>
            </a:r>
            <a:r>
              <a:rPr lang="ru-RU" strike="sngStrike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93F8F05-953E-4960-A7B4-C25168FB650E}"/>
              </a:ext>
            </a:extLst>
          </p:cNvPr>
          <p:cNvSpPr txBox="1"/>
          <p:nvPr/>
        </p:nvSpPr>
        <p:spPr>
          <a:xfrm>
            <a:off x="8376610" y="3628990"/>
            <a:ext cx="350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520 000 ₽ </a:t>
            </a:r>
            <a:r>
              <a:rPr lang="ru-RU" sz="20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/ месяц</a:t>
            </a:r>
            <a:endParaRPr lang="ru-RU" sz="32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9EABAF-4992-439D-8EE9-493477FA5B60}"/>
              </a:ext>
            </a:extLst>
          </p:cNvPr>
          <p:cNvSpPr txBox="1"/>
          <p:nvPr/>
        </p:nvSpPr>
        <p:spPr>
          <a:xfrm>
            <a:off x="8353924" y="4148796"/>
            <a:ext cx="1418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 *Без учета НДС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5AEFED1-DB2E-48FA-930D-35D5BC74524D}"/>
              </a:ext>
            </a:extLst>
          </p:cNvPr>
          <p:cNvGrpSpPr/>
          <p:nvPr/>
        </p:nvGrpSpPr>
        <p:grpSpPr>
          <a:xfrm>
            <a:off x="8376610" y="2735763"/>
            <a:ext cx="3506003" cy="276999"/>
            <a:chOff x="8443010" y="3330319"/>
            <a:chExt cx="3506003" cy="27699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7D4706F-EC08-439E-82AF-58692457D77C}"/>
                </a:ext>
              </a:extLst>
            </p:cNvPr>
            <p:cNvSpPr txBox="1"/>
            <p:nvPr/>
          </p:nvSpPr>
          <p:spPr>
            <a:xfrm>
              <a:off x="8689273" y="3330319"/>
              <a:ext cx="32597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0" i="0" u="none" strike="noStrike" kern="1400" spc="140" dirty="0">
                  <a:solidFill>
                    <a:schemeClr val="bg1"/>
                  </a:solidFill>
                  <a:effectLst/>
                  <a:latin typeface="Inter Tight SemiBold" pitchFamily="2" charset="0"/>
                  <a:ea typeface="Inter Tight SemiBold" pitchFamily="2" charset="0"/>
                  <a:cs typeface="Inter Tight SemiBold" pitchFamily="2" charset="0"/>
                </a:rPr>
                <a:t>ДОСТУП ДЛЯ 25 ПОЛЬЗОВАТЕЛЕЙ</a:t>
              </a:r>
            </a:p>
          </p:txBody>
        </p:sp>
        <p:pic>
          <p:nvPicPr>
            <p:cNvPr id="143" name="Picture 6">
              <a:extLst>
                <a:ext uri="{FF2B5EF4-FFF2-40B4-BE49-F238E27FC236}">
                  <a16:creationId xmlns:a16="http://schemas.microsoft.com/office/drawing/2014/main" id="{768AE7ED-7DE3-4097-9B92-D5278220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3010" y="3345687"/>
              <a:ext cx="246262" cy="246262"/>
            </a:xfrm>
            <a:prstGeom prst="rect">
              <a:avLst/>
            </a:prstGeom>
          </p:spPr>
        </p:pic>
      </p:grp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306D7ABC-58F3-4DEB-AD88-07433CC19BDB}"/>
              </a:ext>
            </a:extLst>
          </p:cNvPr>
          <p:cNvCxnSpPr>
            <a:cxnSpLocks/>
          </p:cNvCxnSpPr>
          <p:nvPr/>
        </p:nvCxnSpPr>
        <p:spPr>
          <a:xfrm>
            <a:off x="8201900" y="5810031"/>
            <a:ext cx="3675494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38AEDB23-6D72-446E-AB69-CA70264559EA}"/>
              </a:ext>
            </a:extLst>
          </p:cNvPr>
          <p:cNvCxnSpPr>
            <a:cxnSpLocks/>
          </p:cNvCxnSpPr>
          <p:nvPr/>
        </p:nvCxnSpPr>
        <p:spPr>
          <a:xfrm>
            <a:off x="8201053" y="6114754"/>
            <a:ext cx="3676341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C3D5BCE0-1597-479F-935E-AC72642A2BE3}"/>
              </a:ext>
            </a:extLst>
          </p:cNvPr>
          <p:cNvSpPr txBox="1"/>
          <p:nvPr/>
        </p:nvSpPr>
        <p:spPr>
          <a:xfrm>
            <a:off x="8637584" y="5824941"/>
            <a:ext cx="302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1300 ₽ – стоимость одного заключения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8CADB86-3E66-4B66-AF6B-5DDCEBED1753}"/>
              </a:ext>
            </a:extLst>
          </p:cNvPr>
          <p:cNvSpPr txBox="1"/>
          <p:nvPr/>
        </p:nvSpPr>
        <p:spPr>
          <a:xfrm>
            <a:off x="8638971" y="6165155"/>
            <a:ext cx="302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4800 заключений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D92458-9413-4A8C-AAB8-FC4E07D14C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908" y="5887934"/>
            <a:ext cx="151013" cy="151013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DDC19D41-6DB0-4725-B2C6-375BC3C1C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7908" y="6228148"/>
            <a:ext cx="151013" cy="151013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5E65EC6-3F20-430E-A16B-EB0C092C1F04}"/>
              </a:ext>
            </a:extLst>
          </p:cNvPr>
          <p:cNvSpPr txBox="1"/>
          <p:nvPr/>
        </p:nvSpPr>
        <p:spPr>
          <a:xfrm>
            <a:off x="9754934" y="1698393"/>
            <a:ext cx="1465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(от 2 млрд ₽/год)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E4590A2-2ACC-4FEE-940D-977E5A003D6E}"/>
              </a:ext>
            </a:extLst>
          </p:cNvPr>
          <p:cNvSpPr txBox="1"/>
          <p:nvPr/>
        </p:nvSpPr>
        <p:spPr>
          <a:xfrm>
            <a:off x="446649" y="5458019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Закупка более 1 млн. – 35 000 ₽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18D66AE-A58C-44DB-8ABB-1AEAF9F65997}"/>
              </a:ext>
            </a:extLst>
          </p:cNvPr>
          <p:cNvSpPr txBox="1"/>
          <p:nvPr/>
        </p:nvSpPr>
        <p:spPr>
          <a:xfrm>
            <a:off x="4235487" y="5171304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Закупка до 1 млн. – 10 000 ₽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02B1C04-8B94-4129-8A3E-2893AF6B2507}"/>
              </a:ext>
            </a:extLst>
          </p:cNvPr>
          <p:cNvSpPr txBox="1"/>
          <p:nvPr/>
        </p:nvSpPr>
        <p:spPr>
          <a:xfrm>
            <a:off x="4235487" y="5458019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Закупка более 1 млн. – 25 000 ₽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047307C-F3F2-4F6E-86E0-45CF4DDE42A0}"/>
              </a:ext>
            </a:extLst>
          </p:cNvPr>
          <p:cNvSpPr txBox="1"/>
          <p:nvPr/>
        </p:nvSpPr>
        <p:spPr>
          <a:xfrm>
            <a:off x="8376610" y="5171304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Закупка до 1 млн. – 8 000 ₽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9A5B74-6EFC-4F9E-BC88-0198898DC66A}"/>
              </a:ext>
            </a:extLst>
          </p:cNvPr>
          <p:cNvSpPr txBox="1"/>
          <p:nvPr/>
        </p:nvSpPr>
        <p:spPr>
          <a:xfrm>
            <a:off x="8376610" y="5458019"/>
            <a:ext cx="332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00">
                <a:solidFill>
                  <a:schemeClr val="bg2">
                    <a:lumMod val="25000"/>
                  </a:schemeClr>
                </a:solidFill>
                <a:latin typeface="Inter Tight" pitchFamily="2" charset="0"/>
                <a:ea typeface="Inter Tight" pitchFamily="2" charset="0"/>
                <a:cs typeface="Inter Tight" pitchFamily="2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Закупка более 1 млн. – 15 000 ₽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3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0843C7E2-3BBF-460D-99EE-FCA55E2A0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004" y="368300"/>
            <a:ext cx="12040715" cy="29838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233CCF1-2CF7-45BC-BC19-AB91E4E3F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04" y="880215"/>
            <a:ext cx="4168488" cy="640826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B9A8109-E038-4F23-9F05-90AB6CCC5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392" y="880212"/>
            <a:ext cx="4411020" cy="640827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046A4BB-7AF4-4DB4-BB82-F3D7FD4F08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24" r="19890"/>
          <a:stretch/>
        </p:blipFill>
        <p:spPr>
          <a:xfrm>
            <a:off x="5684128" y="880213"/>
            <a:ext cx="3914827" cy="640826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B00DFB9-2DF8-4F7F-876C-A8D4E1182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132" y="4288816"/>
            <a:ext cx="9691868" cy="23925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85C365-FC73-491D-BC9C-099CFA9D0F52}"/>
              </a:ext>
            </a:extLst>
          </p:cNvPr>
          <p:cNvSpPr txBox="1"/>
          <p:nvPr/>
        </p:nvSpPr>
        <p:spPr>
          <a:xfrm>
            <a:off x="349288" y="2828836"/>
            <a:ext cx="320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>
                <a:solidFill>
                  <a:srgbClr val="20202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Наши </a:t>
            </a:r>
            <a:r>
              <a:rPr lang="ru-RU" sz="4000" dirty="0">
                <a:solidFill>
                  <a:srgbClr val="417EE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основатели</a:t>
            </a:r>
            <a:r>
              <a:rPr lang="ru-RU" sz="40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F1D1EB-2D76-40CA-9EED-E20C512B04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9289" y="381606"/>
            <a:ext cx="2853924" cy="63420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92B0482-5AF4-4470-B051-B8C0A3D0DF66}"/>
              </a:ext>
            </a:extLst>
          </p:cNvPr>
          <p:cNvGrpSpPr/>
          <p:nvPr/>
        </p:nvGrpSpPr>
        <p:grpSpPr>
          <a:xfrm>
            <a:off x="4240752" y="5006481"/>
            <a:ext cx="2210290" cy="1232888"/>
            <a:chOff x="4240752" y="5006481"/>
            <a:chExt cx="2210290" cy="1232888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0E408251-AEC0-4E83-B910-4EEC7936706A}"/>
                </a:ext>
              </a:extLst>
            </p:cNvPr>
            <p:cNvSpPr/>
            <p:nvPr/>
          </p:nvSpPr>
          <p:spPr>
            <a:xfrm rot="5400000">
              <a:off x="4729453" y="4517780"/>
              <a:ext cx="1232888" cy="2210290"/>
            </a:xfrm>
            <a:custGeom>
              <a:avLst/>
              <a:gdLst>
                <a:gd name="connsiteX0" fmla="*/ 0 w 632460"/>
                <a:gd name="connsiteY0" fmla="*/ 938846 h 1009966"/>
                <a:gd name="connsiteX1" fmla="*/ 0 w 632460"/>
                <a:gd name="connsiteY1" fmla="*/ 71121 h 1009966"/>
                <a:gd name="connsiteX2" fmla="*/ 71120 w 632460"/>
                <a:gd name="connsiteY2" fmla="*/ 0 h 1009966"/>
                <a:gd name="connsiteX3" fmla="*/ 355601 w 632460"/>
                <a:gd name="connsiteY3" fmla="*/ 0 h 1009966"/>
                <a:gd name="connsiteX4" fmla="*/ 355602 w 632460"/>
                <a:gd name="connsiteY4" fmla="*/ 1 h 1009966"/>
                <a:gd name="connsiteX5" fmla="*/ 502289 w 632460"/>
                <a:gd name="connsiteY5" fmla="*/ 1 h 1009966"/>
                <a:gd name="connsiteX6" fmla="*/ 632460 w 632460"/>
                <a:gd name="connsiteY6" fmla="*/ 130172 h 1009966"/>
                <a:gd name="connsiteX7" fmla="*/ 632460 w 632460"/>
                <a:gd name="connsiteY7" fmla="*/ 211260 h 1009966"/>
                <a:gd name="connsiteX8" fmla="*/ 632460 w 632460"/>
                <a:gd name="connsiteY8" fmla="*/ 211263 h 1009966"/>
                <a:gd name="connsiteX9" fmla="*/ 632460 w 632460"/>
                <a:gd name="connsiteY9" fmla="*/ 938846 h 1009966"/>
                <a:gd name="connsiteX10" fmla="*/ 561340 w 632460"/>
                <a:gd name="connsiteY10" fmla="*/ 1009966 h 1009966"/>
                <a:gd name="connsiteX11" fmla="*/ 355601 w 632460"/>
                <a:gd name="connsiteY11" fmla="*/ 1009966 h 1009966"/>
                <a:gd name="connsiteX12" fmla="*/ 276860 w 632460"/>
                <a:gd name="connsiteY12" fmla="*/ 1009966 h 1009966"/>
                <a:gd name="connsiteX13" fmla="*/ 71120 w 632460"/>
                <a:gd name="connsiteY13" fmla="*/ 1009966 h 1009966"/>
                <a:gd name="connsiteX14" fmla="*/ 0 w 632460"/>
                <a:gd name="connsiteY14" fmla="*/ 938846 h 10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2460" h="1009966">
                  <a:moveTo>
                    <a:pt x="0" y="938846"/>
                  </a:moveTo>
                  <a:lnTo>
                    <a:pt x="0" y="71121"/>
                  </a:lnTo>
                  <a:cubicBezTo>
                    <a:pt x="0" y="31843"/>
                    <a:pt x="31842" y="0"/>
                    <a:pt x="71120" y="0"/>
                  </a:cubicBezTo>
                  <a:lnTo>
                    <a:pt x="355601" y="0"/>
                  </a:lnTo>
                  <a:lnTo>
                    <a:pt x="355602" y="1"/>
                  </a:lnTo>
                  <a:lnTo>
                    <a:pt x="502289" y="1"/>
                  </a:lnTo>
                  <a:lnTo>
                    <a:pt x="632460" y="130172"/>
                  </a:lnTo>
                  <a:lnTo>
                    <a:pt x="632460" y="211260"/>
                  </a:lnTo>
                  <a:lnTo>
                    <a:pt x="632460" y="211263"/>
                  </a:lnTo>
                  <a:lnTo>
                    <a:pt x="632460" y="938846"/>
                  </a:lnTo>
                  <a:cubicBezTo>
                    <a:pt x="632460" y="978124"/>
                    <a:pt x="600618" y="1009966"/>
                    <a:pt x="561340" y="1009966"/>
                  </a:cubicBezTo>
                  <a:lnTo>
                    <a:pt x="355601" y="1009966"/>
                  </a:lnTo>
                  <a:lnTo>
                    <a:pt x="276860" y="1009966"/>
                  </a:lnTo>
                  <a:lnTo>
                    <a:pt x="71120" y="1009966"/>
                  </a:lnTo>
                  <a:cubicBezTo>
                    <a:pt x="31842" y="1009966"/>
                    <a:pt x="0" y="978124"/>
                    <a:pt x="0" y="93884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BFF9A4-342F-4CEC-8956-13F113E27FBB}"/>
                </a:ext>
              </a:extLst>
            </p:cNvPr>
            <p:cNvSpPr txBox="1"/>
            <p:nvPr/>
          </p:nvSpPr>
          <p:spPr>
            <a:xfrm>
              <a:off x="4328274" y="5146519"/>
              <a:ext cx="1959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Артём </a:t>
              </a:r>
              <a:r>
                <a:rPr lang="ru-RU" sz="1600" dirty="0" err="1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Кайдашов</a:t>
              </a:r>
              <a:r>
                <a:rPr lang="ru-RU" sz="1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4A650B-F023-489D-B9BD-6C6172D4F5D0}"/>
                </a:ext>
              </a:extLst>
            </p:cNvPr>
            <p:cNvSpPr txBox="1"/>
            <p:nvPr/>
          </p:nvSpPr>
          <p:spPr>
            <a:xfrm>
              <a:off x="4332268" y="5510646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Сооснователь Тринити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360D9A-54D6-4A40-872C-71A7E9BAFA80}"/>
                </a:ext>
              </a:extLst>
            </p:cNvPr>
            <p:cNvSpPr txBox="1"/>
            <p:nvPr/>
          </p:nvSpPr>
          <p:spPr>
            <a:xfrm>
              <a:off x="4329728" y="5716178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Генеральный директор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81AEEAE-6598-462D-8292-475E421A66EB}"/>
              </a:ext>
            </a:extLst>
          </p:cNvPr>
          <p:cNvGrpSpPr/>
          <p:nvPr/>
        </p:nvGrpSpPr>
        <p:grpSpPr>
          <a:xfrm>
            <a:off x="6834439" y="5006481"/>
            <a:ext cx="2210290" cy="1232888"/>
            <a:chOff x="4240752" y="5006481"/>
            <a:chExt cx="2210290" cy="1232888"/>
          </a:xfrm>
        </p:grpSpPr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92DAA29-5F5F-46B9-98DF-96A3B9F39CE9}"/>
                </a:ext>
              </a:extLst>
            </p:cNvPr>
            <p:cNvSpPr/>
            <p:nvPr/>
          </p:nvSpPr>
          <p:spPr>
            <a:xfrm rot="5400000">
              <a:off x="4729453" y="4517780"/>
              <a:ext cx="1232888" cy="2210290"/>
            </a:xfrm>
            <a:custGeom>
              <a:avLst/>
              <a:gdLst>
                <a:gd name="connsiteX0" fmla="*/ 0 w 632460"/>
                <a:gd name="connsiteY0" fmla="*/ 938846 h 1009966"/>
                <a:gd name="connsiteX1" fmla="*/ 0 w 632460"/>
                <a:gd name="connsiteY1" fmla="*/ 71121 h 1009966"/>
                <a:gd name="connsiteX2" fmla="*/ 71120 w 632460"/>
                <a:gd name="connsiteY2" fmla="*/ 0 h 1009966"/>
                <a:gd name="connsiteX3" fmla="*/ 355601 w 632460"/>
                <a:gd name="connsiteY3" fmla="*/ 0 h 1009966"/>
                <a:gd name="connsiteX4" fmla="*/ 355602 w 632460"/>
                <a:gd name="connsiteY4" fmla="*/ 1 h 1009966"/>
                <a:gd name="connsiteX5" fmla="*/ 502289 w 632460"/>
                <a:gd name="connsiteY5" fmla="*/ 1 h 1009966"/>
                <a:gd name="connsiteX6" fmla="*/ 632460 w 632460"/>
                <a:gd name="connsiteY6" fmla="*/ 130172 h 1009966"/>
                <a:gd name="connsiteX7" fmla="*/ 632460 w 632460"/>
                <a:gd name="connsiteY7" fmla="*/ 211260 h 1009966"/>
                <a:gd name="connsiteX8" fmla="*/ 632460 w 632460"/>
                <a:gd name="connsiteY8" fmla="*/ 211263 h 1009966"/>
                <a:gd name="connsiteX9" fmla="*/ 632460 w 632460"/>
                <a:gd name="connsiteY9" fmla="*/ 938846 h 1009966"/>
                <a:gd name="connsiteX10" fmla="*/ 561340 w 632460"/>
                <a:gd name="connsiteY10" fmla="*/ 1009966 h 1009966"/>
                <a:gd name="connsiteX11" fmla="*/ 355601 w 632460"/>
                <a:gd name="connsiteY11" fmla="*/ 1009966 h 1009966"/>
                <a:gd name="connsiteX12" fmla="*/ 276860 w 632460"/>
                <a:gd name="connsiteY12" fmla="*/ 1009966 h 1009966"/>
                <a:gd name="connsiteX13" fmla="*/ 71120 w 632460"/>
                <a:gd name="connsiteY13" fmla="*/ 1009966 h 1009966"/>
                <a:gd name="connsiteX14" fmla="*/ 0 w 632460"/>
                <a:gd name="connsiteY14" fmla="*/ 938846 h 10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2460" h="1009966">
                  <a:moveTo>
                    <a:pt x="0" y="938846"/>
                  </a:moveTo>
                  <a:lnTo>
                    <a:pt x="0" y="71121"/>
                  </a:lnTo>
                  <a:cubicBezTo>
                    <a:pt x="0" y="31843"/>
                    <a:pt x="31842" y="0"/>
                    <a:pt x="71120" y="0"/>
                  </a:cubicBezTo>
                  <a:lnTo>
                    <a:pt x="355601" y="0"/>
                  </a:lnTo>
                  <a:lnTo>
                    <a:pt x="355602" y="1"/>
                  </a:lnTo>
                  <a:lnTo>
                    <a:pt x="502289" y="1"/>
                  </a:lnTo>
                  <a:lnTo>
                    <a:pt x="632460" y="130172"/>
                  </a:lnTo>
                  <a:lnTo>
                    <a:pt x="632460" y="211260"/>
                  </a:lnTo>
                  <a:lnTo>
                    <a:pt x="632460" y="211263"/>
                  </a:lnTo>
                  <a:lnTo>
                    <a:pt x="632460" y="938846"/>
                  </a:lnTo>
                  <a:cubicBezTo>
                    <a:pt x="632460" y="978124"/>
                    <a:pt x="600618" y="1009966"/>
                    <a:pt x="561340" y="1009966"/>
                  </a:cubicBezTo>
                  <a:lnTo>
                    <a:pt x="355601" y="1009966"/>
                  </a:lnTo>
                  <a:lnTo>
                    <a:pt x="276860" y="1009966"/>
                  </a:lnTo>
                  <a:lnTo>
                    <a:pt x="71120" y="1009966"/>
                  </a:lnTo>
                  <a:cubicBezTo>
                    <a:pt x="31842" y="1009966"/>
                    <a:pt x="0" y="978124"/>
                    <a:pt x="0" y="93884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93D3EA-EC3E-4A69-9CDB-A99CDE4BF9DC}"/>
                </a:ext>
              </a:extLst>
            </p:cNvPr>
            <p:cNvSpPr txBox="1"/>
            <p:nvPr/>
          </p:nvSpPr>
          <p:spPr>
            <a:xfrm>
              <a:off x="4328274" y="5146519"/>
              <a:ext cx="1959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Ян </a:t>
              </a:r>
              <a:r>
                <a:rPr lang="ru-RU" sz="1600" dirty="0" err="1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Чикилев</a:t>
              </a:r>
              <a:endParaRPr lang="ru-RU" sz="1600" dirty="0">
                <a:latin typeface="Inter Tight" pitchFamily="2" charset="0"/>
                <a:ea typeface="Inter Tight" pitchFamily="2" charset="0"/>
                <a:cs typeface="Inter Tight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5CE11C-14C5-4E14-95CE-F1C60F62659D}"/>
                </a:ext>
              </a:extLst>
            </p:cNvPr>
            <p:cNvSpPr txBox="1"/>
            <p:nvPr/>
          </p:nvSpPr>
          <p:spPr>
            <a:xfrm>
              <a:off x="4332268" y="5510646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Основатель Тринити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3F3F44-336A-44BC-BF35-572FA445AA41}"/>
                </a:ext>
              </a:extLst>
            </p:cNvPr>
            <p:cNvSpPr txBox="1"/>
            <p:nvPr/>
          </p:nvSpPr>
          <p:spPr>
            <a:xfrm>
              <a:off x="4329728" y="5716178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Коммерческий директор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F238CB5-3673-41EC-BD61-00648F65B45B}"/>
              </a:ext>
            </a:extLst>
          </p:cNvPr>
          <p:cNvGrpSpPr/>
          <p:nvPr/>
        </p:nvGrpSpPr>
        <p:grpSpPr>
          <a:xfrm>
            <a:off x="9383057" y="5006481"/>
            <a:ext cx="2210290" cy="1232888"/>
            <a:chOff x="4240752" y="5006481"/>
            <a:chExt cx="2210290" cy="1232888"/>
          </a:xfrm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24E60383-3641-4D86-BCD5-C53E482E4EA6}"/>
                </a:ext>
              </a:extLst>
            </p:cNvPr>
            <p:cNvSpPr/>
            <p:nvPr/>
          </p:nvSpPr>
          <p:spPr>
            <a:xfrm rot="5400000">
              <a:off x="4729453" y="4517780"/>
              <a:ext cx="1232888" cy="2210290"/>
            </a:xfrm>
            <a:custGeom>
              <a:avLst/>
              <a:gdLst>
                <a:gd name="connsiteX0" fmla="*/ 0 w 632460"/>
                <a:gd name="connsiteY0" fmla="*/ 938846 h 1009966"/>
                <a:gd name="connsiteX1" fmla="*/ 0 w 632460"/>
                <a:gd name="connsiteY1" fmla="*/ 71121 h 1009966"/>
                <a:gd name="connsiteX2" fmla="*/ 71120 w 632460"/>
                <a:gd name="connsiteY2" fmla="*/ 0 h 1009966"/>
                <a:gd name="connsiteX3" fmla="*/ 355601 w 632460"/>
                <a:gd name="connsiteY3" fmla="*/ 0 h 1009966"/>
                <a:gd name="connsiteX4" fmla="*/ 355602 w 632460"/>
                <a:gd name="connsiteY4" fmla="*/ 1 h 1009966"/>
                <a:gd name="connsiteX5" fmla="*/ 502289 w 632460"/>
                <a:gd name="connsiteY5" fmla="*/ 1 h 1009966"/>
                <a:gd name="connsiteX6" fmla="*/ 632460 w 632460"/>
                <a:gd name="connsiteY6" fmla="*/ 130172 h 1009966"/>
                <a:gd name="connsiteX7" fmla="*/ 632460 w 632460"/>
                <a:gd name="connsiteY7" fmla="*/ 211260 h 1009966"/>
                <a:gd name="connsiteX8" fmla="*/ 632460 w 632460"/>
                <a:gd name="connsiteY8" fmla="*/ 211263 h 1009966"/>
                <a:gd name="connsiteX9" fmla="*/ 632460 w 632460"/>
                <a:gd name="connsiteY9" fmla="*/ 938846 h 1009966"/>
                <a:gd name="connsiteX10" fmla="*/ 561340 w 632460"/>
                <a:gd name="connsiteY10" fmla="*/ 1009966 h 1009966"/>
                <a:gd name="connsiteX11" fmla="*/ 355601 w 632460"/>
                <a:gd name="connsiteY11" fmla="*/ 1009966 h 1009966"/>
                <a:gd name="connsiteX12" fmla="*/ 276860 w 632460"/>
                <a:gd name="connsiteY12" fmla="*/ 1009966 h 1009966"/>
                <a:gd name="connsiteX13" fmla="*/ 71120 w 632460"/>
                <a:gd name="connsiteY13" fmla="*/ 1009966 h 1009966"/>
                <a:gd name="connsiteX14" fmla="*/ 0 w 632460"/>
                <a:gd name="connsiteY14" fmla="*/ 938846 h 10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2460" h="1009966">
                  <a:moveTo>
                    <a:pt x="0" y="938846"/>
                  </a:moveTo>
                  <a:lnTo>
                    <a:pt x="0" y="71121"/>
                  </a:lnTo>
                  <a:cubicBezTo>
                    <a:pt x="0" y="31843"/>
                    <a:pt x="31842" y="0"/>
                    <a:pt x="71120" y="0"/>
                  </a:cubicBezTo>
                  <a:lnTo>
                    <a:pt x="355601" y="0"/>
                  </a:lnTo>
                  <a:lnTo>
                    <a:pt x="355602" y="1"/>
                  </a:lnTo>
                  <a:lnTo>
                    <a:pt x="502289" y="1"/>
                  </a:lnTo>
                  <a:lnTo>
                    <a:pt x="632460" y="130172"/>
                  </a:lnTo>
                  <a:lnTo>
                    <a:pt x="632460" y="211260"/>
                  </a:lnTo>
                  <a:lnTo>
                    <a:pt x="632460" y="211263"/>
                  </a:lnTo>
                  <a:lnTo>
                    <a:pt x="632460" y="938846"/>
                  </a:lnTo>
                  <a:cubicBezTo>
                    <a:pt x="632460" y="978124"/>
                    <a:pt x="600618" y="1009966"/>
                    <a:pt x="561340" y="1009966"/>
                  </a:cubicBezTo>
                  <a:lnTo>
                    <a:pt x="355601" y="1009966"/>
                  </a:lnTo>
                  <a:lnTo>
                    <a:pt x="276860" y="1009966"/>
                  </a:lnTo>
                  <a:lnTo>
                    <a:pt x="71120" y="1009966"/>
                  </a:lnTo>
                  <a:cubicBezTo>
                    <a:pt x="31842" y="1009966"/>
                    <a:pt x="0" y="978124"/>
                    <a:pt x="0" y="93884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10E1BB-8553-4D6D-A093-BC2F28D99FB0}"/>
                </a:ext>
              </a:extLst>
            </p:cNvPr>
            <p:cNvSpPr txBox="1"/>
            <p:nvPr/>
          </p:nvSpPr>
          <p:spPr>
            <a:xfrm>
              <a:off x="4328274" y="5146519"/>
              <a:ext cx="1959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Дмитрий Кус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8F6CAC-F240-4412-A9C0-9C65A35E393F}"/>
                </a:ext>
              </a:extLst>
            </p:cNvPr>
            <p:cNvSpPr txBox="1"/>
            <p:nvPr/>
          </p:nvSpPr>
          <p:spPr>
            <a:xfrm>
              <a:off x="4332268" y="5510646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Сооснователь Тринити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D526F29-A655-47CD-9B4C-D099C6B13E25}"/>
                </a:ext>
              </a:extLst>
            </p:cNvPr>
            <p:cNvSpPr txBox="1"/>
            <p:nvPr/>
          </p:nvSpPr>
          <p:spPr>
            <a:xfrm>
              <a:off x="4329728" y="5716178"/>
              <a:ext cx="19590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Исполнительный директор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31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71A95BA-C0CE-4CC2-9FC2-0C589762E9DE}"/>
              </a:ext>
            </a:extLst>
          </p:cNvPr>
          <p:cNvSpPr txBox="1"/>
          <p:nvPr/>
        </p:nvSpPr>
        <p:spPr>
          <a:xfrm>
            <a:off x="312199" y="280308"/>
            <a:ext cx="3326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6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Опыт </a:t>
            </a:r>
            <a: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команды</a:t>
            </a:r>
            <a:r>
              <a:rPr lang="ru-RU" sz="36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8EEB97-BB0F-432F-95EB-69C0EDF8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241148"/>
            <a:ext cx="683543" cy="585894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D54D613-7EC9-46A5-99F4-49E09FC47848}"/>
              </a:ext>
            </a:extLst>
          </p:cNvPr>
          <p:cNvGrpSpPr/>
          <p:nvPr/>
        </p:nvGrpSpPr>
        <p:grpSpPr>
          <a:xfrm>
            <a:off x="407181" y="3877842"/>
            <a:ext cx="3632258" cy="2452201"/>
            <a:chOff x="407181" y="3877842"/>
            <a:chExt cx="3632258" cy="245220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4E61904-A11E-4D63-9E2E-8BBAD9DA6AB0}"/>
                </a:ext>
              </a:extLst>
            </p:cNvPr>
            <p:cNvGrpSpPr/>
            <p:nvPr/>
          </p:nvGrpSpPr>
          <p:grpSpPr>
            <a:xfrm>
              <a:off x="407181" y="3877842"/>
              <a:ext cx="3632258" cy="2452201"/>
              <a:chOff x="407181" y="3877842"/>
              <a:chExt cx="3632258" cy="2452201"/>
            </a:xfrm>
          </p:grpSpPr>
          <p:sp>
            <p:nvSpPr>
              <p:cNvPr id="130" name="Прямоугольник: скругленные углы 129">
                <a:extLst>
                  <a:ext uri="{FF2B5EF4-FFF2-40B4-BE49-F238E27FC236}">
                    <a16:creationId xmlns:a16="http://schemas.microsoft.com/office/drawing/2014/main" id="{3D6BA38A-ADCF-44D1-942B-C91A998391DC}"/>
                  </a:ext>
                </a:extLst>
              </p:cNvPr>
              <p:cNvSpPr/>
              <p:nvPr/>
            </p:nvSpPr>
            <p:spPr>
              <a:xfrm>
                <a:off x="407181" y="3877842"/>
                <a:ext cx="3632258" cy="2452201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8D881A6-F0B9-42A7-A26E-CD4C72C55897}"/>
                  </a:ext>
                </a:extLst>
              </p:cNvPr>
              <p:cNvSpPr txBox="1"/>
              <p:nvPr/>
            </p:nvSpPr>
            <p:spPr>
              <a:xfrm>
                <a:off x="507444" y="4183758"/>
                <a:ext cx="21692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3600">
                    <a:latin typeface="Archive" panose="02000506040000020004" pitchFamily="50" charset="0"/>
                  </a:defRPr>
                </a:lvl1pPr>
              </a:lstStyle>
              <a:p>
                <a:r>
                  <a:rPr lang="ru-RU" dirty="0">
                    <a:solidFill>
                      <a:srgbClr val="1B1B1B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&gt; 20%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D39EC2F-0DF5-4764-814E-9A9DB042D025}"/>
                  </a:ext>
                </a:extLst>
              </p:cNvPr>
              <p:cNvSpPr txBox="1"/>
              <p:nvPr/>
            </p:nvSpPr>
            <p:spPr>
              <a:xfrm>
                <a:off x="543170" y="5323861"/>
                <a:ext cx="2396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3600">
                    <a:latin typeface="Archive" panose="02000506040000020004" pitchFamily="50" charset="0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Средняя экономия </a:t>
                </a:r>
                <a:b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на закупках </a:t>
                </a:r>
              </a:p>
            </p:txBody>
          </p:sp>
          <p:sp>
            <p:nvSpPr>
              <p:cNvPr id="64" name="Блок-схема: альтернативный процесс 63">
                <a:extLst>
                  <a:ext uri="{FF2B5EF4-FFF2-40B4-BE49-F238E27FC236}">
                    <a16:creationId xmlns:a16="http://schemas.microsoft.com/office/drawing/2014/main" id="{F10A49CC-11A7-4EEE-AC8D-BA15CB21A3D2}"/>
                  </a:ext>
                </a:extLst>
              </p:cNvPr>
              <p:cNvSpPr/>
              <p:nvPr/>
            </p:nvSpPr>
            <p:spPr>
              <a:xfrm>
                <a:off x="3224207" y="4226835"/>
                <a:ext cx="603256" cy="603254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20BD610B-A49F-4913-B19C-4E44208D2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4563" y="4317190"/>
                <a:ext cx="422545" cy="422545"/>
              </a:xfrm>
              <a:prstGeom prst="rect">
                <a:avLst/>
              </a:prstGeom>
            </p:spPr>
          </p:pic>
        </p:grp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0FF647FB-561F-47EB-A495-93FC46654719}"/>
                </a:ext>
              </a:extLst>
            </p:cNvPr>
            <p:cNvCxnSpPr>
              <a:cxnSpLocks/>
              <a:stCxn id="130" idx="1"/>
              <a:endCxn id="130" idx="3"/>
            </p:cNvCxnSpPr>
            <p:nvPr/>
          </p:nvCxnSpPr>
          <p:spPr>
            <a:xfrm>
              <a:off x="407181" y="5103943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8100307-DF21-4FEA-9A8F-B03D5F890107}"/>
              </a:ext>
            </a:extLst>
          </p:cNvPr>
          <p:cNvGrpSpPr/>
          <p:nvPr/>
        </p:nvGrpSpPr>
        <p:grpSpPr>
          <a:xfrm>
            <a:off x="407181" y="1176140"/>
            <a:ext cx="3632258" cy="2452201"/>
            <a:chOff x="407181" y="1176140"/>
            <a:chExt cx="3632258" cy="2452201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2B49B515-6801-4DC9-81FC-C052AAFAB436}"/>
                </a:ext>
              </a:extLst>
            </p:cNvPr>
            <p:cNvSpPr/>
            <p:nvPr/>
          </p:nvSpPr>
          <p:spPr>
            <a:xfrm>
              <a:off x="407181" y="1176140"/>
              <a:ext cx="3632258" cy="2452201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ED72B8-EAA8-4CB2-9D26-71E2E8E6CFE3}"/>
                </a:ext>
              </a:extLst>
            </p:cNvPr>
            <p:cNvSpPr txBox="1"/>
            <p:nvPr/>
          </p:nvSpPr>
          <p:spPr>
            <a:xfrm>
              <a:off x="507444" y="1489335"/>
              <a:ext cx="2169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r>
                <a:rPr lang="ru-RU" dirty="0">
                  <a:solidFill>
                    <a:srgbClr val="1B1B1B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&gt; 10 лет</a:t>
              </a:r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D7C7316-9020-49FD-BDF2-FE43B4148D2B}"/>
                </a:ext>
              </a:extLst>
            </p:cNvPr>
            <p:cNvCxnSpPr>
              <a:cxnSpLocks/>
              <a:stCxn id="72" idx="1"/>
              <a:endCxn id="72" idx="3"/>
            </p:cNvCxnSpPr>
            <p:nvPr/>
          </p:nvCxnSpPr>
          <p:spPr>
            <a:xfrm>
              <a:off x="407181" y="2402241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DF447F-FB26-47C7-A680-8F5E67608611}"/>
                </a:ext>
              </a:extLst>
            </p:cNvPr>
            <p:cNvSpPr txBox="1"/>
            <p:nvPr/>
          </p:nvSpPr>
          <p:spPr>
            <a:xfrm>
              <a:off x="543170" y="2622159"/>
              <a:ext cx="2396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Успешного опыта в сфере закупок</a:t>
              </a: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FF6C412-A54A-480A-ADC6-ADEC289569A1}"/>
                </a:ext>
              </a:extLst>
            </p:cNvPr>
            <p:cNvGrpSpPr/>
            <p:nvPr/>
          </p:nvGrpSpPr>
          <p:grpSpPr>
            <a:xfrm>
              <a:off x="3209007" y="1510873"/>
              <a:ext cx="603256" cy="603254"/>
              <a:chOff x="3209007" y="1510873"/>
              <a:chExt cx="603256" cy="603254"/>
            </a:xfrm>
          </p:grpSpPr>
          <p:sp>
            <p:nvSpPr>
              <p:cNvPr id="8" name="Блок-схема: альтернативный процесс 7">
                <a:extLst>
                  <a:ext uri="{FF2B5EF4-FFF2-40B4-BE49-F238E27FC236}">
                    <a16:creationId xmlns:a16="http://schemas.microsoft.com/office/drawing/2014/main" id="{5BDA8BFA-1C4B-4C9B-9094-BB9C831C29F7}"/>
                  </a:ext>
                </a:extLst>
              </p:cNvPr>
              <p:cNvSpPr/>
              <p:nvPr/>
            </p:nvSpPr>
            <p:spPr>
              <a:xfrm>
                <a:off x="3209007" y="1510873"/>
                <a:ext cx="603256" cy="603254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0009EFC2-5003-4E8E-875A-27F571B9D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007" y="1560302"/>
                <a:ext cx="478126" cy="478126"/>
              </a:xfrm>
              <a:prstGeom prst="rect">
                <a:avLst/>
              </a:prstGeom>
            </p:spPr>
          </p:pic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B413FFB-9FDD-46ED-95BB-566DB172CBF5}"/>
              </a:ext>
            </a:extLst>
          </p:cNvPr>
          <p:cNvGrpSpPr/>
          <p:nvPr/>
        </p:nvGrpSpPr>
        <p:grpSpPr>
          <a:xfrm>
            <a:off x="4279468" y="1176140"/>
            <a:ext cx="3632258" cy="2452201"/>
            <a:chOff x="4279468" y="1176140"/>
            <a:chExt cx="3632258" cy="245220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A76B8CB1-6C28-4B47-911D-634E3340CED9}"/>
                </a:ext>
              </a:extLst>
            </p:cNvPr>
            <p:cNvSpPr/>
            <p:nvPr/>
          </p:nvSpPr>
          <p:spPr>
            <a:xfrm>
              <a:off x="4279468" y="1176140"/>
              <a:ext cx="3632258" cy="2452201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47AD4AFB-8D02-4F42-96B2-6F9E4E14AABF}"/>
                </a:ext>
              </a:extLst>
            </p:cNvPr>
            <p:cNvCxnSpPr>
              <a:cxnSpLocks/>
              <a:stCxn id="104" idx="1"/>
              <a:endCxn id="104" idx="3"/>
            </p:cNvCxnSpPr>
            <p:nvPr/>
          </p:nvCxnSpPr>
          <p:spPr>
            <a:xfrm>
              <a:off x="4279468" y="2402241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27695D9-4EA6-4EC9-BF66-43E3EA9A6A2A}"/>
                </a:ext>
              </a:extLst>
            </p:cNvPr>
            <p:cNvSpPr txBox="1"/>
            <p:nvPr/>
          </p:nvSpPr>
          <p:spPr>
            <a:xfrm>
              <a:off x="4379731" y="1482056"/>
              <a:ext cx="2620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r>
                <a:rPr lang="ru-RU" dirty="0">
                  <a:solidFill>
                    <a:srgbClr val="1B1B1B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&gt; 15 млрд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34FBA75-83B3-45FA-B4CF-19070196F0DD}"/>
                </a:ext>
              </a:extLst>
            </p:cNvPr>
            <p:cNvSpPr txBox="1"/>
            <p:nvPr/>
          </p:nvSpPr>
          <p:spPr>
            <a:xfrm>
              <a:off x="4415457" y="2622159"/>
              <a:ext cx="3116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Объём реализованных контрактов</a:t>
              </a:r>
            </a:p>
          </p:txBody>
        </p:sp>
        <p:sp>
          <p:nvSpPr>
            <p:cNvPr id="67" name="Блок-схема: альтернативный процесс 66">
              <a:extLst>
                <a:ext uri="{FF2B5EF4-FFF2-40B4-BE49-F238E27FC236}">
                  <a16:creationId xmlns:a16="http://schemas.microsoft.com/office/drawing/2014/main" id="{3ADE6EF7-4F2D-4AE5-B508-3A309C282366}"/>
                </a:ext>
              </a:extLst>
            </p:cNvPr>
            <p:cNvSpPr/>
            <p:nvPr/>
          </p:nvSpPr>
          <p:spPr>
            <a:xfrm>
              <a:off x="7072891" y="1510873"/>
              <a:ext cx="603256" cy="603254"/>
            </a:xfrm>
            <a:prstGeom prst="flowChartAlternateProcess">
              <a:avLst/>
            </a:prstGeom>
            <a:solidFill>
              <a:srgbClr val="EC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E2EBDA9-A104-4078-9AC3-F976689A3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393" y="1601440"/>
              <a:ext cx="430624" cy="430624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F614607-CCDD-4AA7-8461-ED07400A4148}"/>
              </a:ext>
            </a:extLst>
          </p:cNvPr>
          <p:cNvGrpSpPr/>
          <p:nvPr/>
        </p:nvGrpSpPr>
        <p:grpSpPr>
          <a:xfrm>
            <a:off x="8151755" y="1176140"/>
            <a:ext cx="3632258" cy="2452201"/>
            <a:chOff x="8151755" y="1176140"/>
            <a:chExt cx="3632258" cy="2452201"/>
          </a:xfrm>
        </p:grpSpPr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E6A834BC-009B-4B00-B8B1-BE7E2440EE30}"/>
                </a:ext>
              </a:extLst>
            </p:cNvPr>
            <p:cNvSpPr/>
            <p:nvPr/>
          </p:nvSpPr>
          <p:spPr>
            <a:xfrm>
              <a:off x="8151755" y="1176140"/>
              <a:ext cx="3632258" cy="2452201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F8266B17-F818-4D35-9CA5-A2CD8DF367CC}"/>
                </a:ext>
              </a:extLst>
            </p:cNvPr>
            <p:cNvCxnSpPr>
              <a:cxnSpLocks/>
              <a:stCxn id="122" idx="1"/>
              <a:endCxn id="122" idx="3"/>
            </p:cNvCxnSpPr>
            <p:nvPr/>
          </p:nvCxnSpPr>
          <p:spPr>
            <a:xfrm>
              <a:off x="8151755" y="2402241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37345C8-BFA6-4582-A768-9C4D58126967}"/>
                </a:ext>
              </a:extLst>
            </p:cNvPr>
            <p:cNvSpPr txBox="1"/>
            <p:nvPr/>
          </p:nvSpPr>
          <p:spPr>
            <a:xfrm>
              <a:off x="8252018" y="1482056"/>
              <a:ext cx="2169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r>
                <a:rPr lang="ru-RU" dirty="0">
                  <a:solidFill>
                    <a:srgbClr val="1B1B1B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&gt; 28 шт.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D4A1244-CC60-48F5-8635-2BD228DD1ED6}"/>
                </a:ext>
              </a:extLst>
            </p:cNvPr>
            <p:cNvSpPr txBox="1"/>
            <p:nvPr/>
          </p:nvSpPr>
          <p:spPr>
            <a:xfrm>
              <a:off x="8287744" y="2622159"/>
              <a:ext cx="2890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Реализованных проектов «под ключ»</a:t>
              </a:r>
            </a:p>
          </p:txBody>
        </p:sp>
        <p:sp>
          <p:nvSpPr>
            <p:cNvPr id="77" name="Блок-схема: альтернативный процесс 76">
              <a:extLst>
                <a:ext uri="{FF2B5EF4-FFF2-40B4-BE49-F238E27FC236}">
                  <a16:creationId xmlns:a16="http://schemas.microsoft.com/office/drawing/2014/main" id="{BBBA884C-229E-4800-B040-516AF6653D72}"/>
                </a:ext>
              </a:extLst>
            </p:cNvPr>
            <p:cNvSpPr/>
            <p:nvPr/>
          </p:nvSpPr>
          <p:spPr>
            <a:xfrm>
              <a:off x="10963033" y="1510873"/>
              <a:ext cx="603256" cy="603254"/>
            </a:xfrm>
            <a:prstGeom prst="flowChartAlternateProcess">
              <a:avLst/>
            </a:prstGeom>
            <a:solidFill>
              <a:srgbClr val="EC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1F830F4-0B65-4231-B3EC-568A664E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2754" y="1613894"/>
              <a:ext cx="397213" cy="39721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B3D83A1-31E6-484A-8438-F53ADB9F64E5}"/>
              </a:ext>
            </a:extLst>
          </p:cNvPr>
          <p:cNvGrpSpPr/>
          <p:nvPr/>
        </p:nvGrpSpPr>
        <p:grpSpPr>
          <a:xfrm>
            <a:off x="4279468" y="3877842"/>
            <a:ext cx="3632258" cy="2452201"/>
            <a:chOff x="4279468" y="3877842"/>
            <a:chExt cx="3632258" cy="2452201"/>
          </a:xfrm>
        </p:grpSpPr>
        <p:sp>
          <p:nvSpPr>
            <p:cNvPr id="138" name="Прямоугольник: скругленные углы 137">
              <a:extLst>
                <a:ext uri="{FF2B5EF4-FFF2-40B4-BE49-F238E27FC236}">
                  <a16:creationId xmlns:a16="http://schemas.microsoft.com/office/drawing/2014/main" id="{6C245F35-7C3C-4FA3-99F0-75D438D952EA}"/>
                </a:ext>
              </a:extLst>
            </p:cNvPr>
            <p:cNvSpPr/>
            <p:nvPr/>
          </p:nvSpPr>
          <p:spPr>
            <a:xfrm>
              <a:off x="4279468" y="3877842"/>
              <a:ext cx="3632258" cy="2452201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39" name="Прямая соединительная линия 138">
              <a:extLst>
                <a:ext uri="{FF2B5EF4-FFF2-40B4-BE49-F238E27FC236}">
                  <a16:creationId xmlns:a16="http://schemas.microsoft.com/office/drawing/2014/main" id="{40A5AB70-5FE0-43AE-BBA4-A98129E79847}"/>
                </a:ext>
              </a:extLst>
            </p:cNvPr>
            <p:cNvCxnSpPr>
              <a:cxnSpLocks/>
              <a:stCxn id="138" idx="1"/>
              <a:endCxn id="138" idx="3"/>
            </p:cNvCxnSpPr>
            <p:nvPr/>
          </p:nvCxnSpPr>
          <p:spPr>
            <a:xfrm>
              <a:off x="4279468" y="5103943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A0446FB-02CB-43DA-A956-641DDACA05D5}"/>
                </a:ext>
              </a:extLst>
            </p:cNvPr>
            <p:cNvSpPr txBox="1"/>
            <p:nvPr/>
          </p:nvSpPr>
          <p:spPr>
            <a:xfrm>
              <a:off x="4379731" y="4183758"/>
              <a:ext cx="2620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r>
                <a:rPr lang="ru-RU" dirty="0">
                  <a:solidFill>
                    <a:srgbClr val="1B1B1B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&gt; 3,5 млрд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04FF96F-3475-4BEA-AAEB-6E28E8376944}"/>
                </a:ext>
              </a:extLst>
            </p:cNvPr>
            <p:cNvSpPr txBox="1"/>
            <p:nvPr/>
          </p:nvSpPr>
          <p:spPr>
            <a:xfrm>
              <a:off x="4415457" y="5323861"/>
              <a:ext cx="3116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Сумма экономии </a:t>
              </a:r>
              <a:b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для клиентов</a:t>
              </a:r>
            </a:p>
          </p:txBody>
        </p:sp>
        <p:sp>
          <p:nvSpPr>
            <p:cNvPr id="70" name="Блок-схема: альтернативный процесс 69">
              <a:extLst>
                <a:ext uri="{FF2B5EF4-FFF2-40B4-BE49-F238E27FC236}">
                  <a16:creationId xmlns:a16="http://schemas.microsoft.com/office/drawing/2014/main" id="{075CEB11-D9D1-412B-BE00-7EACE2480481}"/>
                </a:ext>
              </a:extLst>
            </p:cNvPr>
            <p:cNvSpPr/>
            <p:nvPr/>
          </p:nvSpPr>
          <p:spPr>
            <a:xfrm>
              <a:off x="7072891" y="4226835"/>
              <a:ext cx="603256" cy="603254"/>
            </a:xfrm>
            <a:prstGeom prst="flowChartAlternateProcess">
              <a:avLst/>
            </a:prstGeom>
            <a:solidFill>
              <a:srgbClr val="EC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8C05B2A-1477-4039-B1C5-3B20BEE96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119" y="4313062"/>
              <a:ext cx="430801" cy="430801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D4E9DFF-0D99-469E-8BB3-E62A8C9BA9B5}"/>
              </a:ext>
            </a:extLst>
          </p:cNvPr>
          <p:cNvGrpSpPr/>
          <p:nvPr/>
        </p:nvGrpSpPr>
        <p:grpSpPr>
          <a:xfrm>
            <a:off x="8151755" y="3877842"/>
            <a:ext cx="3632258" cy="2452201"/>
            <a:chOff x="8151755" y="3877842"/>
            <a:chExt cx="3632258" cy="2452201"/>
          </a:xfrm>
        </p:grpSpPr>
        <p:sp>
          <p:nvSpPr>
            <p:cNvPr id="146" name="Прямоугольник: скругленные углы 145">
              <a:extLst>
                <a:ext uri="{FF2B5EF4-FFF2-40B4-BE49-F238E27FC236}">
                  <a16:creationId xmlns:a16="http://schemas.microsoft.com/office/drawing/2014/main" id="{D68BFA5B-CCEC-4B9A-B4A2-7FF4608B96EA}"/>
                </a:ext>
              </a:extLst>
            </p:cNvPr>
            <p:cNvSpPr/>
            <p:nvPr/>
          </p:nvSpPr>
          <p:spPr>
            <a:xfrm>
              <a:off x="8151755" y="3877842"/>
              <a:ext cx="3632258" cy="2452201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9AC89B50-7F3B-414E-9B87-9F37C469F32C}"/>
                </a:ext>
              </a:extLst>
            </p:cNvPr>
            <p:cNvCxnSpPr>
              <a:cxnSpLocks/>
              <a:stCxn id="146" idx="1"/>
              <a:endCxn id="146" idx="3"/>
            </p:cNvCxnSpPr>
            <p:nvPr/>
          </p:nvCxnSpPr>
          <p:spPr>
            <a:xfrm>
              <a:off x="8151755" y="5103943"/>
              <a:ext cx="3632258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241B522-36DE-40FF-9F92-EA46B0145CBE}"/>
                </a:ext>
              </a:extLst>
            </p:cNvPr>
            <p:cNvSpPr txBox="1"/>
            <p:nvPr/>
          </p:nvSpPr>
          <p:spPr>
            <a:xfrm>
              <a:off x="8252018" y="4183758"/>
              <a:ext cx="2533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r>
                <a:rPr lang="ru-RU" dirty="0">
                  <a:solidFill>
                    <a:srgbClr val="1B1B1B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&gt; 50 млрд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84D0895-3110-4189-B122-D7280A21D24F}"/>
                </a:ext>
              </a:extLst>
            </p:cNvPr>
            <p:cNvSpPr txBox="1"/>
            <p:nvPr/>
          </p:nvSpPr>
          <p:spPr>
            <a:xfrm>
              <a:off x="8287744" y="5323861"/>
              <a:ext cx="2890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3600">
                  <a:latin typeface="Archive" panose="02000506040000020004" pitchFamily="50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Сумма сделок,</a:t>
              </a:r>
              <a:b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000" dirty="0">
                  <a:solidFill>
                    <a:schemeClr val="bg2">
                      <a:lumMod val="25000"/>
                    </a:schemeClr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прошедших аудит</a:t>
              </a:r>
            </a:p>
          </p:txBody>
        </p:sp>
        <p:sp>
          <p:nvSpPr>
            <p:cNvPr id="74" name="Блок-схема: альтернативный процесс 73">
              <a:extLst>
                <a:ext uri="{FF2B5EF4-FFF2-40B4-BE49-F238E27FC236}">
                  <a16:creationId xmlns:a16="http://schemas.microsoft.com/office/drawing/2014/main" id="{9FD058FC-8209-4F27-BECC-CDA99924E844}"/>
                </a:ext>
              </a:extLst>
            </p:cNvPr>
            <p:cNvSpPr/>
            <p:nvPr/>
          </p:nvSpPr>
          <p:spPr>
            <a:xfrm>
              <a:off x="10963033" y="4226835"/>
              <a:ext cx="603256" cy="603254"/>
            </a:xfrm>
            <a:prstGeom prst="flowChartAlternateProcess">
              <a:avLst/>
            </a:prstGeom>
            <a:solidFill>
              <a:srgbClr val="EC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687A4DD-DA16-40B9-A19F-E2BEACE8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2754" y="4312338"/>
              <a:ext cx="432249" cy="432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07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DF31AF4-4C37-489B-99D1-4139D9C1E7CD}"/>
              </a:ext>
            </a:extLst>
          </p:cNvPr>
          <p:cNvSpPr txBox="1"/>
          <p:nvPr/>
        </p:nvSpPr>
        <p:spPr>
          <a:xfrm>
            <a:off x="317596" y="252637"/>
            <a:ext cx="944436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6EA7FF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Ключевые проблемы </a:t>
            </a:r>
            <a:r>
              <a:rPr lang="ru-RU" sz="3600" dirty="0">
                <a:solidFill>
                  <a:srgbClr val="E5E5E5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 закупках </a:t>
            </a:r>
            <a:br>
              <a:rPr lang="ru-RU" sz="3600" dirty="0">
                <a:solidFill>
                  <a:srgbClr val="E5E5E5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3600" dirty="0">
                <a:solidFill>
                  <a:srgbClr val="E5E5E5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строительных и девелоперских компаниях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2B48FA-195F-4AA2-B1B5-6423C72D8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276577"/>
            <a:ext cx="683543" cy="58589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CAA6AA4A-CFAC-431C-935B-AF41CA1F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9" y="1615440"/>
            <a:ext cx="11376024" cy="4834348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1D4FE66-3E9B-432C-AFDD-A9CA25C7D601}"/>
              </a:ext>
            </a:extLst>
          </p:cNvPr>
          <p:cNvGrpSpPr/>
          <p:nvPr/>
        </p:nvGrpSpPr>
        <p:grpSpPr>
          <a:xfrm>
            <a:off x="1120226" y="3209087"/>
            <a:ext cx="2727467" cy="646331"/>
            <a:chOff x="911225" y="3247329"/>
            <a:chExt cx="2727467" cy="6463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81E429-4820-43D8-91FC-C38BF2DBABA3}"/>
                </a:ext>
              </a:extLst>
            </p:cNvPr>
            <p:cNvSpPr txBox="1"/>
            <p:nvPr/>
          </p:nvSpPr>
          <p:spPr>
            <a:xfrm>
              <a:off x="1619240" y="3247329"/>
              <a:ext cx="20194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Человеческий фактор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1B842E0-244D-4BBB-B9FF-47F39BF9E838}"/>
                </a:ext>
              </a:extLst>
            </p:cNvPr>
            <p:cNvGrpSpPr/>
            <p:nvPr/>
          </p:nvGrpSpPr>
          <p:grpSpPr>
            <a:xfrm>
              <a:off x="911225" y="3303623"/>
              <a:ext cx="533742" cy="533742"/>
              <a:chOff x="2562049" y="4367303"/>
              <a:chExt cx="533742" cy="533742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4D2A778B-706C-4544-8794-9EB2E17651BF}"/>
                  </a:ext>
                </a:extLst>
              </p:cNvPr>
              <p:cNvSpPr/>
              <p:nvPr/>
            </p:nvSpPr>
            <p:spPr>
              <a:xfrm>
                <a:off x="2562049" y="4367303"/>
                <a:ext cx="533742" cy="533742"/>
              </a:xfrm>
              <a:prstGeom prst="roundRect">
                <a:avLst>
                  <a:gd name="adj" fmla="val 30075"/>
                </a:avLst>
              </a:prstGeom>
              <a:solidFill>
                <a:srgbClr val="393B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E58F41C-237C-49A8-9163-F4BF9CBD8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565" y="4464819"/>
                <a:ext cx="338710" cy="338710"/>
              </a:xfrm>
              <a:prstGeom prst="rect">
                <a:avLst/>
              </a:prstGeom>
            </p:spPr>
          </p:pic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29947C5-9710-45E7-8011-1AD8A296C65C}"/>
              </a:ext>
            </a:extLst>
          </p:cNvPr>
          <p:cNvGrpSpPr/>
          <p:nvPr/>
        </p:nvGrpSpPr>
        <p:grpSpPr>
          <a:xfrm>
            <a:off x="1120226" y="4238144"/>
            <a:ext cx="3787949" cy="646331"/>
            <a:chOff x="911225" y="4112097"/>
            <a:chExt cx="3787949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9778881-7ABE-490A-9848-CABAC3961567}"/>
                </a:ext>
              </a:extLst>
            </p:cNvPr>
            <p:cNvSpPr txBox="1"/>
            <p:nvPr/>
          </p:nvSpPr>
          <p:spPr>
            <a:xfrm>
              <a:off x="1619240" y="4112097"/>
              <a:ext cx="30799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Отсутствие экспертизы </a:t>
              </a:r>
              <a:b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в применении аналогов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6C29494-399A-4F8D-85D9-4D38BFC555D9}"/>
                </a:ext>
              </a:extLst>
            </p:cNvPr>
            <p:cNvGrpSpPr/>
            <p:nvPr/>
          </p:nvGrpSpPr>
          <p:grpSpPr>
            <a:xfrm>
              <a:off x="911225" y="4168391"/>
              <a:ext cx="533742" cy="533742"/>
              <a:chOff x="7702330" y="2822690"/>
              <a:chExt cx="533742" cy="533742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436FA748-E721-4350-80CD-8515DC3EFE6E}"/>
                  </a:ext>
                </a:extLst>
              </p:cNvPr>
              <p:cNvSpPr/>
              <p:nvPr/>
            </p:nvSpPr>
            <p:spPr>
              <a:xfrm>
                <a:off x="7702330" y="2822690"/>
                <a:ext cx="533742" cy="533742"/>
              </a:xfrm>
              <a:prstGeom prst="roundRect">
                <a:avLst>
                  <a:gd name="adj" fmla="val 30075"/>
                </a:avLst>
              </a:prstGeom>
              <a:solidFill>
                <a:srgbClr val="393B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3213EA49-472D-48DC-9252-F28F84850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2968" y="2913328"/>
                <a:ext cx="352466" cy="352466"/>
              </a:xfrm>
              <a:prstGeom prst="rect">
                <a:avLst/>
              </a:prstGeom>
            </p:spPr>
          </p:pic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583D0AE-1AFD-4297-A8BF-5D5721BA6EFB}"/>
              </a:ext>
            </a:extLst>
          </p:cNvPr>
          <p:cNvGrpSpPr/>
          <p:nvPr/>
        </p:nvGrpSpPr>
        <p:grpSpPr>
          <a:xfrm>
            <a:off x="1120226" y="5267202"/>
            <a:ext cx="4803013" cy="646331"/>
            <a:chOff x="911225" y="5297682"/>
            <a:chExt cx="4803013" cy="64633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9143290-CA2E-4338-8438-17DA80C0C6C5}"/>
                </a:ext>
              </a:extLst>
            </p:cNvPr>
            <p:cNvSpPr txBox="1"/>
            <p:nvPr/>
          </p:nvSpPr>
          <p:spPr>
            <a:xfrm>
              <a:off x="1619240" y="5297682"/>
              <a:ext cx="40949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Долгий и трудоёмкий процесс принятия решений по закупкам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6CEB597-A25C-4348-8B11-BFE53727431B}"/>
                </a:ext>
              </a:extLst>
            </p:cNvPr>
            <p:cNvGrpSpPr/>
            <p:nvPr/>
          </p:nvGrpSpPr>
          <p:grpSpPr>
            <a:xfrm>
              <a:off x="911225" y="5353976"/>
              <a:ext cx="533742" cy="533742"/>
              <a:chOff x="7787928" y="4457701"/>
              <a:chExt cx="533742" cy="533742"/>
            </a:xfrm>
          </p:grpSpPr>
          <p:sp>
            <p:nvSpPr>
              <p:cNvPr id="67" name="Прямоугольник: скругленные углы 66">
                <a:extLst>
                  <a:ext uri="{FF2B5EF4-FFF2-40B4-BE49-F238E27FC236}">
                    <a16:creationId xmlns:a16="http://schemas.microsoft.com/office/drawing/2014/main" id="{28FC02F3-D6B1-4257-9FD9-E5074CA39D46}"/>
                  </a:ext>
                </a:extLst>
              </p:cNvPr>
              <p:cNvSpPr/>
              <p:nvPr/>
            </p:nvSpPr>
            <p:spPr>
              <a:xfrm>
                <a:off x="7787928" y="4457701"/>
                <a:ext cx="533742" cy="533742"/>
              </a:xfrm>
              <a:prstGeom prst="roundRect">
                <a:avLst>
                  <a:gd name="adj" fmla="val 30075"/>
                </a:avLst>
              </a:prstGeom>
              <a:solidFill>
                <a:srgbClr val="393B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E343ACF1-705C-4946-8D20-20648851F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6806" y="4556579"/>
                <a:ext cx="335987" cy="335987"/>
              </a:xfrm>
              <a:prstGeom prst="rect">
                <a:avLst/>
              </a:prstGeom>
            </p:spPr>
          </p:pic>
        </p:grpSp>
      </p:grp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74BA385-144B-45F3-B844-B8DC458FE9E4}"/>
              </a:ext>
            </a:extLst>
          </p:cNvPr>
          <p:cNvCxnSpPr>
            <a:cxnSpLocks/>
          </p:cNvCxnSpPr>
          <p:nvPr/>
        </p:nvCxnSpPr>
        <p:spPr>
          <a:xfrm flipH="1">
            <a:off x="1115026" y="3017724"/>
            <a:ext cx="5369594" cy="0"/>
          </a:xfrm>
          <a:prstGeom prst="line">
            <a:avLst/>
          </a:prstGeom>
          <a:ln w="12700">
            <a:gradFill>
              <a:gsLst>
                <a:gs pos="69000">
                  <a:srgbClr val="22242B"/>
                </a:gs>
                <a:gs pos="0">
                  <a:srgbClr val="2C2F36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B471839-CAAB-4E45-8AC9-F14A2AA3F0C9}"/>
              </a:ext>
            </a:extLst>
          </p:cNvPr>
          <p:cNvGrpSpPr/>
          <p:nvPr/>
        </p:nvGrpSpPr>
        <p:grpSpPr>
          <a:xfrm>
            <a:off x="1120226" y="2180030"/>
            <a:ext cx="2727467" cy="646331"/>
            <a:chOff x="911225" y="2180030"/>
            <a:chExt cx="2727467" cy="64633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19A2CD8-B9C2-4257-ADAA-83818F1F28AE}"/>
                </a:ext>
              </a:extLst>
            </p:cNvPr>
            <p:cNvSpPr txBox="1"/>
            <p:nvPr/>
          </p:nvSpPr>
          <p:spPr>
            <a:xfrm>
              <a:off x="1619240" y="2180030"/>
              <a:ext cx="20194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Низкий </a:t>
              </a:r>
              <a:r>
                <a:rPr lang="ru-RU" sz="2000" b="1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%</a:t>
              </a:r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 цифровизации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2B10A8C-B2D1-41F9-975B-74375F829F98}"/>
                </a:ext>
              </a:extLst>
            </p:cNvPr>
            <p:cNvGrpSpPr/>
            <p:nvPr/>
          </p:nvGrpSpPr>
          <p:grpSpPr>
            <a:xfrm>
              <a:off x="911225" y="2236324"/>
              <a:ext cx="533742" cy="533742"/>
              <a:chOff x="2675108" y="3951769"/>
              <a:chExt cx="880892" cy="880892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C1D80C14-A70E-4983-B071-1376F8BB225E}"/>
                  </a:ext>
                </a:extLst>
              </p:cNvPr>
              <p:cNvSpPr/>
              <p:nvPr/>
            </p:nvSpPr>
            <p:spPr>
              <a:xfrm>
                <a:off x="2675108" y="3951769"/>
                <a:ext cx="880892" cy="880892"/>
              </a:xfrm>
              <a:prstGeom prst="roundRect">
                <a:avLst>
                  <a:gd name="adj" fmla="val 30075"/>
                </a:avLst>
              </a:prstGeom>
              <a:solidFill>
                <a:srgbClr val="393B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7C0D7CD1-15A7-47BF-B1B5-59E24A11F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2236" y="4078897"/>
                <a:ext cx="626637" cy="626637"/>
              </a:xfrm>
              <a:prstGeom prst="rect">
                <a:avLst/>
              </a:prstGeom>
            </p:spPr>
          </p:pic>
        </p:grpSp>
      </p:grp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AF1E20DF-1BB8-470E-BE11-5F84F2A54D5C}"/>
              </a:ext>
            </a:extLst>
          </p:cNvPr>
          <p:cNvCxnSpPr>
            <a:cxnSpLocks/>
          </p:cNvCxnSpPr>
          <p:nvPr/>
        </p:nvCxnSpPr>
        <p:spPr>
          <a:xfrm flipH="1">
            <a:off x="1115024" y="4046781"/>
            <a:ext cx="5610517" cy="0"/>
          </a:xfrm>
          <a:prstGeom prst="line">
            <a:avLst/>
          </a:prstGeom>
          <a:ln w="12700">
            <a:gradFill>
              <a:gsLst>
                <a:gs pos="69000">
                  <a:srgbClr val="22242B"/>
                </a:gs>
                <a:gs pos="0">
                  <a:srgbClr val="2C2F36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23E83329-67E6-4273-B4D2-B199A1DD1A32}"/>
              </a:ext>
            </a:extLst>
          </p:cNvPr>
          <p:cNvCxnSpPr>
            <a:cxnSpLocks/>
          </p:cNvCxnSpPr>
          <p:nvPr/>
        </p:nvCxnSpPr>
        <p:spPr>
          <a:xfrm flipH="1">
            <a:off x="1115024" y="5075838"/>
            <a:ext cx="5707705" cy="0"/>
          </a:xfrm>
          <a:prstGeom prst="line">
            <a:avLst/>
          </a:prstGeom>
          <a:ln w="12700">
            <a:gradFill>
              <a:gsLst>
                <a:gs pos="69000">
                  <a:srgbClr val="22242B"/>
                </a:gs>
                <a:gs pos="0">
                  <a:srgbClr val="2C2F36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FC15CDA9-04F3-4F21-B0F5-C2FC034D2F07}"/>
              </a:ext>
            </a:extLst>
          </p:cNvPr>
          <p:cNvGrpSpPr/>
          <p:nvPr/>
        </p:nvGrpSpPr>
        <p:grpSpPr>
          <a:xfrm>
            <a:off x="6340115" y="2450514"/>
            <a:ext cx="4822294" cy="3164200"/>
            <a:chOff x="6340115" y="2450514"/>
            <a:chExt cx="4822294" cy="316420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579A0A00-2251-4222-AC1C-56D081CC47B7}"/>
                </a:ext>
              </a:extLst>
            </p:cNvPr>
            <p:cNvGrpSpPr/>
            <p:nvPr/>
          </p:nvGrpSpPr>
          <p:grpSpPr>
            <a:xfrm>
              <a:off x="6340115" y="2450514"/>
              <a:ext cx="4822294" cy="3164200"/>
              <a:chOff x="6095999" y="2693038"/>
              <a:chExt cx="4822294" cy="316420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79250FA5-820E-4D0D-9427-CEA75BDB3B09}"/>
                  </a:ext>
                </a:extLst>
              </p:cNvPr>
              <p:cNvSpPr/>
              <p:nvPr/>
            </p:nvSpPr>
            <p:spPr>
              <a:xfrm>
                <a:off x="6095999" y="2693038"/>
                <a:ext cx="4822293" cy="3164200"/>
              </a:xfrm>
              <a:prstGeom prst="roundRect">
                <a:avLst>
                  <a:gd name="adj" fmla="val 7873"/>
                </a:avLst>
              </a:prstGeom>
              <a:gradFill>
                <a:gsLst>
                  <a:gs pos="51000">
                    <a:srgbClr val="3B82E1"/>
                  </a:gs>
                  <a:gs pos="0">
                    <a:srgbClr val="96B2DE"/>
                  </a:gs>
                </a:gsLst>
                <a:lin ang="15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D845574-EA3A-42D3-AD5A-7043373A24A4}"/>
                  </a:ext>
                </a:extLst>
              </p:cNvPr>
              <p:cNvSpPr txBox="1"/>
              <p:nvPr/>
            </p:nvSpPr>
            <p:spPr>
              <a:xfrm>
                <a:off x="6259000" y="4041647"/>
                <a:ext cx="4659293" cy="12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4000">
                    <a:solidFill>
                      <a:srgbClr val="202020"/>
                    </a:solidFill>
                    <a:latin typeface="Inter Tight Black" pitchFamily="2" charset="0"/>
                    <a:ea typeface="Inter Tight Black" pitchFamily="2" charset="0"/>
                    <a:cs typeface="Inter Tight Black" pitchFamily="2" charset="0"/>
                  </a:defRPr>
                </a:lvl1pPr>
              </a:lstStyle>
              <a:p>
                <a:pPr>
                  <a:lnSpc>
                    <a:spcPct val="90000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Все эти факторы </a:t>
                </a:r>
                <a:br>
                  <a:rPr lang="de-DE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приводят к завышению</a:t>
                </a:r>
                <a:r>
                  <a:rPr lang="en-US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 </a:t>
                </a:r>
                <a:r>
                  <a:rPr lang="ru-RU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 себестоимости МТР </a:t>
                </a:r>
                <a:r>
                  <a:rPr lang="en-US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&gt; </a:t>
                </a:r>
                <a:r>
                  <a:rPr lang="ru-RU" sz="28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20%</a:t>
                </a:r>
              </a:p>
            </p:txBody>
          </p:sp>
        </p:grp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58048CB2-B8AC-4A27-854D-70FF738A3078}"/>
                </a:ext>
              </a:extLst>
            </p:cNvPr>
            <p:cNvGrpSpPr/>
            <p:nvPr/>
          </p:nvGrpSpPr>
          <p:grpSpPr>
            <a:xfrm>
              <a:off x="6562453" y="2692886"/>
              <a:ext cx="1115601" cy="605403"/>
              <a:chOff x="6235681" y="2692886"/>
              <a:chExt cx="1115601" cy="605403"/>
            </a:xfrm>
          </p:grpSpPr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id="{77320883-04D3-4258-85DF-3F42E6FD645E}"/>
                  </a:ext>
                </a:extLst>
              </p:cNvPr>
              <p:cNvSpPr/>
              <p:nvPr/>
            </p:nvSpPr>
            <p:spPr>
              <a:xfrm>
                <a:off x="6756711" y="2703718"/>
                <a:ext cx="594571" cy="594571"/>
              </a:xfrm>
              <a:prstGeom prst="ellipse">
                <a:avLst/>
              </a:prstGeom>
              <a:solidFill>
                <a:srgbClr val="65A6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9AF88DA1-75C8-49CC-9A83-1F6AD0E9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78725" y="2813550"/>
                <a:ext cx="372371" cy="319175"/>
              </a:xfrm>
              <a:prstGeom prst="rect">
                <a:avLst/>
              </a:prstGeom>
            </p:spPr>
          </p:pic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B76D0281-5ECC-4FD2-8424-76C4771B8EA8}"/>
                  </a:ext>
                </a:extLst>
              </p:cNvPr>
              <p:cNvSpPr/>
              <p:nvPr/>
            </p:nvSpPr>
            <p:spPr>
              <a:xfrm>
                <a:off x="6235681" y="2692886"/>
                <a:ext cx="594571" cy="594571"/>
              </a:xfrm>
              <a:prstGeom prst="ellipse">
                <a:avLst/>
              </a:prstGeom>
              <a:solidFill>
                <a:srgbClr val="65A6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ACCEC2E0-2AC8-43E2-99E4-3F9738DBC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2869" y="2816607"/>
                <a:ext cx="400194" cy="4001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01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36AB2B13-1D82-4543-844C-34EA57C47EC9}"/>
              </a:ext>
            </a:extLst>
          </p:cNvPr>
          <p:cNvSpPr/>
          <p:nvPr/>
        </p:nvSpPr>
        <p:spPr>
          <a:xfrm>
            <a:off x="-304800" y="737770"/>
            <a:ext cx="3220720" cy="1522310"/>
          </a:xfrm>
          <a:prstGeom prst="roundRect">
            <a:avLst>
              <a:gd name="adj" fmla="val 7873"/>
            </a:avLst>
          </a:prstGeom>
          <a:gradFill>
            <a:gsLst>
              <a:gs pos="74000">
                <a:srgbClr val="538DEA"/>
              </a:gs>
              <a:gs pos="0">
                <a:srgbClr val="96B2DE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C11894-0BE4-4F68-BC31-BB6EE213AAD8}"/>
              </a:ext>
            </a:extLst>
          </p:cNvPr>
          <p:cNvSpPr txBox="1"/>
          <p:nvPr/>
        </p:nvSpPr>
        <p:spPr>
          <a:xfrm>
            <a:off x="258477" y="898761"/>
            <a:ext cx="2342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Тринити – сервис, который снижает себестоимость закупок </a:t>
            </a:r>
            <a:r>
              <a: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&gt;</a:t>
            </a:r>
            <a:r>
              <a:rPr lang="ru-RU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 10%</a:t>
            </a:r>
            <a:endParaRPr lang="ru-RU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850D70-7FAC-498C-8D09-24AD8C1BA4FF}"/>
              </a:ext>
            </a:extLst>
          </p:cNvPr>
          <p:cNvSpPr txBox="1"/>
          <p:nvPr/>
        </p:nvSpPr>
        <p:spPr>
          <a:xfrm>
            <a:off x="301521" y="201837"/>
            <a:ext cx="10828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Решение </a:t>
            </a:r>
            <a:r>
              <a:rPr lang="ru-RU" sz="28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для строительных и девелоперских компаний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BF60352-8595-4BDC-ADF9-1F09B90F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276577"/>
            <a:ext cx="683543" cy="585894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222EC72-9904-4856-A52C-037F0BD93B7C}"/>
              </a:ext>
            </a:extLst>
          </p:cNvPr>
          <p:cNvGrpSpPr/>
          <p:nvPr/>
        </p:nvGrpSpPr>
        <p:grpSpPr>
          <a:xfrm>
            <a:off x="4856039" y="3472506"/>
            <a:ext cx="1992863" cy="1953829"/>
            <a:chOff x="5038983" y="3316245"/>
            <a:chExt cx="1992863" cy="1953829"/>
          </a:xfrm>
        </p:grpSpPr>
        <p:sp>
          <p:nvSpPr>
            <p:cNvPr id="5" name="Блок-схема: альтернативный процесс 4">
              <a:extLst>
                <a:ext uri="{FF2B5EF4-FFF2-40B4-BE49-F238E27FC236}">
                  <a16:creationId xmlns:a16="http://schemas.microsoft.com/office/drawing/2014/main" id="{DE31D8B5-093C-425E-BD33-7AD5F5E25260}"/>
                </a:ext>
              </a:extLst>
            </p:cNvPr>
            <p:cNvSpPr/>
            <p:nvPr/>
          </p:nvSpPr>
          <p:spPr>
            <a:xfrm>
              <a:off x="5038983" y="3316245"/>
              <a:ext cx="1992863" cy="1953829"/>
            </a:xfrm>
            <a:prstGeom prst="flowChartAlternateProcess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4E62AEA-0238-4527-A36A-131325B1F63C}"/>
                </a:ext>
              </a:extLst>
            </p:cNvPr>
            <p:cNvGrpSpPr/>
            <p:nvPr/>
          </p:nvGrpSpPr>
          <p:grpSpPr>
            <a:xfrm>
              <a:off x="5096935" y="3563996"/>
              <a:ext cx="1876959" cy="1548460"/>
              <a:chOff x="5081438" y="3626318"/>
              <a:chExt cx="1876959" cy="1548460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DD9AE7A3-7E8F-47B7-89D4-CDA2558F86CA}"/>
                  </a:ext>
                </a:extLst>
              </p:cNvPr>
              <p:cNvSpPr/>
              <p:nvPr/>
            </p:nvSpPr>
            <p:spPr>
              <a:xfrm>
                <a:off x="5081438" y="4482281"/>
                <a:ext cx="1876959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dirty="0">
                    <a:solidFill>
                      <a:srgbClr val="3A3A3A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цифровая платформа </a:t>
                </a:r>
                <a:br>
                  <a:rPr lang="ru-RU" sz="1300" dirty="0">
                    <a:solidFill>
                      <a:srgbClr val="3A3A3A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300" dirty="0">
                    <a:solidFill>
                      <a:srgbClr val="3A3A3A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для контроля</a:t>
                </a:r>
              </a:p>
              <a:p>
                <a:pPr algn="ctr"/>
                <a:r>
                  <a:rPr lang="ru-RU" sz="1300" dirty="0">
                    <a:solidFill>
                      <a:srgbClr val="3A3A3A"/>
                    </a:solidFill>
                    <a:latin typeface="Inter Tight" pitchFamily="2" charset="0"/>
                    <a:ea typeface="Inter Tight" pitchFamily="2" charset="0"/>
                    <a:cs typeface="Arial" panose="020B0604020202020204" pitchFamily="34" charset="0"/>
                  </a:rPr>
                  <a:t>закупок</a:t>
                </a:r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00CF8A17-D40A-41D8-ACAC-1505A940A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380855" y="3626318"/>
                <a:ext cx="1278125" cy="786539"/>
              </a:xfrm>
              <a:prstGeom prst="rect">
                <a:avLst/>
              </a:prstGeom>
            </p:spPr>
          </p:pic>
        </p:grp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A4A5E8CF-066F-4951-BB19-F7B3A4DAC9CB}"/>
              </a:ext>
            </a:extLst>
          </p:cNvPr>
          <p:cNvGrpSpPr/>
          <p:nvPr/>
        </p:nvGrpSpPr>
        <p:grpSpPr>
          <a:xfrm>
            <a:off x="3222681" y="1587922"/>
            <a:ext cx="5259579" cy="1552316"/>
            <a:chOff x="3222681" y="1587922"/>
            <a:chExt cx="5259579" cy="1552316"/>
          </a:xfrm>
        </p:grpSpPr>
        <p:sp>
          <p:nvSpPr>
            <p:cNvPr id="62" name="Равнобедренный треугольник 41">
              <a:extLst>
                <a:ext uri="{FF2B5EF4-FFF2-40B4-BE49-F238E27FC236}">
                  <a16:creationId xmlns:a16="http://schemas.microsoft.com/office/drawing/2014/main" id="{5D2B975E-FA9D-4914-814E-BEF7E302B8C6}"/>
                </a:ext>
              </a:extLst>
            </p:cNvPr>
            <p:cNvSpPr/>
            <p:nvPr/>
          </p:nvSpPr>
          <p:spPr>
            <a:xfrm rot="10800000">
              <a:off x="5678505" y="2838616"/>
              <a:ext cx="347931" cy="30162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/>
            </a:p>
          </p:txBody>
        </p:sp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6F4483DD-7EC5-4CC1-BD1D-4733151D9A3C}"/>
                </a:ext>
              </a:extLst>
            </p:cNvPr>
            <p:cNvGrpSpPr/>
            <p:nvPr/>
          </p:nvGrpSpPr>
          <p:grpSpPr>
            <a:xfrm>
              <a:off x="3222681" y="1587922"/>
              <a:ext cx="5259579" cy="918426"/>
              <a:chOff x="3225106" y="1587922"/>
              <a:chExt cx="5259579" cy="918426"/>
            </a:xfrm>
          </p:grpSpPr>
          <p:sp>
            <p:nvSpPr>
              <p:cNvPr id="71" name="Блок-схема: альтернативный процесс 70">
                <a:extLst>
                  <a:ext uri="{FF2B5EF4-FFF2-40B4-BE49-F238E27FC236}">
                    <a16:creationId xmlns:a16="http://schemas.microsoft.com/office/drawing/2014/main" id="{8E2CEDA5-C85B-42AF-919F-7B735D376B87}"/>
                  </a:ext>
                </a:extLst>
              </p:cNvPr>
              <p:cNvSpPr/>
              <p:nvPr/>
            </p:nvSpPr>
            <p:spPr>
              <a:xfrm>
                <a:off x="3225106" y="1587922"/>
                <a:ext cx="5259579" cy="918426"/>
              </a:xfrm>
              <a:prstGeom prst="flowChartAlternateProcess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B118ACE9-F208-44FA-B890-9E94CB833572}"/>
                  </a:ext>
                </a:extLst>
              </p:cNvPr>
              <p:cNvGrpSpPr/>
              <p:nvPr/>
            </p:nvGrpSpPr>
            <p:grpSpPr>
              <a:xfrm>
                <a:off x="3351695" y="1725631"/>
                <a:ext cx="4936484" cy="643009"/>
                <a:chOff x="3510956" y="1709510"/>
                <a:chExt cx="4936484" cy="643009"/>
              </a:xfrm>
            </p:grpSpPr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9CD7E6B4-88F3-4DEB-8800-ABF3BB4ACA6B}"/>
                    </a:ext>
                  </a:extLst>
                </p:cNvPr>
                <p:cNvGrpSpPr/>
                <p:nvPr/>
              </p:nvGrpSpPr>
              <p:grpSpPr>
                <a:xfrm>
                  <a:off x="3510956" y="1769558"/>
                  <a:ext cx="522912" cy="522912"/>
                  <a:chOff x="3811630" y="1777409"/>
                  <a:chExt cx="522912" cy="522912"/>
                </a:xfrm>
              </p:grpSpPr>
              <p:sp>
                <p:nvSpPr>
                  <p:cNvPr id="96" name="Прямоугольник: скругленные углы 95">
                    <a:extLst>
                      <a:ext uri="{FF2B5EF4-FFF2-40B4-BE49-F238E27FC236}">
                        <a16:creationId xmlns:a16="http://schemas.microsoft.com/office/drawing/2014/main" id="{9756086B-DEF3-42C4-B9D0-42D1B8E4455B}"/>
                      </a:ext>
                    </a:extLst>
                  </p:cNvPr>
                  <p:cNvSpPr/>
                  <p:nvPr/>
                </p:nvSpPr>
                <p:spPr>
                  <a:xfrm>
                    <a:off x="3811630" y="1777409"/>
                    <a:ext cx="522912" cy="522912"/>
                  </a:xfrm>
                  <a:prstGeom prst="roundRect">
                    <a:avLst>
                      <a:gd name="adj" fmla="val 29080"/>
                    </a:avLst>
                  </a:prstGeom>
                  <a:solidFill>
                    <a:srgbClr val="3B8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7" name="Рисунок 6">
                    <a:extLst>
                      <a:ext uri="{FF2B5EF4-FFF2-40B4-BE49-F238E27FC236}">
                        <a16:creationId xmlns:a16="http://schemas.microsoft.com/office/drawing/2014/main" id="{E47399A7-39C4-4803-863F-C2A427D7DC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09731" y="1875510"/>
                    <a:ext cx="326710" cy="3267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6794B1C4-6027-47D1-801E-7632DD3CDFA8}"/>
                    </a:ext>
                  </a:extLst>
                </p:cNvPr>
                <p:cNvGrpSpPr/>
                <p:nvPr/>
              </p:nvGrpSpPr>
              <p:grpSpPr>
                <a:xfrm>
                  <a:off x="4089223" y="1709510"/>
                  <a:ext cx="4358217" cy="643009"/>
                  <a:chOff x="4089223" y="1709510"/>
                  <a:chExt cx="4358217" cy="643009"/>
                </a:xfrm>
              </p:grpSpPr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6A80B8F-5BBF-417D-813C-A5B4B6D930A1}"/>
                      </a:ext>
                    </a:extLst>
                  </p:cNvPr>
                  <p:cNvSpPr txBox="1"/>
                  <p:nvPr/>
                </p:nvSpPr>
                <p:spPr>
                  <a:xfrm>
                    <a:off x="4089223" y="1709510"/>
                    <a:ext cx="435821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>
                      <a:defRPr sz="3600">
                        <a:latin typeface="Archive" panose="02000506040000020004" pitchFamily="50" charset="0"/>
                      </a:defRPr>
                    </a:lvl1pPr>
                  </a:lstStyle>
                  <a:p>
                    <a:r>
                      <a:rPr lang="ru-RU" sz="2000" dirty="0">
                        <a:solidFill>
                          <a:srgbClr val="4581E2"/>
                        </a:solidFill>
                        <a:latin typeface="Inter Tight" pitchFamily="2" charset="0"/>
                        <a:ea typeface="Inter Tight" pitchFamily="2" charset="0"/>
                        <a:cs typeface="Inter Tight" pitchFamily="2" charset="0"/>
                      </a:rPr>
                      <a:t>Нейросеть</a:t>
                    </a:r>
                    <a:r>
                      <a:rPr lang="ru-RU" sz="2000" dirty="0">
                        <a:solidFill>
                          <a:srgbClr val="1B1B1B"/>
                        </a:solidFill>
                        <a:latin typeface="Inter Tight" pitchFamily="2" charset="0"/>
                        <a:ea typeface="Inter Tight" pitchFamily="2" charset="0"/>
                        <a:cs typeface="Inter Tight" pitchFamily="2" charset="0"/>
                      </a:rPr>
                      <a:t> для выдачи заключений 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522ABCBF-51FA-4492-BD4B-B05C5F9CC735}"/>
                      </a:ext>
                    </a:extLst>
                  </p:cNvPr>
                  <p:cNvSpPr txBox="1"/>
                  <p:nvPr/>
                </p:nvSpPr>
                <p:spPr>
                  <a:xfrm>
                    <a:off x="4089223" y="2038587"/>
                    <a:ext cx="3272266" cy="3139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>
                      <a:defRPr sz="3600">
                        <a:latin typeface="Archive" panose="02000506040000020004" pitchFamily="50" charset="0"/>
                      </a:defRPr>
                    </a:lvl1pPr>
                  </a:lstStyle>
                  <a:p>
                    <a:pPr>
                      <a:lnSpc>
                        <a:spcPct val="90000"/>
                      </a:lnSpc>
                    </a:pPr>
                    <a:r>
                      <a:rPr lang="ru-RU" sz="1600" dirty="0">
                        <a:solidFill>
                          <a:srgbClr val="3A3A3A"/>
                        </a:solidFill>
                        <a:latin typeface="Inter Tight" pitchFamily="2" charset="0"/>
                        <a:ea typeface="Inter Tight" pitchFamily="2" charset="0"/>
                        <a:cs typeface="Inter Tight" pitchFamily="2" charset="0"/>
                      </a:rPr>
                      <a:t>Аудит сделки за 15 минут </a:t>
                    </a:r>
                  </a:p>
                </p:txBody>
              </p:sp>
            </p:grpSp>
          </p:grpSp>
        </p:grp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F962DBBD-211F-4871-ABD5-2244D7ED1819}"/>
              </a:ext>
            </a:extLst>
          </p:cNvPr>
          <p:cNvGrpSpPr/>
          <p:nvPr/>
        </p:nvGrpSpPr>
        <p:grpSpPr>
          <a:xfrm>
            <a:off x="372886" y="5450810"/>
            <a:ext cx="6383106" cy="1176282"/>
            <a:chOff x="372886" y="5450810"/>
            <a:chExt cx="6383106" cy="1176282"/>
          </a:xfrm>
        </p:grpSpPr>
        <p:cxnSp>
          <p:nvCxnSpPr>
            <p:cNvPr id="56" name="Прямая со стрелкой 31">
              <a:extLst>
                <a:ext uri="{FF2B5EF4-FFF2-40B4-BE49-F238E27FC236}">
                  <a16:creationId xmlns:a16="http://schemas.microsoft.com/office/drawing/2014/main" id="{4FE72EFF-9C98-4CCC-A21E-D8F9089A7E88}"/>
                </a:ext>
              </a:extLst>
            </p:cNvPr>
            <p:cNvCxnSpPr>
              <a:cxnSpLocks/>
            </p:cNvCxnSpPr>
            <p:nvPr/>
          </p:nvCxnSpPr>
          <p:spPr>
            <a:xfrm>
              <a:off x="5122563" y="6132921"/>
              <a:ext cx="1633429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Равнобедренный треугольник 38">
              <a:extLst>
                <a:ext uri="{FF2B5EF4-FFF2-40B4-BE49-F238E27FC236}">
                  <a16:creationId xmlns:a16="http://schemas.microsoft.com/office/drawing/2014/main" id="{36AA8B59-632C-4835-BDA0-247208E6EEE8}"/>
                </a:ext>
              </a:extLst>
            </p:cNvPr>
            <p:cNvSpPr/>
            <p:nvPr/>
          </p:nvSpPr>
          <p:spPr>
            <a:xfrm rot="3039698">
              <a:off x="4637400" y="5475780"/>
              <a:ext cx="349882" cy="29994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D2D9654-1FD9-428F-A6A7-4C30948E1D04}"/>
                </a:ext>
              </a:extLst>
            </p:cNvPr>
            <p:cNvGrpSpPr/>
            <p:nvPr/>
          </p:nvGrpSpPr>
          <p:grpSpPr>
            <a:xfrm>
              <a:off x="372886" y="5529331"/>
              <a:ext cx="4085174" cy="1097761"/>
              <a:chOff x="413765" y="5404409"/>
              <a:chExt cx="4085174" cy="1097761"/>
            </a:xfrm>
          </p:grpSpPr>
          <p:sp>
            <p:nvSpPr>
              <p:cNvPr id="123" name="Блок-схема: альтернативный процесс 122">
                <a:extLst>
                  <a:ext uri="{FF2B5EF4-FFF2-40B4-BE49-F238E27FC236}">
                    <a16:creationId xmlns:a16="http://schemas.microsoft.com/office/drawing/2014/main" id="{B19BA00B-A8BA-4CBE-BF9A-92EDE8822C6E}"/>
                  </a:ext>
                </a:extLst>
              </p:cNvPr>
              <p:cNvSpPr/>
              <p:nvPr/>
            </p:nvSpPr>
            <p:spPr>
              <a:xfrm>
                <a:off x="413765" y="5404409"/>
                <a:ext cx="4085174" cy="1097761"/>
              </a:xfrm>
              <a:prstGeom prst="flowChartAlternateProcess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28F7ABF6-2F4D-4E13-95B7-22443A73BF0E}"/>
                  </a:ext>
                </a:extLst>
              </p:cNvPr>
              <p:cNvGrpSpPr/>
              <p:nvPr/>
            </p:nvGrpSpPr>
            <p:grpSpPr>
              <a:xfrm>
                <a:off x="1233881" y="5542119"/>
                <a:ext cx="3126702" cy="852717"/>
                <a:chOff x="4089223" y="1709510"/>
                <a:chExt cx="3126702" cy="852717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50A28F59-80FD-4A40-93EE-17BD52AAC53A}"/>
                    </a:ext>
                  </a:extLst>
                </p:cNvPr>
                <p:cNvSpPr txBox="1"/>
                <p:nvPr/>
              </p:nvSpPr>
              <p:spPr>
                <a:xfrm>
                  <a:off x="4089223" y="1709510"/>
                  <a:ext cx="31267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Платформа</a:t>
                  </a:r>
                  <a:r>
                    <a:rPr lang="ru-RU" sz="2000" dirty="0">
                      <a:solidFill>
                        <a:srgbClr val="4581E2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 поставщиков</a:t>
                  </a: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44050A2B-1FC9-4173-8273-834C41BA50F9}"/>
                    </a:ext>
                  </a:extLst>
                </p:cNvPr>
                <p:cNvSpPr txBox="1"/>
                <p:nvPr/>
              </p:nvSpPr>
              <p:spPr>
                <a:xfrm>
                  <a:off x="4089223" y="2026696"/>
                  <a:ext cx="2962518" cy="535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Более 300 контрагентов, остатки &gt;1 трлн руб. </a:t>
                  </a:r>
                </a:p>
              </p:txBody>
            </p:sp>
          </p:grp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17B10B6B-9AB7-480F-9EC7-92E2BFD88C76}"/>
                  </a:ext>
                </a:extLst>
              </p:cNvPr>
              <p:cNvGrpSpPr/>
              <p:nvPr/>
            </p:nvGrpSpPr>
            <p:grpSpPr>
              <a:xfrm>
                <a:off x="655614" y="5707021"/>
                <a:ext cx="522912" cy="522912"/>
                <a:chOff x="655614" y="5729109"/>
                <a:chExt cx="522912" cy="522912"/>
              </a:xfrm>
            </p:grpSpPr>
            <p:sp>
              <p:nvSpPr>
                <p:cNvPr id="126" name="Прямоугольник: скругленные углы 125">
                  <a:extLst>
                    <a:ext uri="{FF2B5EF4-FFF2-40B4-BE49-F238E27FC236}">
                      <a16:creationId xmlns:a16="http://schemas.microsoft.com/office/drawing/2014/main" id="{E7745798-9F57-449E-BC71-47B6B2113D43}"/>
                    </a:ext>
                  </a:extLst>
                </p:cNvPr>
                <p:cNvSpPr/>
                <p:nvPr/>
              </p:nvSpPr>
              <p:spPr>
                <a:xfrm>
                  <a:off x="655614" y="5729109"/>
                  <a:ext cx="522912" cy="522912"/>
                </a:xfrm>
                <a:prstGeom prst="roundRect">
                  <a:avLst>
                    <a:gd name="adj" fmla="val 29080"/>
                  </a:avLst>
                </a:prstGeom>
                <a:solidFill>
                  <a:srgbClr val="3B8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1" name="Рисунок 20">
                  <a:extLst>
                    <a:ext uri="{FF2B5EF4-FFF2-40B4-BE49-F238E27FC236}">
                      <a16:creationId xmlns:a16="http://schemas.microsoft.com/office/drawing/2014/main" id="{DBA300D2-CE31-4308-ABA8-5BEB769741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1284" y="5814779"/>
                  <a:ext cx="351573" cy="35157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579CE426-D835-4877-956F-5062CD805F68}"/>
              </a:ext>
            </a:extLst>
          </p:cNvPr>
          <p:cNvGrpSpPr/>
          <p:nvPr/>
        </p:nvGrpSpPr>
        <p:grpSpPr>
          <a:xfrm>
            <a:off x="6822353" y="4750921"/>
            <a:ext cx="4481988" cy="1876171"/>
            <a:chOff x="6822353" y="4750921"/>
            <a:chExt cx="4481988" cy="1876171"/>
          </a:xfrm>
        </p:grpSpPr>
        <p:sp>
          <p:nvSpPr>
            <p:cNvPr id="60" name="Равнобедренный треугольник 39">
              <a:extLst>
                <a:ext uri="{FF2B5EF4-FFF2-40B4-BE49-F238E27FC236}">
                  <a16:creationId xmlns:a16="http://schemas.microsoft.com/office/drawing/2014/main" id="{699E948E-BA3A-438D-922C-07CC997B28E7}"/>
                </a:ext>
              </a:extLst>
            </p:cNvPr>
            <p:cNvSpPr/>
            <p:nvPr/>
          </p:nvSpPr>
          <p:spPr>
            <a:xfrm rot="18613333">
              <a:off x="6797383" y="5475831"/>
              <a:ext cx="349882" cy="29994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1B1C9B69-4C6B-471F-9D42-83195E9DF1B6}"/>
                </a:ext>
              </a:extLst>
            </p:cNvPr>
            <p:cNvGrpSpPr/>
            <p:nvPr/>
          </p:nvGrpSpPr>
          <p:grpSpPr>
            <a:xfrm>
              <a:off x="7444099" y="5529331"/>
              <a:ext cx="3860242" cy="1097761"/>
              <a:chOff x="7415260" y="5559065"/>
              <a:chExt cx="3860242" cy="1097761"/>
            </a:xfrm>
          </p:grpSpPr>
          <p:sp>
            <p:nvSpPr>
              <p:cNvPr id="111" name="Блок-схема: альтернативный процесс 110">
                <a:extLst>
                  <a:ext uri="{FF2B5EF4-FFF2-40B4-BE49-F238E27FC236}">
                    <a16:creationId xmlns:a16="http://schemas.microsoft.com/office/drawing/2014/main" id="{1CF4B620-CA3B-4B1A-AE3D-75D9F77AC53D}"/>
                  </a:ext>
                </a:extLst>
              </p:cNvPr>
              <p:cNvSpPr/>
              <p:nvPr/>
            </p:nvSpPr>
            <p:spPr>
              <a:xfrm>
                <a:off x="7415260" y="5559065"/>
                <a:ext cx="3860242" cy="1097761"/>
              </a:xfrm>
              <a:prstGeom prst="flowChartAlternateProcess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93FF4F8B-8D7B-4A87-8463-E53231056DEA}"/>
                  </a:ext>
                </a:extLst>
              </p:cNvPr>
              <p:cNvGrpSpPr/>
              <p:nvPr/>
            </p:nvGrpSpPr>
            <p:grpSpPr>
              <a:xfrm>
                <a:off x="8235376" y="5696775"/>
                <a:ext cx="2913633" cy="896892"/>
                <a:chOff x="4089223" y="1709510"/>
                <a:chExt cx="2913633" cy="896892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B948811-890D-4058-85A8-3AEF9B05E848}"/>
                    </a:ext>
                  </a:extLst>
                </p:cNvPr>
                <p:cNvSpPr txBox="1"/>
                <p:nvPr/>
              </p:nvSpPr>
              <p:spPr>
                <a:xfrm>
                  <a:off x="4089223" y="1709510"/>
                  <a:ext cx="29136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2000" dirty="0">
                      <a:solidFill>
                        <a:srgbClr val="4581E2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Нейросеть </a:t>
                  </a:r>
                  <a: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для </a:t>
                  </a:r>
                  <a:b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</a:br>
                  <a: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распознавания данных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563C8FC-8E88-4037-81AB-592A8C2C2905}"/>
                    </a:ext>
                  </a:extLst>
                </p:cNvPr>
                <p:cNvSpPr txBox="1"/>
                <p:nvPr/>
              </p:nvSpPr>
              <p:spPr>
                <a:xfrm>
                  <a:off x="4089223" y="2292470"/>
                  <a:ext cx="2069002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67% распознавания</a:t>
                  </a:r>
                </a:p>
              </p:txBody>
            </p:sp>
          </p:grp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B5668601-E772-49EE-802D-1A77EE25EAD2}"/>
                  </a:ext>
                </a:extLst>
              </p:cNvPr>
              <p:cNvGrpSpPr/>
              <p:nvPr/>
            </p:nvGrpSpPr>
            <p:grpSpPr>
              <a:xfrm>
                <a:off x="7657109" y="5883765"/>
                <a:ext cx="522912" cy="522912"/>
                <a:chOff x="6767668" y="5756823"/>
                <a:chExt cx="522912" cy="522912"/>
              </a:xfrm>
            </p:grpSpPr>
            <p:sp>
              <p:nvSpPr>
                <p:cNvPr id="117" name="Прямоугольник: скругленные углы 116">
                  <a:extLst>
                    <a:ext uri="{FF2B5EF4-FFF2-40B4-BE49-F238E27FC236}">
                      <a16:creationId xmlns:a16="http://schemas.microsoft.com/office/drawing/2014/main" id="{AB44E2EC-22D0-4BA5-A902-D3F44D358C22}"/>
                    </a:ext>
                  </a:extLst>
                </p:cNvPr>
                <p:cNvSpPr/>
                <p:nvPr/>
              </p:nvSpPr>
              <p:spPr>
                <a:xfrm>
                  <a:off x="6767668" y="5756823"/>
                  <a:ext cx="522912" cy="522912"/>
                </a:xfrm>
                <a:prstGeom prst="roundRect">
                  <a:avLst>
                    <a:gd name="adj" fmla="val 29080"/>
                  </a:avLst>
                </a:prstGeom>
                <a:solidFill>
                  <a:srgbClr val="3B8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id="{FA8E6CAD-66B9-4ACA-AF6A-2E055F74C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2158" y="5861313"/>
                  <a:ext cx="313932" cy="313932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57" name="Прямая со стрелкой 33">
              <a:extLst>
                <a:ext uri="{FF2B5EF4-FFF2-40B4-BE49-F238E27FC236}">
                  <a16:creationId xmlns:a16="http://schemas.microsoft.com/office/drawing/2014/main" id="{D2F36EDB-DD18-4899-BFB2-76F3BA9DC942}"/>
                </a:ext>
              </a:extLst>
            </p:cNvPr>
            <p:cNvCxnSpPr>
              <a:cxnSpLocks/>
            </p:cNvCxnSpPr>
            <p:nvPr/>
          </p:nvCxnSpPr>
          <p:spPr>
            <a:xfrm>
              <a:off x="7854539" y="4750921"/>
              <a:ext cx="0" cy="517796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ADA63837-FF1F-4F67-9E62-1A76312256F2}"/>
              </a:ext>
            </a:extLst>
          </p:cNvPr>
          <p:cNvGrpSpPr/>
          <p:nvPr/>
        </p:nvGrpSpPr>
        <p:grpSpPr>
          <a:xfrm>
            <a:off x="372886" y="2704105"/>
            <a:ext cx="4141214" cy="2564612"/>
            <a:chOff x="372886" y="2704105"/>
            <a:chExt cx="4141214" cy="2564612"/>
          </a:xfrm>
        </p:grpSpPr>
        <p:cxnSp>
          <p:nvCxnSpPr>
            <p:cNvPr id="54" name="Прямая со стрелкой 23">
              <a:extLst>
                <a:ext uri="{FF2B5EF4-FFF2-40B4-BE49-F238E27FC236}">
                  <a16:creationId xmlns:a16="http://schemas.microsoft.com/office/drawing/2014/main" id="{2A29DCDE-701A-478E-BCFB-53A0D74C6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4081" y="2704105"/>
              <a:ext cx="418968" cy="427263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Равнобедренный треугольник 37">
              <a:extLst>
                <a:ext uri="{FF2B5EF4-FFF2-40B4-BE49-F238E27FC236}">
                  <a16:creationId xmlns:a16="http://schemas.microsoft.com/office/drawing/2014/main" id="{2202F86F-03B9-4439-84C9-EE7A8BBDEEC6}"/>
                </a:ext>
              </a:extLst>
            </p:cNvPr>
            <p:cNvSpPr/>
            <p:nvPr/>
          </p:nvSpPr>
          <p:spPr>
            <a:xfrm rot="5400000">
              <a:off x="4189189" y="3925632"/>
              <a:ext cx="349882" cy="29994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/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1FEC1AC-5A78-482E-8DCF-89E7B81351F2}"/>
                </a:ext>
              </a:extLst>
            </p:cNvPr>
            <p:cNvGrpSpPr/>
            <p:nvPr/>
          </p:nvGrpSpPr>
          <p:grpSpPr>
            <a:xfrm>
              <a:off x="372886" y="3479359"/>
              <a:ext cx="3629023" cy="1097761"/>
              <a:chOff x="404980" y="3360693"/>
              <a:chExt cx="3629023" cy="1097761"/>
            </a:xfrm>
          </p:grpSpPr>
          <p:sp>
            <p:nvSpPr>
              <p:cNvPr id="132" name="Блок-схема: альтернативный процесс 131">
                <a:extLst>
                  <a:ext uri="{FF2B5EF4-FFF2-40B4-BE49-F238E27FC236}">
                    <a16:creationId xmlns:a16="http://schemas.microsoft.com/office/drawing/2014/main" id="{6BE1F24A-F14F-4FBE-8152-C32995C10D0F}"/>
                  </a:ext>
                </a:extLst>
              </p:cNvPr>
              <p:cNvSpPr/>
              <p:nvPr/>
            </p:nvSpPr>
            <p:spPr>
              <a:xfrm>
                <a:off x="404980" y="3360693"/>
                <a:ext cx="3629023" cy="1097761"/>
              </a:xfrm>
              <a:prstGeom prst="flowChartAlternateProcess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33" name="Группа 132">
                <a:extLst>
                  <a:ext uri="{FF2B5EF4-FFF2-40B4-BE49-F238E27FC236}">
                    <a16:creationId xmlns:a16="http://schemas.microsoft.com/office/drawing/2014/main" id="{17B6C5A5-2B5B-47A2-97A0-AAAFE277A04A}"/>
                  </a:ext>
                </a:extLst>
              </p:cNvPr>
              <p:cNvGrpSpPr/>
              <p:nvPr/>
            </p:nvGrpSpPr>
            <p:grpSpPr>
              <a:xfrm>
                <a:off x="1225096" y="3498403"/>
                <a:ext cx="2285860" cy="852717"/>
                <a:chOff x="4089223" y="1709510"/>
                <a:chExt cx="2285860" cy="852717"/>
              </a:xfrm>
            </p:grpSpPr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DFF6E252-E244-45B9-A31D-3724F1E1E460}"/>
                    </a:ext>
                  </a:extLst>
                </p:cNvPr>
                <p:cNvSpPr txBox="1"/>
                <p:nvPr/>
              </p:nvSpPr>
              <p:spPr>
                <a:xfrm>
                  <a:off x="4089223" y="1709510"/>
                  <a:ext cx="2285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de-DE" sz="2000" dirty="0">
                      <a:solidFill>
                        <a:srgbClr val="4581E2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SRM</a:t>
                  </a:r>
                  <a:r>
                    <a:rPr lang="de-DE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 – </a:t>
                  </a:r>
                  <a: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система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58E00EF-FD0C-4DBE-A631-DE6CBB2F4B64}"/>
                    </a:ext>
                  </a:extLst>
                </p:cNvPr>
                <p:cNvSpPr txBox="1"/>
                <p:nvPr/>
              </p:nvSpPr>
              <p:spPr>
                <a:xfrm>
                  <a:off x="4089223" y="2026696"/>
                  <a:ext cx="2134060" cy="535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Более 30 экспертов </a:t>
                  </a:r>
                  <a:b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</a:br>
                  <a: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онлайн – режиме</a:t>
                  </a:r>
                </a:p>
              </p:txBody>
            </p:sp>
          </p:grpSp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98D2A37F-90E8-4B0F-8016-8B063A55F2BB}"/>
                  </a:ext>
                </a:extLst>
              </p:cNvPr>
              <p:cNvGrpSpPr/>
              <p:nvPr/>
            </p:nvGrpSpPr>
            <p:grpSpPr>
              <a:xfrm>
                <a:off x="646829" y="3663305"/>
                <a:ext cx="522912" cy="522912"/>
                <a:chOff x="646829" y="3663305"/>
                <a:chExt cx="522912" cy="522912"/>
              </a:xfrm>
            </p:grpSpPr>
            <p:sp>
              <p:nvSpPr>
                <p:cNvPr id="135" name="Прямоугольник: скругленные углы 134">
                  <a:extLst>
                    <a:ext uri="{FF2B5EF4-FFF2-40B4-BE49-F238E27FC236}">
                      <a16:creationId xmlns:a16="http://schemas.microsoft.com/office/drawing/2014/main" id="{5604BD15-55F0-4B3B-B5C9-933482691504}"/>
                    </a:ext>
                  </a:extLst>
                </p:cNvPr>
                <p:cNvSpPr/>
                <p:nvPr/>
              </p:nvSpPr>
              <p:spPr>
                <a:xfrm>
                  <a:off x="646829" y="3663305"/>
                  <a:ext cx="522912" cy="522912"/>
                </a:xfrm>
                <a:prstGeom prst="roundRect">
                  <a:avLst>
                    <a:gd name="adj" fmla="val 29080"/>
                  </a:avLst>
                </a:prstGeom>
                <a:solidFill>
                  <a:srgbClr val="3B8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3EAEE674-0427-440B-A539-ACE392BC70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882" y="3739358"/>
                  <a:ext cx="370807" cy="37080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40" name="Прямая со стрелкой 33">
              <a:extLst>
                <a:ext uri="{FF2B5EF4-FFF2-40B4-BE49-F238E27FC236}">
                  <a16:creationId xmlns:a16="http://schemas.microsoft.com/office/drawing/2014/main" id="{B3AE2BDB-588C-43DD-B5A9-2FAB010CC9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7045" y="4750921"/>
              <a:ext cx="0" cy="517796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E61048D4-59B7-4140-821F-D6E85C0386AB}"/>
              </a:ext>
            </a:extLst>
          </p:cNvPr>
          <p:cNvGrpSpPr/>
          <p:nvPr/>
        </p:nvGrpSpPr>
        <p:grpSpPr>
          <a:xfrm>
            <a:off x="6931463" y="2704105"/>
            <a:ext cx="4887651" cy="1783347"/>
            <a:chOff x="6931463" y="2704105"/>
            <a:chExt cx="4887651" cy="1783347"/>
          </a:xfrm>
        </p:grpSpPr>
        <p:sp>
          <p:nvSpPr>
            <p:cNvPr id="61" name="Равнобедренный треугольник 40">
              <a:extLst>
                <a:ext uri="{FF2B5EF4-FFF2-40B4-BE49-F238E27FC236}">
                  <a16:creationId xmlns:a16="http://schemas.microsoft.com/office/drawing/2014/main" id="{1B956BEA-5F08-4054-B627-51901F423685}"/>
                </a:ext>
              </a:extLst>
            </p:cNvPr>
            <p:cNvSpPr/>
            <p:nvPr/>
          </p:nvSpPr>
          <p:spPr>
            <a:xfrm rot="16200000">
              <a:off x="6909059" y="3941041"/>
              <a:ext cx="313932" cy="26912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195A3FE5-5B44-47F5-9225-D6E4106FFE9D}"/>
                </a:ext>
              </a:extLst>
            </p:cNvPr>
            <p:cNvGrpSpPr/>
            <p:nvPr/>
          </p:nvGrpSpPr>
          <p:grpSpPr>
            <a:xfrm>
              <a:off x="7444099" y="3569026"/>
              <a:ext cx="4375015" cy="918426"/>
              <a:chOff x="8892845" y="3367571"/>
              <a:chExt cx="4375015" cy="918426"/>
            </a:xfrm>
          </p:grpSpPr>
          <p:sp>
            <p:nvSpPr>
              <p:cNvPr id="102" name="Блок-схема: альтернативный процесс 101">
                <a:extLst>
                  <a:ext uri="{FF2B5EF4-FFF2-40B4-BE49-F238E27FC236}">
                    <a16:creationId xmlns:a16="http://schemas.microsoft.com/office/drawing/2014/main" id="{8D8AF3B3-C912-4EAE-B6D0-CA8D47439C86}"/>
                  </a:ext>
                </a:extLst>
              </p:cNvPr>
              <p:cNvSpPr/>
              <p:nvPr/>
            </p:nvSpPr>
            <p:spPr>
              <a:xfrm>
                <a:off x="8892845" y="3367571"/>
                <a:ext cx="4375015" cy="918426"/>
              </a:xfrm>
              <a:prstGeom prst="flowChartAlternateProcess">
                <a:avLst/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5" name="Группа 104">
                <a:extLst>
                  <a:ext uri="{FF2B5EF4-FFF2-40B4-BE49-F238E27FC236}">
                    <a16:creationId xmlns:a16="http://schemas.microsoft.com/office/drawing/2014/main" id="{2D84707A-8B60-41AF-B81F-FBBB34A81412}"/>
                  </a:ext>
                </a:extLst>
              </p:cNvPr>
              <p:cNvGrpSpPr/>
              <p:nvPr/>
            </p:nvGrpSpPr>
            <p:grpSpPr>
              <a:xfrm>
                <a:off x="9712962" y="3505280"/>
                <a:ext cx="3405788" cy="643009"/>
                <a:chOff x="4089223" y="1709510"/>
                <a:chExt cx="3405788" cy="643009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683400D9-5FF2-476B-A43E-FAED4F899FCE}"/>
                    </a:ext>
                  </a:extLst>
                </p:cNvPr>
                <p:cNvSpPr txBox="1"/>
                <p:nvPr/>
              </p:nvSpPr>
              <p:spPr>
                <a:xfrm>
                  <a:off x="4089223" y="1709510"/>
                  <a:ext cx="332286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r>
                    <a:rPr lang="ru-RU" sz="2000" dirty="0">
                      <a:solidFill>
                        <a:srgbClr val="1B1B1B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Модуль</a:t>
                  </a:r>
                  <a:r>
                    <a:rPr lang="ru-RU" sz="2000" dirty="0">
                      <a:solidFill>
                        <a:srgbClr val="4581E2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 агрегации данных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90259E8-B7C5-4FC5-9369-DE78EFD3FF93}"/>
                    </a:ext>
                  </a:extLst>
                </p:cNvPr>
                <p:cNvSpPr txBox="1"/>
                <p:nvPr/>
              </p:nvSpPr>
              <p:spPr>
                <a:xfrm>
                  <a:off x="4089223" y="2038587"/>
                  <a:ext cx="3405788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3600">
                      <a:latin typeface="Archive" panose="02000506040000020004" pitchFamily="50" charset="0"/>
                    </a:defRPr>
                  </a:lvl1pPr>
                </a:lstStyle>
                <a:p>
                  <a:pPr>
                    <a:lnSpc>
                      <a:spcPct val="90000"/>
                    </a:lnSpc>
                  </a:pPr>
                  <a:r>
                    <a:rPr lang="ru-RU" sz="1600" dirty="0">
                      <a:solidFill>
                        <a:srgbClr val="3A3A3A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Более 6000 источников о закупках</a:t>
                  </a:r>
                </a:p>
              </p:txBody>
            </p:sp>
          </p:grp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83C21214-1D2D-4DE7-88A3-F0DAD5CAE83A}"/>
                  </a:ext>
                </a:extLst>
              </p:cNvPr>
              <p:cNvGrpSpPr/>
              <p:nvPr/>
            </p:nvGrpSpPr>
            <p:grpSpPr>
              <a:xfrm>
                <a:off x="9150883" y="3565328"/>
                <a:ext cx="522912" cy="522912"/>
                <a:chOff x="8166772" y="3797014"/>
                <a:chExt cx="522912" cy="522912"/>
              </a:xfrm>
            </p:grpSpPr>
            <p:sp>
              <p:nvSpPr>
                <p:cNvPr id="108" name="Прямоугольник: скругленные углы 107">
                  <a:extLst>
                    <a:ext uri="{FF2B5EF4-FFF2-40B4-BE49-F238E27FC236}">
                      <a16:creationId xmlns:a16="http://schemas.microsoft.com/office/drawing/2014/main" id="{F54A06C7-44F8-49A0-B10E-CA69BB285528}"/>
                    </a:ext>
                  </a:extLst>
                </p:cNvPr>
                <p:cNvSpPr/>
                <p:nvPr/>
              </p:nvSpPr>
              <p:spPr>
                <a:xfrm>
                  <a:off x="8166772" y="3797014"/>
                  <a:ext cx="522912" cy="522912"/>
                </a:xfrm>
                <a:prstGeom prst="roundRect">
                  <a:avLst>
                    <a:gd name="adj" fmla="val 29080"/>
                  </a:avLst>
                </a:prstGeom>
                <a:solidFill>
                  <a:srgbClr val="3B8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EB3B2EB2-47CA-4810-94A3-2939A4896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58871" y="3889113"/>
                  <a:ext cx="338715" cy="338715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46" name="Прямая со стрелкой 23">
              <a:extLst>
                <a:ext uri="{FF2B5EF4-FFF2-40B4-BE49-F238E27FC236}">
                  <a16:creationId xmlns:a16="http://schemas.microsoft.com/office/drawing/2014/main" id="{BC56DDB0-E257-4521-AE73-7B189D6A25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22088" y="2704105"/>
              <a:ext cx="381647" cy="45570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C5083D-D22A-47D4-8EDF-DB4F7F793022}"/>
              </a:ext>
            </a:extLst>
          </p:cNvPr>
          <p:cNvSpPr txBox="1"/>
          <p:nvPr/>
        </p:nvSpPr>
        <p:spPr>
          <a:xfrm>
            <a:off x="274322" y="167272"/>
            <a:ext cx="709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r>
              <a:rPr lang="ru-RU" sz="36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Алгоритм работы </a:t>
            </a:r>
            <a: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«Тринити»</a:t>
            </a:r>
            <a:r>
              <a:rPr lang="ru-RU" sz="36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95964-843A-406F-AA8A-0A838248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0103" y="197490"/>
            <a:ext cx="683543" cy="58589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7D874F-4DDC-4FDA-8918-93438A9DA23A}"/>
              </a:ext>
            </a:extLst>
          </p:cNvPr>
          <p:cNvGrpSpPr/>
          <p:nvPr/>
        </p:nvGrpSpPr>
        <p:grpSpPr>
          <a:xfrm>
            <a:off x="407988" y="1012143"/>
            <a:ext cx="2215679" cy="2181225"/>
            <a:chOff x="407988" y="1012143"/>
            <a:chExt cx="2215679" cy="218122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E83CA895-E135-470C-9171-B7EECBD30D85}"/>
                </a:ext>
              </a:extLst>
            </p:cNvPr>
            <p:cNvSpPr/>
            <p:nvPr/>
          </p:nvSpPr>
          <p:spPr>
            <a:xfrm>
              <a:off x="407988" y="1012143"/>
              <a:ext cx="2215679" cy="2181225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EF8C3A-7759-4DE9-8C07-0F596C0BBF44}"/>
                </a:ext>
              </a:extLst>
            </p:cNvPr>
            <p:cNvSpPr txBox="1"/>
            <p:nvPr/>
          </p:nvSpPr>
          <p:spPr>
            <a:xfrm>
              <a:off x="457619" y="2212588"/>
              <a:ext cx="1836001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Загружаете файл в </a:t>
              </a:r>
              <a:r>
                <a:rPr lang="de-DE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Telegram </a:t>
              </a:r>
              <a:r>
                <a:rPr lang="ru-RU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– бот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167FFD3-3F0E-4530-9113-F4945C5751CD}"/>
                </a:ext>
              </a:extLst>
            </p:cNvPr>
            <p:cNvGrpSpPr/>
            <p:nvPr/>
          </p:nvGrpSpPr>
          <p:grpSpPr>
            <a:xfrm>
              <a:off x="550863" y="1196975"/>
              <a:ext cx="749015" cy="749012"/>
              <a:chOff x="565468" y="1125494"/>
              <a:chExt cx="863915" cy="863912"/>
            </a:xfrm>
          </p:grpSpPr>
          <p:sp>
            <p:nvSpPr>
              <p:cNvPr id="11" name="Блок-схема: альтернативный процесс 10">
                <a:extLst>
                  <a:ext uri="{FF2B5EF4-FFF2-40B4-BE49-F238E27FC236}">
                    <a16:creationId xmlns:a16="http://schemas.microsoft.com/office/drawing/2014/main" id="{71DE8EE1-153D-4C98-B304-4D71EEAB4BD7}"/>
                  </a:ext>
                </a:extLst>
              </p:cNvPr>
              <p:cNvSpPr/>
              <p:nvPr/>
            </p:nvSpPr>
            <p:spPr>
              <a:xfrm>
                <a:off x="565468" y="1125494"/>
                <a:ext cx="863915" cy="863912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D5A74FAF-BA32-40D1-8549-518B53AE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102" y="1242127"/>
                <a:ext cx="630646" cy="630646"/>
              </a:xfrm>
              <a:prstGeom prst="rect">
                <a:avLst/>
              </a:prstGeom>
            </p:spPr>
          </p:pic>
        </p:grp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1110A115-A2E2-43A5-9136-859EE0854997}"/>
                </a:ext>
              </a:extLst>
            </p:cNvPr>
            <p:cNvCxnSpPr>
              <a:cxnSpLocks/>
            </p:cNvCxnSpPr>
            <p:nvPr/>
          </p:nvCxnSpPr>
          <p:spPr>
            <a:xfrm>
              <a:off x="407988" y="2102755"/>
              <a:ext cx="2213139" cy="0"/>
            </a:xfrm>
            <a:prstGeom prst="line">
              <a:avLst/>
            </a:prstGeom>
            <a:ln w="12700">
              <a:solidFill>
                <a:srgbClr val="E2E2E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7ABF4FE-466C-477F-8DDB-805086FEAF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6816F04-8BD2-4C76-9FFE-05C5A0E70C4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4446C94-DAD5-40C9-BA42-D7F50329A17D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7B8750D7-95BE-4FC1-B7FD-408CBEB041EA}"/>
                  </a:ext>
                </a:extLst>
              </p:cNvPr>
              <p:cNvSpPr/>
              <p:nvPr/>
            </p:nvSpPr>
            <p:spPr>
              <a:xfrm>
                <a:off x="170498" y="980873"/>
                <a:ext cx="7777162" cy="5602806"/>
              </a:xfrm>
              <a:prstGeom prst="roundRect">
                <a:avLst>
                  <a:gd name="adj" fmla="val 5650"/>
                </a:avLst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8781D8DF-17C8-4671-851A-49D730F9C4C4}"/>
                  </a:ext>
                </a:extLst>
              </p:cNvPr>
              <p:cNvSpPr/>
              <p:nvPr/>
            </p:nvSpPr>
            <p:spPr>
              <a:xfrm>
                <a:off x="8077200" y="980874"/>
                <a:ext cx="3835082" cy="5602806"/>
              </a:xfrm>
              <a:prstGeom prst="roundRect">
                <a:avLst>
                  <a:gd name="adj" fmla="val 5650"/>
                </a:avLst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 descr="Изображение выглядит как текст, число, чек, диаграмм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E6C58C2-4650-44EE-975C-4BE1D87346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36" r="2518"/>
              <a:stretch/>
            </p:blipFill>
            <p:spPr>
              <a:xfrm>
                <a:off x="279718" y="2078099"/>
                <a:ext cx="7417834" cy="3871796"/>
              </a:xfrm>
              <a:prstGeom prst="roundRect">
                <a:avLst>
                  <a:gd name="adj" fmla="val 4967"/>
                </a:avLst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15D50FC-9CE1-4927-B72E-EC206AADD260}"/>
                  </a:ext>
                </a:extLst>
              </p:cNvPr>
              <p:cNvSpPr txBox="1"/>
              <p:nvPr/>
            </p:nvSpPr>
            <p:spPr>
              <a:xfrm>
                <a:off x="279719" y="1157081"/>
                <a:ext cx="4043926" cy="801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700" dirty="0">
                    <a:solidFill>
                      <a:srgbClr val="20202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Вы можете </a:t>
                </a:r>
                <a:br>
                  <a:rPr lang="de-DE" sz="1700" dirty="0">
                    <a:solidFill>
                      <a:srgbClr val="20202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700" dirty="0">
                    <a:solidFill>
                      <a:srgbClr val="20202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загрузить в Тринити </a:t>
                </a:r>
                <a:br>
                  <a:rPr lang="ru-RU" sz="1700" dirty="0">
                    <a:solidFill>
                      <a:srgbClr val="20202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700" dirty="0">
                    <a:solidFill>
                      <a:srgbClr val="20202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как </a:t>
                </a:r>
                <a:r>
                  <a:rPr lang="ru-RU" sz="1700" dirty="0">
                    <a:solidFill>
                      <a:srgbClr val="4581E2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тендерный протокол</a:t>
                </a:r>
                <a:r>
                  <a:rPr lang="ru-RU" sz="1700" dirty="0">
                    <a:solidFill>
                      <a:srgbClr val="007BC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:</a:t>
                </a:r>
              </a:p>
            </p:txBody>
          </p:sp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F5F56228-2213-41D5-B153-61CD39AD6405}"/>
                  </a:ext>
                </a:extLst>
              </p:cNvPr>
              <p:cNvGrpSpPr/>
              <p:nvPr/>
            </p:nvGrpSpPr>
            <p:grpSpPr>
              <a:xfrm>
                <a:off x="8253766" y="1143573"/>
                <a:ext cx="3559880" cy="5277408"/>
                <a:chOff x="8220993" y="1081074"/>
                <a:chExt cx="3559880" cy="5277408"/>
              </a:xfrm>
            </p:grpSpPr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019218CE-2635-4AD9-9E0B-CBE389FBC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2137" t="3179" r="35679" b="23808"/>
                <a:stretch/>
              </p:blipFill>
              <p:spPr>
                <a:xfrm>
                  <a:off x="8274828" y="1848942"/>
                  <a:ext cx="3506045" cy="450954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D36675-063F-493E-9693-6D40947A6686}"/>
                    </a:ext>
                  </a:extLst>
                </p:cNvPr>
                <p:cNvSpPr txBox="1"/>
                <p:nvPr/>
              </p:nvSpPr>
              <p:spPr>
                <a:xfrm>
                  <a:off x="8220993" y="1081074"/>
                  <a:ext cx="3122647" cy="8018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sz="1700" dirty="0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Так и </a:t>
                  </a:r>
                  <a:r>
                    <a:rPr lang="ru-RU" sz="1700" dirty="0">
                      <a:solidFill>
                        <a:srgbClr val="4581E2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счет поставщика</a:t>
                  </a:r>
                  <a:r>
                    <a:rPr lang="ru-RU" sz="1700" dirty="0"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, </a:t>
                  </a:r>
                  <a:br>
                    <a:rPr lang="de-DE" sz="1700" dirty="0"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</a:br>
                  <a:r>
                    <a:rPr lang="ru-RU" sz="1700" dirty="0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у которого собираетесь </a:t>
                  </a:r>
                  <a:br>
                    <a:rPr lang="ru-RU" sz="1700" dirty="0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</a:br>
                  <a:r>
                    <a:rPr lang="ru-RU" sz="1700" dirty="0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закупать </a:t>
                  </a:r>
                  <a:r>
                    <a:rPr lang="ru-RU" sz="1700" dirty="0" err="1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мтр</a:t>
                  </a:r>
                  <a:r>
                    <a:rPr lang="ru-RU" sz="1700" dirty="0">
                      <a:solidFill>
                        <a:srgbClr val="20202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:</a:t>
                  </a:r>
                </a:p>
              </p:txBody>
            </p:sp>
          </p:grp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EC9C3D0-B1E4-4FA3-A077-53E9F9789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30103" y="197490"/>
                <a:ext cx="683543" cy="585894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8CE3B98-9CD2-466D-806B-75F309295722}"/>
                </a:ext>
              </a:extLst>
            </p:cNvPr>
            <p:cNvGrpSpPr/>
            <p:nvPr/>
          </p:nvGrpSpPr>
          <p:grpSpPr>
            <a:xfrm>
              <a:off x="7147179" y="1105144"/>
              <a:ext cx="508586" cy="493429"/>
              <a:chOff x="6743749" y="928104"/>
              <a:chExt cx="508586" cy="493429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D6188A49-1FDB-414C-9900-D1947702EBF6}"/>
                  </a:ext>
                </a:extLst>
              </p:cNvPr>
              <p:cNvSpPr/>
              <p:nvPr/>
            </p:nvSpPr>
            <p:spPr>
              <a:xfrm>
                <a:off x="6743749" y="928104"/>
                <a:ext cx="508586" cy="493429"/>
              </a:xfrm>
              <a:prstGeom prst="roundRect">
                <a:avLst>
                  <a:gd name="adj" fmla="val 19362"/>
                </a:avLst>
              </a:prstGeom>
              <a:solidFill>
                <a:srgbClr val="E0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2ADB45D-6DD3-49C7-9234-8260A4F1F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6271" y="1014928"/>
                <a:ext cx="343542" cy="319780"/>
              </a:xfrm>
              <a:prstGeom prst="rect">
                <a:avLst/>
              </a:prstGeom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79FD172-0766-43C6-9F1F-BE383E50CCD8}"/>
                </a:ext>
              </a:extLst>
            </p:cNvPr>
            <p:cNvGrpSpPr/>
            <p:nvPr/>
          </p:nvGrpSpPr>
          <p:grpSpPr>
            <a:xfrm>
              <a:off x="11289262" y="1072553"/>
              <a:ext cx="508586" cy="493429"/>
              <a:chOff x="7411982" y="896858"/>
              <a:chExt cx="508586" cy="493429"/>
            </a:xfrm>
          </p:grpSpPr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A1B0BE5E-4FE9-46E3-89CD-B3BEE287EC73}"/>
                  </a:ext>
                </a:extLst>
              </p:cNvPr>
              <p:cNvSpPr/>
              <p:nvPr/>
            </p:nvSpPr>
            <p:spPr>
              <a:xfrm>
                <a:off x="7411982" y="896858"/>
                <a:ext cx="508586" cy="493429"/>
              </a:xfrm>
              <a:prstGeom prst="roundRect">
                <a:avLst>
                  <a:gd name="adj" fmla="val 19362"/>
                </a:avLst>
              </a:prstGeom>
              <a:solidFill>
                <a:srgbClr val="FFD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3402EDE-01B0-43E5-8492-4E59BA7F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152" y="929449"/>
                <a:ext cx="428247" cy="428247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FAFA925-13A3-4EF1-A4E1-AACFDF630E6E}"/>
              </a:ext>
            </a:extLst>
          </p:cNvPr>
          <p:cNvGrpSpPr/>
          <p:nvPr/>
        </p:nvGrpSpPr>
        <p:grpSpPr>
          <a:xfrm>
            <a:off x="2850534" y="994038"/>
            <a:ext cx="2652858" cy="2181225"/>
            <a:chOff x="2850534" y="994038"/>
            <a:chExt cx="2652858" cy="2181225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30083FDA-57BC-45E6-A7F9-427CB7027184}"/>
                </a:ext>
              </a:extLst>
            </p:cNvPr>
            <p:cNvSpPr/>
            <p:nvPr/>
          </p:nvSpPr>
          <p:spPr>
            <a:xfrm>
              <a:off x="3287713" y="994038"/>
              <a:ext cx="2215679" cy="2181225"/>
            </a:xfrm>
            <a:prstGeom prst="roundRect">
              <a:avLst>
                <a:gd name="adj" fmla="val 78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C19C1CE-2FA2-4A26-A697-EB52CC8A961A}"/>
                </a:ext>
              </a:extLst>
            </p:cNvPr>
            <p:cNvGrpSpPr/>
            <p:nvPr/>
          </p:nvGrpSpPr>
          <p:grpSpPr>
            <a:xfrm>
              <a:off x="2850534" y="1178870"/>
              <a:ext cx="2652858" cy="1855843"/>
              <a:chOff x="2850534" y="1178870"/>
              <a:chExt cx="2652858" cy="1855843"/>
            </a:xfrm>
          </p:grpSpPr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FE12021D-B1EA-43C8-90EB-FD1F42000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0534" y="2102755"/>
                <a:ext cx="210312" cy="0"/>
              </a:xfrm>
              <a:prstGeom prst="line">
                <a:avLst/>
              </a:prstGeom>
              <a:ln w="12700">
                <a:solidFill>
                  <a:srgbClr val="E2E2E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9AFF55-8D16-4BD1-A48F-82C2F0766AAF}"/>
                  </a:ext>
                </a:extLst>
              </p:cNvPr>
              <p:cNvSpPr txBox="1"/>
              <p:nvPr/>
            </p:nvSpPr>
            <p:spPr>
              <a:xfrm>
                <a:off x="3337344" y="2194483"/>
                <a:ext cx="1836001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Мгновенно получаете заключение </a:t>
                </a:r>
              </a:p>
            </p:txBody>
          </p:sp>
          <p:sp>
            <p:nvSpPr>
              <p:cNvPr id="35" name="Блок-схема: альтернативный процесс 34">
                <a:extLst>
                  <a:ext uri="{FF2B5EF4-FFF2-40B4-BE49-F238E27FC236}">
                    <a16:creationId xmlns:a16="http://schemas.microsoft.com/office/drawing/2014/main" id="{D9120661-B6C2-47C9-973D-CD8D8D475A98}"/>
                  </a:ext>
                </a:extLst>
              </p:cNvPr>
              <p:cNvSpPr/>
              <p:nvPr/>
            </p:nvSpPr>
            <p:spPr>
              <a:xfrm>
                <a:off x="3430588" y="1178870"/>
                <a:ext cx="749015" cy="749012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697DAF1B-E9DE-4297-A6FB-8335339CE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0253" y="2102755"/>
                <a:ext cx="2213139" cy="0"/>
              </a:xfrm>
              <a:prstGeom prst="line">
                <a:avLst/>
              </a:prstGeom>
              <a:ln w="12700">
                <a:solidFill>
                  <a:srgbClr val="E2E2E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629C3EF4-037D-4261-AAD7-DD35CD4F8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719" y="1305000"/>
                <a:ext cx="496752" cy="496752"/>
              </a:xfrm>
              <a:prstGeom prst="rect">
                <a:avLst/>
              </a:prstGeom>
            </p:spPr>
          </p:pic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5397E9F-D26C-4B07-BCA5-3E43FE0DEB6D}"/>
              </a:ext>
            </a:extLst>
          </p:cNvPr>
          <p:cNvGrpSpPr/>
          <p:nvPr/>
        </p:nvGrpSpPr>
        <p:grpSpPr>
          <a:xfrm>
            <a:off x="5670066" y="1072006"/>
            <a:ext cx="3400291" cy="923330"/>
            <a:chOff x="5670066" y="1072006"/>
            <a:chExt cx="3400291" cy="92333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2885DE2-3F68-4C35-8385-241E6185EFB9}"/>
                </a:ext>
              </a:extLst>
            </p:cNvPr>
            <p:cNvCxnSpPr>
              <a:cxnSpLocks/>
            </p:cNvCxnSpPr>
            <p:nvPr/>
          </p:nvCxnSpPr>
          <p:spPr>
            <a:xfrm>
              <a:off x="5670066" y="1533671"/>
              <a:ext cx="210312" cy="0"/>
            </a:xfrm>
            <a:prstGeom prst="line">
              <a:avLst/>
            </a:prstGeom>
            <a:ln w="12700">
              <a:solidFill>
                <a:srgbClr val="E2E2E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2EF3F372-D9C4-42B9-961B-18F59B2EC951}"/>
                </a:ext>
              </a:extLst>
            </p:cNvPr>
            <p:cNvGrpSpPr/>
            <p:nvPr/>
          </p:nvGrpSpPr>
          <p:grpSpPr>
            <a:xfrm>
              <a:off x="6047053" y="1072006"/>
              <a:ext cx="3023304" cy="923330"/>
              <a:chOff x="6047053" y="1072006"/>
              <a:chExt cx="3023304" cy="92333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0EED9138-2322-48E7-AA85-F1A8A861A8DB}"/>
                  </a:ext>
                </a:extLst>
              </p:cNvPr>
              <p:cNvSpPr/>
              <p:nvPr/>
            </p:nvSpPr>
            <p:spPr>
              <a:xfrm>
                <a:off x="6047053" y="1072006"/>
                <a:ext cx="3023304" cy="923330"/>
              </a:xfrm>
              <a:prstGeom prst="roundRect">
                <a:avLst>
                  <a:gd name="adj" fmla="val 1777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81CC2F7D-CEEB-412B-856C-DA9D5E5522D5}"/>
                  </a:ext>
                </a:extLst>
              </p:cNvPr>
              <p:cNvGrpSpPr/>
              <p:nvPr/>
            </p:nvGrpSpPr>
            <p:grpSpPr>
              <a:xfrm>
                <a:off x="6226276" y="1238206"/>
                <a:ext cx="2725783" cy="590931"/>
                <a:chOff x="6226276" y="1210506"/>
                <a:chExt cx="2725783" cy="590931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0ED1673-5BF4-4DFA-99B1-67CE52D62633}"/>
                    </a:ext>
                  </a:extLst>
                </p:cNvPr>
                <p:cNvSpPr txBox="1"/>
                <p:nvPr/>
              </p:nvSpPr>
              <p:spPr>
                <a:xfrm>
                  <a:off x="6735787" y="1210506"/>
                  <a:ext cx="2216272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Положительное заключение </a:t>
                  </a:r>
                </a:p>
              </p:txBody>
            </p:sp>
            <p:grpSp>
              <p:nvGrpSpPr>
                <p:cNvPr id="44" name="Группа 43">
                  <a:extLst>
                    <a:ext uri="{FF2B5EF4-FFF2-40B4-BE49-F238E27FC236}">
                      <a16:creationId xmlns:a16="http://schemas.microsoft.com/office/drawing/2014/main" id="{65A174B1-6AE1-44D1-A141-3FF215E12C39}"/>
                    </a:ext>
                  </a:extLst>
                </p:cNvPr>
                <p:cNvGrpSpPr/>
                <p:nvPr/>
              </p:nvGrpSpPr>
              <p:grpSpPr>
                <a:xfrm>
                  <a:off x="6226276" y="1290707"/>
                  <a:ext cx="430530" cy="430528"/>
                  <a:chOff x="6282256" y="2047681"/>
                  <a:chExt cx="430530" cy="430528"/>
                </a:xfrm>
              </p:grpSpPr>
              <p:sp>
                <p:nvSpPr>
                  <p:cNvPr id="45" name="Блок-схема: альтернативный процесс 44">
                    <a:extLst>
                      <a:ext uri="{FF2B5EF4-FFF2-40B4-BE49-F238E27FC236}">
                        <a16:creationId xmlns:a16="http://schemas.microsoft.com/office/drawing/2014/main" id="{99E5691F-67D5-4D10-A6EC-EB737360AE45}"/>
                      </a:ext>
                    </a:extLst>
                  </p:cNvPr>
                  <p:cNvSpPr/>
                  <p:nvPr/>
                </p:nvSpPr>
                <p:spPr>
                  <a:xfrm>
                    <a:off x="6282256" y="2047681"/>
                    <a:ext cx="430530" cy="430528"/>
                  </a:xfrm>
                  <a:prstGeom prst="flowChartAlternateProcess">
                    <a:avLst/>
                  </a:prstGeom>
                  <a:solidFill>
                    <a:srgbClr val="EFF5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46" name="Рисунок 45">
                    <a:extLst>
                      <a:ext uri="{FF2B5EF4-FFF2-40B4-BE49-F238E27FC236}">
                        <a16:creationId xmlns:a16="http://schemas.microsoft.com/office/drawing/2014/main" id="{1B6D910B-EDD7-4A78-B4CD-36A4A80B33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124" t="30662" r="21882" b="23256"/>
                  <a:stretch/>
                </p:blipFill>
                <p:spPr>
                  <a:xfrm>
                    <a:off x="6361237" y="2154682"/>
                    <a:ext cx="290625" cy="258141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1C94D93-AF7E-4AFF-9338-54A6E14A9C6B}"/>
              </a:ext>
            </a:extLst>
          </p:cNvPr>
          <p:cNvGrpSpPr/>
          <p:nvPr/>
        </p:nvGrpSpPr>
        <p:grpSpPr>
          <a:xfrm>
            <a:off x="-148683" y="-145151"/>
            <a:ext cx="12489366" cy="7148302"/>
            <a:chOff x="-148683" y="-145151"/>
            <a:chExt cx="12489366" cy="7148302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E1B8C5CC-4E7A-477C-983F-29409F387B20}"/>
                </a:ext>
              </a:extLst>
            </p:cNvPr>
            <p:cNvSpPr/>
            <p:nvPr/>
          </p:nvSpPr>
          <p:spPr>
            <a:xfrm>
              <a:off x="-148683" y="-145151"/>
              <a:ext cx="12489366" cy="7148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25BD6DCD-F3EB-413B-A6C5-E6C0675DC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0103" y="169096"/>
              <a:ext cx="683543" cy="585894"/>
            </a:xfrm>
            <a:prstGeom prst="rect">
              <a:avLst/>
            </a:prstGeom>
          </p:spPr>
        </p:pic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A5583C47-52C4-4418-A282-FF359F4CD273}"/>
                </a:ext>
              </a:extLst>
            </p:cNvPr>
            <p:cNvGrpSpPr/>
            <p:nvPr/>
          </p:nvGrpSpPr>
          <p:grpSpPr>
            <a:xfrm>
              <a:off x="3718273" y="94457"/>
              <a:ext cx="4755455" cy="6669086"/>
              <a:chOff x="3143650" y="94457"/>
              <a:chExt cx="4755455" cy="6669086"/>
            </a:xfrm>
          </p:grpSpPr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id="{E3C57055-8CB9-453A-82F9-C8D6BEDD8CC6}"/>
                  </a:ext>
                </a:extLst>
              </p:cNvPr>
              <p:cNvSpPr/>
              <p:nvPr/>
            </p:nvSpPr>
            <p:spPr>
              <a:xfrm>
                <a:off x="3143650" y="94457"/>
                <a:ext cx="4755455" cy="6669086"/>
              </a:xfrm>
              <a:prstGeom prst="roundRect">
                <a:avLst>
                  <a:gd name="adj" fmla="val 5650"/>
                </a:avLst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F20CD365-236E-4B4B-994E-E2EA72BFF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9399" y="262810"/>
                <a:ext cx="4383956" cy="6332381"/>
              </a:xfrm>
              <a:prstGeom prst="roundRect">
                <a:avLst>
                  <a:gd name="adj" fmla="val 4969"/>
                </a:avLst>
              </a:prstGeom>
            </p:spPr>
          </p:pic>
        </p:grp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2D4BCD8-25BB-4B64-9FDF-3551304862DA}"/>
              </a:ext>
            </a:extLst>
          </p:cNvPr>
          <p:cNvGrpSpPr/>
          <p:nvPr/>
        </p:nvGrpSpPr>
        <p:grpSpPr>
          <a:xfrm>
            <a:off x="-335280" y="-281374"/>
            <a:ext cx="12862560" cy="7420748"/>
            <a:chOff x="-335280" y="-267328"/>
            <a:chExt cx="12862560" cy="7420748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59267831-DA44-46B9-ADFB-CF1D3E853D81}"/>
                </a:ext>
              </a:extLst>
            </p:cNvPr>
            <p:cNvGrpSpPr/>
            <p:nvPr/>
          </p:nvGrpSpPr>
          <p:grpSpPr>
            <a:xfrm>
              <a:off x="-335280" y="-267328"/>
              <a:ext cx="12862560" cy="7420748"/>
              <a:chOff x="-335280" y="-267328"/>
              <a:chExt cx="12862560" cy="7420748"/>
            </a:xfrm>
          </p:grpSpPr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B928470F-CD54-4C0D-8C76-DF9E65295344}"/>
                  </a:ext>
                </a:extLst>
              </p:cNvPr>
              <p:cNvSpPr/>
              <p:nvPr/>
            </p:nvSpPr>
            <p:spPr>
              <a:xfrm>
                <a:off x="-335280" y="-267328"/>
                <a:ext cx="12862560" cy="7420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BB811BDF-323D-40CE-8E9C-688B303AF75E}"/>
                  </a:ext>
                </a:extLst>
              </p:cNvPr>
              <p:cNvGrpSpPr/>
              <p:nvPr/>
            </p:nvGrpSpPr>
            <p:grpSpPr>
              <a:xfrm>
                <a:off x="233680" y="613329"/>
                <a:ext cx="11734800" cy="5876371"/>
                <a:chOff x="51091" y="1291095"/>
                <a:chExt cx="11734800" cy="5876371"/>
              </a:xfrm>
            </p:grpSpPr>
            <p:sp>
              <p:nvSpPr>
                <p:cNvPr id="58" name="Прямоугольник: скругленные углы 57">
                  <a:extLst>
                    <a:ext uri="{FF2B5EF4-FFF2-40B4-BE49-F238E27FC236}">
                      <a16:creationId xmlns:a16="http://schemas.microsoft.com/office/drawing/2014/main" id="{BBF9F418-B2A2-4163-BE2C-A087E92D8EA4}"/>
                    </a:ext>
                  </a:extLst>
                </p:cNvPr>
                <p:cNvSpPr/>
                <p:nvPr/>
              </p:nvSpPr>
              <p:spPr>
                <a:xfrm>
                  <a:off x="51091" y="1291095"/>
                  <a:ext cx="11734800" cy="5876371"/>
                </a:xfrm>
                <a:prstGeom prst="roundRect">
                  <a:avLst>
                    <a:gd name="adj" fmla="val 5650"/>
                  </a:avLst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7285978C-6025-48FF-9A36-5AF2CA512D96}"/>
                    </a:ext>
                  </a:extLst>
                </p:cNvPr>
                <p:cNvGrpSpPr/>
                <p:nvPr/>
              </p:nvGrpSpPr>
              <p:grpSpPr>
                <a:xfrm>
                  <a:off x="168092" y="1746500"/>
                  <a:ext cx="11490638" cy="4965560"/>
                  <a:chOff x="293375" y="523570"/>
                  <a:chExt cx="11490638" cy="4965560"/>
                </a:xfrm>
              </p:grpSpPr>
              <p:grpSp>
                <p:nvGrpSpPr>
                  <p:cNvPr id="60" name="Группа 59">
                    <a:extLst>
                      <a:ext uri="{FF2B5EF4-FFF2-40B4-BE49-F238E27FC236}">
                        <a16:creationId xmlns:a16="http://schemas.microsoft.com/office/drawing/2014/main" id="{32BC25D3-6579-4105-BDB5-0A153B2AEB3D}"/>
                      </a:ext>
                    </a:extLst>
                  </p:cNvPr>
                  <p:cNvGrpSpPr/>
                  <p:nvPr/>
                </p:nvGrpSpPr>
                <p:grpSpPr>
                  <a:xfrm>
                    <a:off x="527739" y="4497999"/>
                    <a:ext cx="11136523" cy="761555"/>
                    <a:chOff x="527739" y="3312474"/>
                    <a:chExt cx="11136523" cy="761555"/>
                  </a:xfrm>
                </p:grpSpPr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48FAC54B-7C0C-4688-BB46-010BEF0899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7739" y="3312474"/>
                      <a:ext cx="3708595" cy="7615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90000"/>
                        </a:lnSpc>
                        <a:defRPr sz="1100">
                          <a:solidFill>
                            <a:schemeClr val="bg1"/>
                          </a:solidFill>
                          <a:latin typeface="Archive" panose="02000506040000020004" pitchFamily="50" charset="0"/>
                        </a:defRPr>
                      </a:lvl1pPr>
                    </a:lstStyle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С ВЕРОЯТНОСТЬЮ 85% ЦЕНА НИЖЕ НЕ БУДЕТ</a:t>
                      </a:r>
                    </a:p>
                  </p:txBody>
                </p:sp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3EB637D2-BEEE-4082-85E6-1E55208FD1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9894" y="3312474"/>
                      <a:ext cx="6184368" cy="7571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90000"/>
                        </a:lnSpc>
                        <a:defRPr sz="1100">
                          <a:solidFill>
                            <a:schemeClr val="bg1"/>
                          </a:solidFill>
                          <a:latin typeface="Archive" panose="02000506040000020004" pitchFamily="50" charset="0"/>
                        </a:defRPr>
                      </a:lvl1pPr>
                    </a:lstStyle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МИНИМАЛЬНЫЙ РИСК СРЫВА СРОКОВ ПОСТАВКИ И ПРЕТЕНЗИЙ ПО КАЧЕСТВУ</a:t>
                      </a:r>
                    </a:p>
                  </p:txBody>
                </p:sp>
              </p:grpSp>
              <p:grpSp>
                <p:nvGrpSpPr>
                  <p:cNvPr id="61" name="Группа 60">
                    <a:extLst>
                      <a:ext uri="{FF2B5EF4-FFF2-40B4-BE49-F238E27FC236}">
                        <a16:creationId xmlns:a16="http://schemas.microsoft.com/office/drawing/2014/main" id="{D5DF7CDA-9D06-4FE8-874A-23950FE8910C}"/>
                      </a:ext>
                    </a:extLst>
                  </p:cNvPr>
                  <p:cNvGrpSpPr/>
                  <p:nvPr/>
                </p:nvGrpSpPr>
                <p:grpSpPr>
                  <a:xfrm>
                    <a:off x="293375" y="523570"/>
                    <a:ext cx="11490638" cy="4965560"/>
                    <a:chOff x="293375" y="523570"/>
                    <a:chExt cx="11490638" cy="4965560"/>
                  </a:xfrm>
                </p:grpSpPr>
                <p:grpSp>
                  <p:nvGrpSpPr>
                    <p:cNvPr id="81" name="Группа 80">
                      <a:extLst>
                        <a:ext uri="{FF2B5EF4-FFF2-40B4-BE49-F238E27FC236}">
                          <a16:creationId xmlns:a16="http://schemas.microsoft.com/office/drawing/2014/main" id="{5ADAAC9E-F037-4150-8ECC-603DE04489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3375" y="523570"/>
                      <a:ext cx="11181401" cy="2418522"/>
                      <a:chOff x="293375" y="41087"/>
                      <a:chExt cx="11181401" cy="2418522"/>
                    </a:xfrm>
                  </p:grpSpPr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C2171EEA-B209-4148-98F5-C51C073D63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1783" y="697594"/>
                        <a:ext cx="2348806" cy="4692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80000"/>
                          </a:lnSpc>
                          <a:defRPr sz="1200">
                            <a:latin typeface="Roboto" panose="02000000000000000000" pitchFamily="2" charset="0"/>
                            <a:ea typeface="Roboto" panose="02000000000000000000" pitchFamily="2" charset="0"/>
                          </a:defRPr>
                        </a:lvl1pPr>
                      </a:lstStyle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Заключение 606 </a:t>
                        </a:r>
                        <a:br>
                          <a:rPr lang="ru-RU" dirty="0">
                            <a:latin typeface="Inter Tight" pitchFamily="2" charset="0"/>
                            <a:ea typeface="Inter Tight" pitchFamily="2" charset="0"/>
                          </a:rPr>
                        </a:br>
                        <a:r>
                          <a:rPr lang="ru-RU" sz="1600" dirty="0">
                            <a:solidFill>
                              <a:srgbClr val="0070C0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от 20.09.2024</a:t>
                        </a:r>
                        <a:endParaRPr lang="ru-RU" dirty="0">
                          <a:solidFill>
                            <a:srgbClr val="0070C0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endParaRPr>
                      </a:p>
                    </p:txBody>
                  </p:sp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F2A52F8A-1E49-494F-98E2-B4718898D0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58040" y="697594"/>
                        <a:ext cx="5492334" cy="4692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80000"/>
                          </a:lnSpc>
                          <a:defRPr sz="1200">
                            <a:latin typeface="Roboto" panose="02000000000000000000" pitchFamily="2" charset="0"/>
                            <a:ea typeface="Roboto" panose="02000000000000000000" pitchFamily="2" charset="0"/>
                          </a:defRPr>
                        </a:lvl1pPr>
                      </a:lstStyle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Наименование и ИНН победителя </a:t>
                        </a:r>
                        <a:r>
                          <a:rPr lang="de-DE" sz="1100" dirty="0">
                            <a:latin typeface="Inter Tight" pitchFamily="2" charset="0"/>
                            <a:ea typeface="Inter Tight" pitchFamily="2" charset="0"/>
                          </a:rPr>
                          <a:t> </a:t>
                        </a: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(по данным клиента): </a:t>
                        </a:r>
                        <a:br>
                          <a:rPr lang="ru-RU" dirty="0">
                            <a:latin typeface="Inter Tight" pitchFamily="2" charset="0"/>
                            <a:ea typeface="Inter Tight" pitchFamily="2" charset="0"/>
                          </a:rPr>
                        </a:br>
                        <a:r>
                          <a:rPr lang="ru-RU" sz="1600" dirty="0">
                            <a:solidFill>
                              <a:srgbClr val="0070C0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ООО "ПРОМТЕХИНВЕСТ" ИНН:3801149350</a:t>
                        </a:r>
                      </a:p>
                    </p:txBody>
                  </p:sp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787A1B1A-6911-4832-AE3A-3D7CB56ABC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58041" y="1250548"/>
                        <a:ext cx="4273394" cy="4692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80000"/>
                          </a:lnSpc>
                          <a:defRPr sz="1200">
                            <a:latin typeface="Roboto" panose="02000000000000000000" pitchFamily="2" charset="0"/>
                            <a:ea typeface="Roboto" panose="02000000000000000000" pitchFamily="2" charset="0"/>
                          </a:defRPr>
                        </a:lvl1pPr>
                      </a:lstStyle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Планируемая сумма сделки без НДС </a:t>
                        </a:r>
                        <a:b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</a:b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(по данным клиента): </a:t>
                        </a:r>
                        <a:r>
                          <a:rPr lang="ru-RU" sz="1600" dirty="0">
                            <a:solidFill>
                              <a:srgbClr val="0070C0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38 087 155,50 руб.</a:t>
                        </a:r>
                      </a:p>
                    </p:txBody>
                  </p:sp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306FDB1E-2F56-4777-9E26-3A3050FB55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3375" y="1251766"/>
                        <a:ext cx="2836233" cy="4676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80000"/>
                          </a:lnSpc>
                          <a:defRPr sz="1200">
                            <a:latin typeface="Roboto" panose="02000000000000000000" pitchFamily="2" charset="0"/>
                            <a:ea typeface="Roboto" panose="02000000000000000000" pitchFamily="2" charset="0"/>
                          </a:defRPr>
                        </a:lvl1pPr>
                      </a:lstStyle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sz="1100" dirty="0">
                            <a:latin typeface="Inter Tight" pitchFamily="2" charset="0"/>
                            <a:ea typeface="Inter Tight" pitchFamily="2" charset="0"/>
                          </a:rPr>
                          <a:t>№ заявки клиента: </a:t>
                        </a:r>
                        <a:br>
                          <a:rPr lang="ru-RU" dirty="0">
                            <a:latin typeface="Inter Tight" pitchFamily="2" charset="0"/>
                            <a:ea typeface="Inter Tight" pitchFamily="2" charset="0"/>
                          </a:rPr>
                        </a:br>
                        <a:r>
                          <a:rPr lang="ru-RU" sz="1600" b="1" dirty="0">
                            <a:solidFill>
                              <a:srgbClr val="0070C0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№ </a:t>
                        </a:r>
                        <a:r>
                          <a:rPr lang="ru-RU" sz="1600" dirty="0">
                            <a:solidFill>
                              <a:srgbClr val="0070C0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1600 от 16.09.2024 </a:t>
                        </a:r>
                      </a:p>
                    </p:txBody>
                  </p:sp>
                  <p:grpSp>
                    <p:nvGrpSpPr>
                      <p:cNvPr id="87" name="Группа 86">
                        <a:extLst>
                          <a:ext uri="{FF2B5EF4-FFF2-40B4-BE49-F238E27FC236}">
                            <a16:creationId xmlns:a16="http://schemas.microsoft.com/office/drawing/2014/main" id="{3FFB985C-EC55-477C-AF82-6451C91DBC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633633" y="41087"/>
                        <a:ext cx="1629553" cy="1591609"/>
                        <a:chOff x="5395813" y="140728"/>
                        <a:chExt cx="1080737" cy="1055572"/>
                      </a:xfrm>
                    </p:grpSpPr>
                    <p:sp>
                      <p:nvSpPr>
                        <p:cNvPr id="101" name="Овал 100">
                          <a:extLst>
                            <a:ext uri="{FF2B5EF4-FFF2-40B4-BE49-F238E27FC236}">
                              <a16:creationId xmlns:a16="http://schemas.microsoft.com/office/drawing/2014/main" id="{40FDD22D-6A48-4100-9BCA-C7E3B541DD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5813" y="140728"/>
                          <a:ext cx="1080737" cy="1055572"/>
                        </a:xfrm>
                        <a:prstGeom prst="ellipse">
                          <a:avLst/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>
                            <a:solidFill>
                              <a:srgbClr val="07C007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" name="Овал 101">
                          <a:extLst>
                            <a:ext uri="{FF2B5EF4-FFF2-40B4-BE49-F238E27FC236}">
                              <a16:creationId xmlns:a16="http://schemas.microsoft.com/office/drawing/2014/main" id="{3BDD6722-4E10-4511-B423-BA7E8E0D18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5549" y="199068"/>
                          <a:ext cx="961264" cy="938892"/>
                        </a:xfrm>
                        <a:prstGeom prst="ellipse">
                          <a:avLst/>
                        </a:prstGeom>
                        <a:noFill/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>
                            <a:solidFill>
                              <a:srgbClr val="07C007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" name="Прямоугольник 102">
                          <a:extLst>
                            <a:ext uri="{FF2B5EF4-FFF2-40B4-BE49-F238E27FC236}">
                              <a16:creationId xmlns:a16="http://schemas.microsoft.com/office/drawing/2014/main" id="{89F43494-300C-4B36-BB0B-7E2C6FFDDC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8979" y="165863"/>
                          <a:ext cx="154404" cy="106722"/>
                        </a:xfrm>
                        <a:prstGeom prst="rect">
                          <a:avLst/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4" name="Прямоугольник 103">
                          <a:extLst>
                            <a:ext uri="{FF2B5EF4-FFF2-40B4-BE49-F238E27FC236}">
                              <a16:creationId xmlns:a16="http://schemas.microsoft.com/office/drawing/2014/main" id="{BCE38BE8-F2C4-4416-B7C3-F8276620CD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77508" y="1061830"/>
                          <a:ext cx="154404" cy="106722"/>
                        </a:xfrm>
                        <a:prstGeom prst="rect">
                          <a:avLst/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105" name="Прямоугольник 104">
                          <a:extLst>
                            <a:ext uri="{FF2B5EF4-FFF2-40B4-BE49-F238E27FC236}">
                              <a16:creationId xmlns:a16="http://schemas.microsoft.com/office/drawing/2014/main" id="{6FE01444-1155-498D-84A1-649A16AEFD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893624">
                          <a:off x="5745367" y="596948"/>
                          <a:ext cx="103609" cy="29942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6" name="Прямоугольник 105">
                          <a:extLst>
                            <a:ext uri="{FF2B5EF4-FFF2-40B4-BE49-F238E27FC236}">
                              <a16:creationId xmlns:a16="http://schemas.microsoft.com/office/drawing/2014/main" id="{6908D15A-FB8D-4E48-B147-6E4BAC26CE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690804">
                          <a:off x="5973371" y="452366"/>
                          <a:ext cx="113362" cy="38384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sp>
                    <p:nvSpPr>
                      <p:cNvPr id="88" name="TextBox 87">
                        <a:extLst>
                          <a:ext uri="{FF2B5EF4-FFF2-40B4-BE49-F238E27FC236}">
                            <a16:creationId xmlns:a16="http://schemas.microsoft.com/office/drawing/2014/main" id="{C4C532DA-86C4-4256-B76C-E8C003F8291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3375" y="1874834"/>
                        <a:ext cx="718997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ru-RU" sz="3200" dirty="0">
                            <a:solidFill>
                              <a:srgbClr val="0B7534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СДЕЛКА СОГЛАСОВАНА 20.09.2024</a:t>
                        </a:r>
                      </a:p>
                    </p:txBody>
                  </p:sp>
                  <p:sp>
                    <p:nvSpPr>
                      <p:cNvPr id="89" name="TextBox 88">
                        <a:extLst>
                          <a:ext uri="{FF2B5EF4-FFF2-40B4-BE49-F238E27FC236}">
                            <a16:creationId xmlns:a16="http://schemas.microsoft.com/office/drawing/2014/main" id="{7C1A8F27-D76B-4E7F-9480-CEDED5F4E3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168211" y="1924901"/>
                        <a:ext cx="2306565" cy="482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sz="1400" b="1" dirty="0">
                            <a:solidFill>
                              <a:srgbClr val="0B7534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90% </a:t>
                        </a:r>
                        <a:br>
                          <a:rPr lang="de-DE" sz="1400" b="1" dirty="0">
                            <a:solidFill>
                              <a:srgbClr val="0B7534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</a:br>
                        <a:r>
                          <a:rPr lang="ru-RU" sz="1400" dirty="0"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ПОКАЗАТЕЛЕЙ В НОРМЕ</a:t>
                        </a:r>
                      </a:p>
                    </p:txBody>
                  </p:sp>
                  <p:grpSp>
                    <p:nvGrpSpPr>
                      <p:cNvPr id="90" name="Группа 89">
                        <a:extLst>
                          <a:ext uri="{FF2B5EF4-FFF2-40B4-BE49-F238E27FC236}">
                            <a16:creationId xmlns:a16="http://schemas.microsoft.com/office/drawing/2014/main" id="{86D86AA4-DBE4-42AE-A415-B4C8B73049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01430" y="1979379"/>
                        <a:ext cx="1644905" cy="323576"/>
                        <a:chOff x="7234251" y="3136252"/>
                        <a:chExt cx="907984" cy="178613"/>
                      </a:xfrm>
                    </p:grpSpPr>
                    <p:sp>
                      <p:nvSpPr>
                        <p:cNvPr id="91" name="Прямоугольник: один усеченный угол 90">
                          <a:extLst>
                            <a:ext uri="{FF2B5EF4-FFF2-40B4-BE49-F238E27FC236}">
                              <a16:creationId xmlns:a16="http://schemas.microsoft.com/office/drawing/2014/main" id="{9DD883B6-9339-4238-96BC-8B23A5AF7C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34251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dirty="0"/>
                        </a:p>
                      </p:txBody>
                    </p:sp>
                    <p:sp>
                      <p:nvSpPr>
                        <p:cNvPr id="92" name="Прямоугольник: один усеченный угол 91">
                          <a:extLst>
                            <a:ext uri="{FF2B5EF4-FFF2-40B4-BE49-F238E27FC236}">
                              <a16:creationId xmlns:a16="http://schemas.microsoft.com/office/drawing/2014/main" id="{C0A821E7-9759-44AC-9C3F-EF4147AB45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27974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3" name="Прямоугольник: один усеченный угол 92">
                          <a:extLst>
                            <a:ext uri="{FF2B5EF4-FFF2-40B4-BE49-F238E27FC236}">
                              <a16:creationId xmlns:a16="http://schemas.microsoft.com/office/drawing/2014/main" id="{4FB392C6-B1DE-49EC-ACB2-E7A410BBB2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21697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4" name="Прямоугольник: один усеченный угол 93">
                          <a:extLst>
                            <a:ext uri="{FF2B5EF4-FFF2-40B4-BE49-F238E27FC236}">
                              <a16:creationId xmlns:a16="http://schemas.microsoft.com/office/drawing/2014/main" id="{961CB992-E505-47B4-B1BB-A686F6504D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15420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5" name="Прямоугольник: один усеченный угол 94">
                          <a:extLst>
                            <a:ext uri="{FF2B5EF4-FFF2-40B4-BE49-F238E27FC236}">
                              <a16:creationId xmlns:a16="http://schemas.microsoft.com/office/drawing/2014/main" id="{0918C793-092B-4771-90A1-152119D2B2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609143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6" name="Прямоугольник: один усеченный угол 95">
                          <a:extLst>
                            <a:ext uri="{FF2B5EF4-FFF2-40B4-BE49-F238E27FC236}">
                              <a16:creationId xmlns:a16="http://schemas.microsoft.com/office/drawing/2014/main" id="{5C66EBD8-E91C-4E93-AB2D-A1AD842210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02866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7" name="Прямоугольник: один усеченный угол 96">
                          <a:extLst>
                            <a:ext uri="{FF2B5EF4-FFF2-40B4-BE49-F238E27FC236}">
                              <a16:creationId xmlns:a16="http://schemas.microsoft.com/office/drawing/2014/main" id="{A0097E44-0793-402B-8245-21A908D5E2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96589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8" name="Прямоугольник: один усеченный угол 97">
                          <a:extLst>
                            <a:ext uri="{FF2B5EF4-FFF2-40B4-BE49-F238E27FC236}">
                              <a16:creationId xmlns:a16="http://schemas.microsoft.com/office/drawing/2014/main" id="{47CAFA03-3D19-4887-A605-D99C987E0E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90312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9" name="Прямоугольник: один усеченный угол 98">
                          <a:extLst>
                            <a:ext uri="{FF2B5EF4-FFF2-40B4-BE49-F238E27FC236}">
                              <a16:creationId xmlns:a16="http://schemas.microsoft.com/office/drawing/2014/main" id="{CB903ABF-DFBA-459C-9BAA-BD1780B281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84035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0B75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100" name="Прямоугольник: один усеченный угол 99">
                          <a:extLst>
                            <a:ext uri="{FF2B5EF4-FFF2-40B4-BE49-F238E27FC236}">
                              <a16:creationId xmlns:a16="http://schemas.microsoft.com/office/drawing/2014/main" id="{88D815DA-EAB9-4706-B168-6228759C0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77759" y="3136252"/>
                          <a:ext cx="64476" cy="178613"/>
                        </a:xfrm>
                        <a:prstGeom prst="snip1Rect">
                          <a:avLst>
                            <a:gd name="adj" fmla="val 0"/>
                          </a:avLst>
                        </a:prstGeom>
                        <a:solidFill>
                          <a:srgbClr val="AFABA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82" name="Прямоугольник: один усеченный угол 81">
                      <a:extLst>
                        <a:ext uri="{FF2B5EF4-FFF2-40B4-BE49-F238E27FC236}">
                          <a16:creationId xmlns:a16="http://schemas.microsoft.com/office/drawing/2014/main" id="{583FBF2A-E3B2-4EB8-A2D2-944B2289C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168" y="3093919"/>
                      <a:ext cx="11403845" cy="2395211"/>
                    </a:xfrm>
                    <a:prstGeom prst="snip1Rect">
                      <a:avLst>
                        <a:gd name="adj" fmla="val 17356"/>
                      </a:avLst>
                    </a:prstGeom>
                    <a:noFill/>
                    <a:ln w="12700">
                      <a:solidFill>
                        <a:srgbClr val="007BC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050" dirty="0"/>
                    </a:p>
                  </p:txBody>
                </p:sp>
              </p:grpSp>
              <p:grpSp>
                <p:nvGrpSpPr>
                  <p:cNvPr id="62" name="Группа 61">
                    <a:extLst>
                      <a:ext uri="{FF2B5EF4-FFF2-40B4-BE49-F238E27FC236}">
                        <a16:creationId xmlns:a16="http://schemas.microsoft.com/office/drawing/2014/main" id="{94DAF6E2-A4CC-416F-841E-71788B019A26}"/>
                      </a:ext>
                    </a:extLst>
                  </p:cNvPr>
                  <p:cNvGrpSpPr/>
                  <p:nvPr/>
                </p:nvGrpSpPr>
                <p:grpSpPr>
                  <a:xfrm>
                    <a:off x="617595" y="3459790"/>
                    <a:ext cx="10880238" cy="594265"/>
                    <a:chOff x="617595" y="2424984"/>
                    <a:chExt cx="10880238" cy="594265"/>
                  </a:xfrm>
                </p:grpSpPr>
                <p:grpSp>
                  <p:nvGrpSpPr>
                    <p:cNvPr id="63" name="Группа 62">
                      <a:extLst>
                        <a:ext uri="{FF2B5EF4-FFF2-40B4-BE49-F238E27FC236}">
                          <a16:creationId xmlns:a16="http://schemas.microsoft.com/office/drawing/2014/main" id="{B6618DB4-494D-46E8-8480-3FD51939B1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7595" y="2424984"/>
                      <a:ext cx="3389081" cy="594265"/>
                      <a:chOff x="617595" y="2393739"/>
                      <a:chExt cx="3389081" cy="594265"/>
                    </a:xfrm>
                  </p:grpSpPr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D1551096-85C2-4B97-A2F4-6FCBEA4DE99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54526" y="2393739"/>
                        <a:ext cx="2347187" cy="5942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ru-RU" dirty="0"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ЦЕНА НИЖЕ </a:t>
                        </a:r>
                        <a:br>
                          <a:rPr lang="ru-RU" dirty="0"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</a:br>
                        <a:r>
                          <a:rPr lang="ru-RU" dirty="0"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РЫНКА НА 5 – 15 %</a:t>
                        </a:r>
                        <a:endParaRPr lang="ru-RU" b="1" i="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</a:endParaRPr>
                      </a:p>
                    </p:txBody>
                  </p:sp>
                  <p:pic>
                    <p:nvPicPr>
                      <p:cNvPr id="77" name="Рисунок 76">
                        <a:extLst>
                          <a:ext uri="{FF2B5EF4-FFF2-40B4-BE49-F238E27FC236}">
                            <a16:creationId xmlns:a16="http://schemas.microsoft.com/office/drawing/2014/main" id="{6C9175C5-23AB-4522-96E4-2E455E1C4A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7595" y="2420871"/>
                        <a:ext cx="540000" cy="5400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8" name="Группа 77">
                        <a:extLst>
                          <a:ext uri="{FF2B5EF4-FFF2-40B4-BE49-F238E27FC236}">
                            <a16:creationId xmlns:a16="http://schemas.microsoft.com/office/drawing/2014/main" id="{4EBA01A8-7C33-4505-9D19-E3A6EAF116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66676" y="2420871"/>
                        <a:ext cx="540000" cy="540000"/>
                        <a:chOff x="-1572626" y="7892989"/>
                        <a:chExt cx="280177" cy="273652"/>
                      </a:xfrm>
                    </p:grpSpPr>
                    <p:sp>
                      <p:nvSpPr>
                        <p:cNvPr id="79" name="Овал 78">
                          <a:extLst>
                            <a:ext uri="{FF2B5EF4-FFF2-40B4-BE49-F238E27FC236}">
                              <a16:creationId xmlns:a16="http://schemas.microsoft.com/office/drawing/2014/main" id="{1B1B8861-644E-4776-AC9C-1988C7523C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1572626" y="7892989"/>
                          <a:ext cx="280177" cy="273652"/>
                        </a:xfrm>
                        <a:prstGeom prst="ellipse">
                          <a:avLst/>
                        </a:prstGeom>
                        <a:solidFill>
                          <a:srgbClr val="0B7534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ru-RU" sz="105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80" name="Рисунок 79">
                          <a:extLst>
                            <a:ext uri="{FF2B5EF4-FFF2-40B4-BE49-F238E27FC236}">
                              <a16:creationId xmlns:a16="http://schemas.microsoft.com/office/drawing/2014/main" id="{C253D9F9-8B5C-4B6B-8870-F6905E0CA2D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124" t="30662" r="21882" b="23256"/>
                        <a:stretch/>
                      </p:blipFill>
                      <p:spPr>
                        <a:xfrm>
                          <a:off x="-1519542" y="7969444"/>
                          <a:ext cx="174007" cy="1432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grpSp>
                </p:grpSp>
                <p:grpSp>
                  <p:nvGrpSpPr>
                    <p:cNvPr id="64" name="Группа 63">
                      <a:extLst>
                        <a:ext uri="{FF2B5EF4-FFF2-40B4-BE49-F238E27FC236}">
                          <a16:creationId xmlns:a16="http://schemas.microsoft.com/office/drawing/2014/main" id="{06765EFF-28C0-488D-9E05-D3D8DA9824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03994" y="2424984"/>
                      <a:ext cx="2993839" cy="594265"/>
                      <a:chOff x="7875197" y="2424984"/>
                      <a:chExt cx="2993839" cy="594265"/>
                    </a:xfrm>
                  </p:grpSpPr>
                  <p:grpSp>
                    <p:nvGrpSpPr>
                      <p:cNvPr id="71" name="Группа 70">
                        <a:extLst>
                          <a:ext uri="{FF2B5EF4-FFF2-40B4-BE49-F238E27FC236}">
                            <a16:creationId xmlns:a16="http://schemas.microsoft.com/office/drawing/2014/main" id="{E11601BC-9E70-4ABA-A3F1-9AFDCC9D53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29036" y="2433828"/>
                        <a:ext cx="540000" cy="540000"/>
                        <a:chOff x="-1575155" y="7883722"/>
                        <a:chExt cx="280177" cy="273652"/>
                      </a:xfrm>
                    </p:grpSpPr>
                    <p:sp>
                      <p:nvSpPr>
                        <p:cNvPr id="74" name="Овал 73">
                          <a:extLst>
                            <a:ext uri="{FF2B5EF4-FFF2-40B4-BE49-F238E27FC236}">
                              <a16:creationId xmlns:a16="http://schemas.microsoft.com/office/drawing/2014/main" id="{E2FDFB30-6ABF-4271-A868-527A0F41D3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1575155" y="7883722"/>
                          <a:ext cx="280177" cy="273652"/>
                        </a:xfrm>
                        <a:prstGeom prst="ellipse">
                          <a:avLst/>
                        </a:prstGeom>
                        <a:solidFill>
                          <a:srgbClr val="0B7534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ru-RU" sz="105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75" name="Рисунок 74">
                          <a:extLst>
                            <a:ext uri="{FF2B5EF4-FFF2-40B4-BE49-F238E27FC236}">
                              <a16:creationId xmlns:a16="http://schemas.microsoft.com/office/drawing/2014/main" id="{8F87803A-7298-4746-9019-5AEF185BD8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0">
                          <a:biLevel thresh="25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124" t="30662" r="21882" b="23256"/>
                        <a:stretch/>
                      </p:blipFill>
                      <p:spPr>
                        <a:xfrm>
                          <a:off x="-1522071" y="7960177"/>
                          <a:ext cx="174007" cy="1432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grpSp>
                  <p:sp>
                    <p:nvSpPr>
                      <p:cNvPr id="72" name="TextBox 71">
                        <a:extLst>
                          <a:ext uri="{FF2B5EF4-FFF2-40B4-BE49-F238E27FC236}">
                            <a16:creationId xmlns:a16="http://schemas.microsoft.com/office/drawing/2014/main" id="{0AAAD6BE-FAD9-456B-B3B9-28ADC0278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417107" y="2424984"/>
                        <a:ext cx="2018317" cy="5942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90000"/>
                          </a:lnSpc>
                          <a:defRPr sz="1400">
                            <a:latin typeface="Archive" panose="02000506040000020004" pitchFamily="50" charset="0"/>
                          </a:defRPr>
                        </a:lvl1pPr>
                      </a:lstStyle>
                      <a:p>
                        <a:r>
                          <a:rPr lang="ru-RU" sz="1800" dirty="0"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ТЕХНИЧЕСКОЕ СООТВЕТСТВИЕ </a:t>
                        </a:r>
                      </a:p>
                    </p:txBody>
                  </p:sp>
                  <p:pic>
                    <p:nvPicPr>
                      <p:cNvPr id="73" name="Рисунок 72">
                        <a:extLst>
                          <a:ext uri="{FF2B5EF4-FFF2-40B4-BE49-F238E27FC236}">
                            <a16:creationId xmlns:a16="http://schemas.microsoft.com/office/drawing/2014/main" id="{57DD5EE5-62A1-4C87-B162-A94C9626E4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875197" y="2452116"/>
                        <a:ext cx="540000" cy="5400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" name="Группа 64">
                      <a:extLst>
                        <a:ext uri="{FF2B5EF4-FFF2-40B4-BE49-F238E27FC236}">
                          <a16:creationId xmlns:a16="http://schemas.microsoft.com/office/drawing/2014/main" id="{62DB9871-B7C2-4A81-A532-82D858F877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1201" y="2424984"/>
                      <a:ext cx="2846347" cy="594265"/>
                      <a:chOff x="4578218" y="2380642"/>
                      <a:chExt cx="2846347" cy="594265"/>
                    </a:xfrm>
                  </p:grpSpPr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41EA6C74-EF3A-44BD-814B-F66D76D6B3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05681" y="2380642"/>
                        <a:ext cx="2229566" cy="5942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>
                          <a:lnSpc>
                            <a:spcPct val="90000"/>
                          </a:lnSpc>
                          <a:defRPr sz="1100">
                            <a:solidFill>
                              <a:schemeClr val="bg1"/>
                            </a:solidFill>
                            <a:latin typeface="Archive" panose="02000506040000020004" pitchFamily="50" charset="0"/>
                          </a:defRPr>
                        </a:lvl1pPr>
                      </a:lstStyle>
                      <a:p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НАД</a:t>
                        </a:r>
                        <a:r>
                          <a:rPr lang="ru-RU" sz="1800" b="1" dirty="0">
                            <a:solidFill>
                              <a:schemeClr val="tx1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Ё</a:t>
                        </a:r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ЖНОСТЬ</a:t>
                        </a:r>
                        <a:br>
                          <a:rPr lang="de-DE" sz="1800" dirty="0">
                            <a:solidFill>
                              <a:schemeClr val="tx1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</a:br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Roboto Black" panose="02000000000000000000" pitchFamily="2" charset="0"/>
                            <a:ea typeface="Roboto Black" panose="02000000000000000000" pitchFamily="2" charset="0"/>
                          </a:rPr>
                          <a:t>ПОСТАВЩИКА </a:t>
                        </a:r>
                      </a:p>
                    </p:txBody>
                  </p:sp>
                  <p:pic>
                    <p:nvPicPr>
                      <p:cNvPr id="67" name="Рисунок 66">
                        <a:extLst>
                          <a:ext uri="{FF2B5EF4-FFF2-40B4-BE49-F238E27FC236}">
                            <a16:creationId xmlns:a16="http://schemas.microsoft.com/office/drawing/2014/main" id="{1B18F5F2-327B-47E3-BC4D-9023F42B60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78218" y="2407774"/>
                        <a:ext cx="540000" cy="5400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68" name="Группа 67">
                        <a:extLst>
                          <a:ext uri="{FF2B5EF4-FFF2-40B4-BE49-F238E27FC236}">
                            <a16:creationId xmlns:a16="http://schemas.microsoft.com/office/drawing/2014/main" id="{C884F07D-E80E-4AFC-8AAE-DEFFA97122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84565" y="2407774"/>
                        <a:ext cx="540000" cy="540000"/>
                        <a:chOff x="6266113" y="1938628"/>
                        <a:chExt cx="272284" cy="265942"/>
                      </a:xfrm>
                    </p:grpSpPr>
                    <p:sp>
                      <p:nvSpPr>
                        <p:cNvPr id="69" name="Овал 68">
                          <a:extLst>
                            <a:ext uri="{FF2B5EF4-FFF2-40B4-BE49-F238E27FC236}">
                              <a16:creationId xmlns:a16="http://schemas.microsoft.com/office/drawing/2014/main" id="{70A6B1E6-C5D2-4EB6-B351-3CBEA7A71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66113" y="1938628"/>
                          <a:ext cx="272284" cy="265942"/>
                        </a:xfrm>
                        <a:prstGeom prst="ellipse">
                          <a:avLst/>
                        </a:prstGeom>
                        <a:solidFill>
                          <a:srgbClr val="FEB614"/>
                        </a:solidFill>
                        <a:ln w="12700">
                          <a:solidFill>
                            <a:srgbClr val="FEB614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ru-RU" sz="105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70" name="Рисунок 69">
                          <a:extLst>
                            <a:ext uri="{FF2B5EF4-FFF2-40B4-BE49-F238E27FC236}">
                              <a16:creationId xmlns:a16="http://schemas.microsoft.com/office/drawing/2014/main" id="{B16E0A52-181D-4275-AC6D-8D74EDE406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5">
                          <a:biLevel thresh="5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8382" r="28792"/>
                        <a:stretch/>
                      </p:blipFill>
                      <p:spPr>
                        <a:xfrm>
                          <a:off x="6359464" y="1970671"/>
                          <a:ext cx="86093" cy="201856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</p:grpSp>
          </p:grp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E53E185-7E62-4564-9A0A-B8C46F8F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37474" y="1144832"/>
              <a:ext cx="2103152" cy="4673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EC9C21E1-628A-4DC9-BE37-B7F8E7BD2A88}"/>
              </a:ext>
            </a:extLst>
          </p:cNvPr>
          <p:cNvGrpSpPr/>
          <p:nvPr/>
        </p:nvGrpSpPr>
        <p:grpSpPr>
          <a:xfrm>
            <a:off x="5670066" y="2251933"/>
            <a:ext cx="3400291" cy="923330"/>
            <a:chOff x="5670066" y="2251933"/>
            <a:chExt cx="3400291" cy="923330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F8B62E1A-724A-4667-9D72-961E1C5BABB3}"/>
                </a:ext>
              </a:extLst>
            </p:cNvPr>
            <p:cNvSpPr/>
            <p:nvPr/>
          </p:nvSpPr>
          <p:spPr>
            <a:xfrm>
              <a:off x="6047053" y="2251933"/>
              <a:ext cx="3023304" cy="923330"/>
            </a:xfrm>
            <a:prstGeom prst="roundRect">
              <a:avLst>
                <a:gd name="adj" fmla="val 177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BC0564A-A0A6-416C-99FA-4360926A2F64}"/>
                </a:ext>
              </a:extLst>
            </p:cNvPr>
            <p:cNvSpPr txBox="1"/>
            <p:nvPr/>
          </p:nvSpPr>
          <p:spPr>
            <a:xfrm>
              <a:off x="6735787" y="2418133"/>
              <a:ext cx="2216272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Отрицательное заключение </a:t>
              </a:r>
            </a:p>
          </p:txBody>
        </p: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C4CD7D24-2743-4102-AFF8-301719F94FFF}"/>
                </a:ext>
              </a:extLst>
            </p:cNvPr>
            <p:cNvGrpSpPr/>
            <p:nvPr/>
          </p:nvGrpSpPr>
          <p:grpSpPr>
            <a:xfrm>
              <a:off x="6226276" y="2498334"/>
              <a:ext cx="430530" cy="430528"/>
              <a:chOff x="6226276" y="2498334"/>
              <a:chExt cx="430530" cy="430528"/>
            </a:xfrm>
          </p:grpSpPr>
          <p:sp>
            <p:nvSpPr>
              <p:cNvPr id="114" name="Блок-схема: альтернативный процесс 113">
                <a:extLst>
                  <a:ext uri="{FF2B5EF4-FFF2-40B4-BE49-F238E27FC236}">
                    <a16:creationId xmlns:a16="http://schemas.microsoft.com/office/drawing/2014/main" id="{653BC071-0BF7-4980-8594-0B3B45951DD7}"/>
                  </a:ext>
                </a:extLst>
              </p:cNvPr>
              <p:cNvSpPr/>
              <p:nvPr/>
            </p:nvSpPr>
            <p:spPr>
              <a:xfrm>
                <a:off x="6226276" y="2498334"/>
                <a:ext cx="430530" cy="430528"/>
              </a:xfrm>
              <a:prstGeom prst="flowChartAlternateProcess">
                <a:avLst/>
              </a:prstGeom>
              <a:solidFill>
                <a:srgbClr val="FB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CA81E853-8949-4D8D-A587-A6BAAD39E3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85" t="26713" r="24672" b="24969"/>
              <a:stretch/>
            </p:blipFill>
            <p:spPr>
              <a:xfrm>
                <a:off x="6317063" y="2593410"/>
                <a:ext cx="248957" cy="240376"/>
              </a:xfrm>
              <a:prstGeom prst="rect">
                <a:avLst/>
              </a:prstGeom>
            </p:spPr>
          </p:pic>
        </p:grp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B784A41F-CCFA-41F1-B6D3-997101627B87}"/>
                </a:ext>
              </a:extLst>
            </p:cNvPr>
            <p:cNvCxnSpPr>
              <a:cxnSpLocks/>
            </p:cNvCxnSpPr>
            <p:nvPr/>
          </p:nvCxnSpPr>
          <p:spPr>
            <a:xfrm>
              <a:off x="5670066" y="2799892"/>
              <a:ext cx="210312" cy="0"/>
            </a:xfrm>
            <a:prstGeom prst="line">
              <a:avLst/>
            </a:prstGeom>
            <a:ln w="12700">
              <a:solidFill>
                <a:srgbClr val="E2E2E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B2E1D2D-7952-4E60-AAC6-85968CF0B6DC}"/>
              </a:ext>
            </a:extLst>
          </p:cNvPr>
          <p:cNvGrpSpPr/>
          <p:nvPr/>
        </p:nvGrpSpPr>
        <p:grpSpPr>
          <a:xfrm>
            <a:off x="-335280" y="-259080"/>
            <a:ext cx="12862560" cy="7376160"/>
            <a:chOff x="-335280" y="-259080"/>
            <a:chExt cx="12862560" cy="7376160"/>
          </a:xfrm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B82F5A1-F4E8-49E1-9D1E-A2A6F912E7D9}"/>
                </a:ext>
              </a:extLst>
            </p:cNvPr>
            <p:cNvSpPr/>
            <p:nvPr/>
          </p:nvSpPr>
          <p:spPr>
            <a:xfrm>
              <a:off x="-335280" y="-259080"/>
              <a:ext cx="12862560" cy="7376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5FDE9822-E858-477A-ACA1-046683A3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0103" y="169096"/>
              <a:ext cx="683543" cy="585894"/>
            </a:xfrm>
            <a:prstGeom prst="rect">
              <a:avLst/>
            </a:prstGeom>
          </p:spPr>
        </p:pic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304AC57E-3364-4058-AE28-D68C3A0B641B}"/>
                </a:ext>
              </a:extLst>
            </p:cNvPr>
            <p:cNvGrpSpPr/>
            <p:nvPr/>
          </p:nvGrpSpPr>
          <p:grpSpPr>
            <a:xfrm>
              <a:off x="3723411" y="94457"/>
              <a:ext cx="4745178" cy="6669087"/>
              <a:chOff x="3723411" y="118091"/>
              <a:chExt cx="4745178" cy="6669087"/>
            </a:xfrm>
          </p:grpSpPr>
          <p:sp>
            <p:nvSpPr>
              <p:cNvPr id="120" name="Прямоугольник: скругленные углы 119">
                <a:extLst>
                  <a:ext uri="{FF2B5EF4-FFF2-40B4-BE49-F238E27FC236}">
                    <a16:creationId xmlns:a16="http://schemas.microsoft.com/office/drawing/2014/main" id="{24FFC3DB-407D-486F-B537-AA8035A18CEB}"/>
                  </a:ext>
                </a:extLst>
              </p:cNvPr>
              <p:cNvSpPr/>
              <p:nvPr/>
            </p:nvSpPr>
            <p:spPr>
              <a:xfrm>
                <a:off x="3723411" y="118091"/>
                <a:ext cx="4745178" cy="6669087"/>
              </a:xfrm>
              <a:prstGeom prst="roundRect">
                <a:avLst>
                  <a:gd name="adj" fmla="val 5650"/>
                </a:avLst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1" name="Рисунок 120">
                <a:extLst>
                  <a:ext uri="{FF2B5EF4-FFF2-40B4-BE49-F238E27FC236}">
                    <a16:creationId xmlns:a16="http://schemas.microsoft.com/office/drawing/2014/main" id="{404BFB2E-BFEF-43AD-95A8-A9D5BF177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7577" y="320468"/>
                <a:ext cx="4336846" cy="6264333"/>
              </a:xfrm>
              <a:prstGeom prst="roundRect">
                <a:avLst>
                  <a:gd name="adj" fmla="val 5967"/>
                </a:avLst>
              </a:prstGeom>
            </p:spPr>
          </p:pic>
        </p:grp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3972F633-6D06-468F-B6C8-17AF471E726F}"/>
              </a:ext>
            </a:extLst>
          </p:cNvPr>
          <p:cNvGrpSpPr/>
          <p:nvPr/>
        </p:nvGrpSpPr>
        <p:grpSpPr>
          <a:xfrm>
            <a:off x="-211015" y="-169985"/>
            <a:ext cx="12614030" cy="7197970"/>
            <a:chOff x="-211015" y="-169985"/>
            <a:chExt cx="12614030" cy="7197970"/>
          </a:xfrm>
        </p:grpSpPr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FE155B75-2B3E-4EAD-AA0A-48A395F2CAED}"/>
                </a:ext>
              </a:extLst>
            </p:cNvPr>
            <p:cNvGrpSpPr/>
            <p:nvPr/>
          </p:nvGrpSpPr>
          <p:grpSpPr>
            <a:xfrm>
              <a:off x="-211015" y="-169985"/>
              <a:ext cx="12614030" cy="7197970"/>
              <a:chOff x="-211015" y="-169985"/>
              <a:chExt cx="12614030" cy="7197970"/>
            </a:xfrm>
          </p:grpSpPr>
          <p:sp>
            <p:nvSpPr>
              <p:cNvPr id="125" name="Прямоугольник 124">
                <a:extLst>
                  <a:ext uri="{FF2B5EF4-FFF2-40B4-BE49-F238E27FC236}">
                    <a16:creationId xmlns:a16="http://schemas.microsoft.com/office/drawing/2014/main" id="{77475B7E-9BC0-4227-A626-84A05C054560}"/>
                  </a:ext>
                </a:extLst>
              </p:cNvPr>
              <p:cNvSpPr/>
              <p:nvPr/>
            </p:nvSpPr>
            <p:spPr>
              <a:xfrm>
                <a:off x="-211015" y="-169985"/>
                <a:ext cx="12614030" cy="71979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Прямоугольник: скругленные углы 125">
                <a:extLst>
                  <a:ext uri="{FF2B5EF4-FFF2-40B4-BE49-F238E27FC236}">
                    <a16:creationId xmlns:a16="http://schemas.microsoft.com/office/drawing/2014/main" id="{8F8D83E5-1000-4556-ABA1-84200FD390CC}"/>
                  </a:ext>
                </a:extLst>
              </p:cNvPr>
              <p:cNvSpPr/>
              <p:nvPr/>
            </p:nvSpPr>
            <p:spPr>
              <a:xfrm>
                <a:off x="167780" y="152400"/>
                <a:ext cx="11737316" cy="6614159"/>
              </a:xfrm>
              <a:prstGeom prst="roundRect">
                <a:avLst>
                  <a:gd name="adj" fmla="val 5650"/>
                </a:avLst>
              </a:pr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27" name="Группа 126">
                <a:extLst>
                  <a:ext uri="{FF2B5EF4-FFF2-40B4-BE49-F238E27FC236}">
                    <a16:creationId xmlns:a16="http://schemas.microsoft.com/office/drawing/2014/main" id="{A5425AC3-0FB0-4234-9707-62D992B3DAA4}"/>
                  </a:ext>
                </a:extLst>
              </p:cNvPr>
              <p:cNvGrpSpPr/>
              <p:nvPr/>
            </p:nvGrpSpPr>
            <p:grpSpPr>
              <a:xfrm>
                <a:off x="379089" y="975622"/>
                <a:ext cx="8028591" cy="507831"/>
                <a:chOff x="379089" y="932860"/>
                <a:chExt cx="8028591" cy="507831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8A122E36-DE9F-4828-ACEB-C05979A2837A}"/>
                    </a:ext>
                  </a:extLst>
                </p:cNvPr>
                <p:cNvSpPr txBox="1"/>
                <p:nvPr/>
              </p:nvSpPr>
              <p:spPr>
                <a:xfrm>
                  <a:off x="379089" y="932860"/>
                  <a:ext cx="2348806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80000"/>
                    </a:lnSpc>
                    <a:defRPr sz="1200">
                      <a:latin typeface="Roboto" panose="02000000000000000000" pitchFamily="2" charset="0"/>
                      <a:ea typeface="Roboto" panose="02000000000000000000" pitchFamily="2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Заключение 6</a:t>
                  </a:r>
                  <a:r>
                    <a:rPr lang="de-DE" sz="1100" dirty="0">
                      <a:latin typeface="Inter Tight" pitchFamily="2" charset="0"/>
                      <a:ea typeface="Inter Tight" pitchFamily="2" charset="0"/>
                    </a:rPr>
                    <a:t>64</a:t>
                  </a: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 </a:t>
                  </a:r>
                  <a:br>
                    <a:rPr lang="ru-RU" dirty="0">
                      <a:latin typeface="Inter Tight" pitchFamily="2" charset="0"/>
                      <a:ea typeface="Inter Tight" pitchFamily="2" charset="0"/>
                    </a:rPr>
                  </a:br>
                  <a:r>
                    <a:rPr lang="ru-RU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от </a:t>
                  </a:r>
                  <a:r>
                    <a:rPr lang="de-DE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02</a:t>
                  </a:r>
                  <a:r>
                    <a:rPr lang="ru-RU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.</a:t>
                  </a:r>
                  <a:r>
                    <a:rPr lang="de-DE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10</a:t>
                  </a:r>
                  <a:r>
                    <a:rPr lang="ru-RU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.2024</a:t>
                  </a:r>
                  <a:endParaRPr lang="ru-RU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62C99C5C-7828-42FD-8B18-2F50B405E14E}"/>
                    </a:ext>
                  </a:extLst>
                </p:cNvPr>
                <p:cNvSpPr txBox="1"/>
                <p:nvPr/>
              </p:nvSpPr>
              <p:spPr>
                <a:xfrm>
                  <a:off x="2915346" y="932860"/>
                  <a:ext cx="5492334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80000"/>
                    </a:lnSpc>
                    <a:defRPr sz="1200">
                      <a:latin typeface="Roboto" panose="02000000000000000000" pitchFamily="2" charset="0"/>
                      <a:ea typeface="Roboto" panose="02000000000000000000" pitchFamily="2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Наименование и ИНН победителя </a:t>
                  </a:r>
                  <a:r>
                    <a:rPr lang="de-DE" sz="1100" dirty="0">
                      <a:latin typeface="Inter Tight" pitchFamily="2" charset="0"/>
                      <a:ea typeface="Inter Tight" pitchFamily="2" charset="0"/>
                    </a:rPr>
                    <a:t> </a:t>
                  </a: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(по данным клиента): </a:t>
                  </a:r>
                  <a:br>
                    <a:rPr lang="ru-RU" dirty="0">
                      <a:latin typeface="Inter Tight" pitchFamily="2" charset="0"/>
                      <a:ea typeface="Inter Tight" pitchFamily="2" charset="0"/>
                    </a:rPr>
                  </a:br>
                  <a:r>
                    <a:rPr lang="ru-RU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ООО "РЕГИОНСТРОЙКОМПЛЕКТ" ИНН:3848001367</a:t>
                  </a:r>
                </a:p>
              </p:txBody>
            </p:sp>
          </p:grpSp>
          <p:grpSp>
            <p:nvGrpSpPr>
              <p:cNvPr id="128" name="Группа 127">
                <a:extLst>
                  <a:ext uri="{FF2B5EF4-FFF2-40B4-BE49-F238E27FC236}">
                    <a16:creationId xmlns:a16="http://schemas.microsoft.com/office/drawing/2014/main" id="{3C5BCB00-83AC-432E-A2DB-30A976FCBEE7}"/>
                  </a:ext>
                </a:extLst>
              </p:cNvPr>
              <p:cNvGrpSpPr/>
              <p:nvPr/>
            </p:nvGrpSpPr>
            <p:grpSpPr>
              <a:xfrm>
                <a:off x="350681" y="1650511"/>
                <a:ext cx="6838060" cy="509049"/>
                <a:chOff x="350681" y="1485814"/>
                <a:chExt cx="6838060" cy="509049"/>
              </a:xfrm>
            </p:grpSpPr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4A932779-8B78-4956-ABB0-0EB12EBC7910}"/>
                    </a:ext>
                  </a:extLst>
                </p:cNvPr>
                <p:cNvSpPr txBox="1"/>
                <p:nvPr/>
              </p:nvSpPr>
              <p:spPr>
                <a:xfrm>
                  <a:off x="2915347" y="1485814"/>
                  <a:ext cx="4273394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80000"/>
                    </a:lnSpc>
                    <a:defRPr sz="1200">
                      <a:latin typeface="Roboto" panose="02000000000000000000" pitchFamily="2" charset="0"/>
                      <a:ea typeface="Roboto" panose="02000000000000000000" pitchFamily="2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Планируемая сумма сделки без НДС </a:t>
                  </a:r>
                  <a:br>
                    <a:rPr lang="ru-RU" sz="1100" dirty="0">
                      <a:latin typeface="Inter Tight" pitchFamily="2" charset="0"/>
                      <a:ea typeface="Inter Tight" pitchFamily="2" charset="0"/>
                    </a:rPr>
                  </a:b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(по данным клиента): </a:t>
                  </a:r>
                  <a:r>
                    <a:rPr lang="ru-RU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10 857 758,90 </a:t>
                  </a:r>
                  <a:r>
                    <a:rPr lang="ru-RU" sz="1600" dirty="0" err="1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руб</a:t>
                  </a:r>
                  <a:r>
                    <a:rPr lang="de-DE" sz="1600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.</a:t>
                  </a:r>
                  <a:endParaRPr lang="ru-RU" sz="16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9E6221A0-1BD5-421C-A54E-D2A0FDE21C61}"/>
                    </a:ext>
                  </a:extLst>
                </p:cNvPr>
                <p:cNvSpPr txBox="1"/>
                <p:nvPr/>
              </p:nvSpPr>
              <p:spPr>
                <a:xfrm>
                  <a:off x="350681" y="1487032"/>
                  <a:ext cx="2836233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lnSpc>
                      <a:spcPct val="80000"/>
                    </a:lnSpc>
                    <a:defRPr sz="1200">
                      <a:latin typeface="Roboto" panose="02000000000000000000" pitchFamily="2" charset="0"/>
                      <a:ea typeface="Roboto" panose="02000000000000000000" pitchFamily="2" charset="0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ru-RU" sz="1100" dirty="0">
                      <a:latin typeface="Inter Tight" pitchFamily="2" charset="0"/>
                      <a:ea typeface="Inter Tight" pitchFamily="2" charset="0"/>
                    </a:rPr>
                    <a:t>№ заявки клиента: </a:t>
                  </a:r>
                  <a:br>
                    <a:rPr lang="ru-RU" dirty="0">
                      <a:latin typeface="Inter Tight" pitchFamily="2" charset="0"/>
                      <a:ea typeface="Inter Tight" pitchFamily="2" charset="0"/>
                    </a:rPr>
                  </a:br>
                  <a:r>
                    <a:rPr lang="ru-RU" sz="1600" b="1" dirty="0">
                      <a:solidFill>
                        <a:srgbClr val="0070C0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№ 513 от 10.04.2024 </a:t>
                  </a:r>
                  <a:endParaRPr lang="ru-RU" sz="1600" dirty="0">
                    <a:solidFill>
                      <a:srgbClr val="0070C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endParaRPr>
                </a:p>
              </p:txBody>
            </p:sp>
          </p:grpSp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id="{2514A694-27BD-487E-8033-D0F5E1798EC6}"/>
                  </a:ext>
                </a:extLst>
              </p:cNvPr>
              <p:cNvGrpSpPr/>
              <p:nvPr/>
            </p:nvGrpSpPr>
            <p:grpSpPr>
              <a:xfrm>
                <a:off x="286904" y="2325400"/>
                <a:ext cx="11398029" cy="553998"/>
                <a:chOff x="286904" y="2110100"/>
                <a:chExt cx="11398029" cy="553998"/>
              </a:xfrm>
            </p:grpSpPr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CB4BB787-45C5-40AD-AF76-2380B6EDD40C}"/>
                    </a:ext>
                  </a:extLst>
                </p:cNvPr>
                <p:cNvSpPr txBox="1"/>
                <p:nvPr/>
              </p:nvSpPr>
              <p:spPr>
                <a:xfrm>
                  <a:off x="286904" y="2110100"/>
                  <a:ext cx="732239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000" dirty="0">
                      <a:solidFill>
                        <a:srgbClr val="9E2A2A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СДЕЛКА НЕ СОГЛАСОВАНА 20.09.2024</a:t>
                  </a:r>
                </a:p>
              </p:txBody>
            </p: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6D3A889A-FE03-41D4-B40F-979007570EA2}"/>
                    </a:ext>
                  </a:extLst>
                </p:cNvPr>
                <p:cNvSpPr txBox="1"/>
                <p:nvPr/>
              </p:nvSpPr>
              <p:spPr>
                <a:xfrm>
                  <a:off x="9378368" y="2145751"/>
                  <a:ext cx="2306565" cy="4826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sz="1400" dirty="0"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ТОЛЬКО </a:t>
                  </a:r>
                  <a:r>
                    <a:rPr lang="ru-RU" sz="1400" b="1" dirty="0">
                      <a:solidFill>
                        <a:srgbClr val="9E2A2A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40%</a:t>
                  </a:r>
                  <a:r>
                    <a:rPr lang="ru-RU" sz="1400" dirty="0">
                      <a:solidFill>
                        <a:srgbClr val="9E2A2A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 </a:t>
                  </a:r>
                  <a:br>
                    <a:rPr lang="ru-RU" sz="1400" dirty="0">
                      <a:solidFill>
                        <a:srgbClr val="007BC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</a:rPr>
                  </a:br>
                  <a:r>
                    <a:rPr lang="ru-RU" sz="1400" dirty="0">
                      <a:latin typeface="Roboto Black" panose="02000000000000000000" pitchFamily="2" charset="0"/>
                      <a:ea typeface="Roboto Black" panose="02000000000000000000" pitchFamily="2" charset="0"/>
                    </a:rPr>
                    <a:t>ПОКАЗАТЕЛЕЙ В НОРМЕ</a:t>
                  </a:r>
                </a:p>
              </p:txBody>
            </p:sp>
            <p:grpSp>
              <p:nvGrpSpPr>
                <p:cNvPr id="168" name="Группа 167">
                  <a:extLst>
                    <a:ext uri="{FF2B5EF4-FFF2-40B4-BE49-F238E27FC236}">
                      <a16:creationId xmlns:a16="http://schemas.microsoft.com/office/drawing/2014/main" id="{8E4772A0-6236-47EF-B879-54C066E18B92}"/>
                    </a:ext>
                  </a:extLst>
                </p:cNvPr>
                <p:cNvGrpSpPr/>
                <p:nvPr/>
              </p:nvGrpSpPr>
              <p:grpSpPr>
                <a:xfrm>
                  <a:off x="7657837" y="2225311"/>
                  <a:ext cx="1644903" cy="323576"/>
                  <a:chOff x="7492716" y="3136252"/>
                  <a:chExt cx="907983" cy="178613"/>
                </a:xfrm>
              </p:grpSpPr>
              <p:sp>
                <p:nvSpPr>
                  <p:cNvPr id="169" name="Прямоугольник: один усеченный угол 168">
                    <a:extLst>
                      <a:ext uri="{FF2B5EF4-FFF2-40B4-BE49-F238E27FC236}">
                        <a16:creationId xmlns:a16="http://schemas.microsoft.com/office/drawing/2014/main" id="{9D9A4DB9-D1B6-47B2-9684-614D3E8AA713}"/>
                      </a:ext>
                    </a:extLst>
                  </p:cNvPr>
                  <p:cNvSpPr/>
                  <p:nvPr/>
                </p:nvSpPr>
                <p:spPr>
                  <a:xfrm>
                    <a:off x="7492716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9E2A2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70" name="Прямоугольник: один усеченный угол 169">
                    <a:extLst>
                      <a:ext uri="{FF2B5EF4-FFF2-40B4-BE49-F238E27FC236}">
                        <a16:creationId xmlns:a16="http://schemas.microsoft.com/office/drawing/2014/main" id="{E3FF0163-633F-48DE-A0A9-EFC3DC50E3AB}"/>
                      </a:ext>
                    </a:extLst>
                  </p:cNvPr>
                  <p:cNvSpPr/>
                  <p:nvPr/>
                </p:nvSpPr>
                <p:spPr>
                  <a:xfrm>
                    <a:off x="7586440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9E2A2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: один усеченный угол 170">
                    <a:extLst>
                      <a:ext uri="{FF2B5EF4-FFF2-40B4-BE49-F238E27FC236}">
                        <a16:creationId xmlns:a16="http://schemas.microsoft.com/office/drawing/2014/main" id="{A8E4CE78-97B6-4289-9FC1-7072F59399BF}"/>
                      </a:ext>
                    </a:extLst>
                  </p:cNvPr>
                  <p:cNvSpPr/>
                  <p:nvPr/>
                </p:nvSpPr>
                <p:spPr>
                  <a:xfrm>
                    <a:off x="7680165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9E2A2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: один усеченный угол 171">
                    <a:extLst>
                      <a:ext uri="{FF2B5EF4-FFF2-40B4-BE49-F238E27FC236}">
                        <a16:creationId xmlns:a16="http://schemas.microsoft.com/office/drawing/2014/main" id="{EDB82D9C-9A7D-471C-9152-9FF6D52A8B4D}"/>
                      </a:ext>
                    </a:extLst>
                  </p:cNvPr>
                  <p:cNvSpPr/>
                  <p:nvPr/>
                </p:nvSpPr>
                <p:spPr>
                  <a:xfrm>
                    <a:off x="7773887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9E2A2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: один усеченный угол 172">
                    <a:extLst>
                      <a:ext uri="{FF2B5EF4-FFF2-40B4-BE49-F238E27FC236}">
                        <a16:creationId xmlns:a16="http://schemas.microsoft.com/office/drawing/2014/main" id="{29D86E5D-64AA-4B94-90C9-CCB91761A94D}"/>
                      </a:ext>
                    </a:extLst>
                  </p:cNvPr>
                  <p:cNvSpPr/>
                  <p:nvPr/>
                </p:nvSpPr>
                <p:spPr>
                  <a:xfrm>
                    <a:off x="7867609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4" name="Прямоугольник: один усеченный угол 173">
                    <a:extLst>
                      <a:ext uri="{FF2B5EF4-FFF2-40B4-BE49-F238E27FC236}">
                        <a16:creationId xmlns:a16="http://schemas.microsoft.com/office/drawing/2014/main" id="{3F1D6016-E51A-4355-B6E3-9B30B098C982}"/>
                      </a:ext>
                    </a:extLst>
                  </p:cNvPr>
                  <p:cNvSpPr/>
                  <p:nvPr/>
                </p:nvSpPr>
                <p:spPr>
                  <a:xfrm>
                    <a:off x="7961332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: один усеченный угол 174">
                    <a:extLst>
                      <a:ext uri="{FF2B5EF4-FFF2-40B4-BE49-F238E27FC236}">
                        <a16:creationId xmlns:a16="http://schemas.microsoft.com/office/drawing/2014/main" id="{E5C22AFA-1B6B-4B93-960C-77BF650B460A}"/>
                      </a:ext>
                    </a:extLst>
                  </p:cNvPr>
                  <p:cNvSpPr/>
                  <p:nvPr/>
                </p:nvSpPr>
                <p:spPr>
                  <a:xfrm>
                    <a:off x="8055056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: один усеченный угол 175">
                    <a:extLst>
                      <a:ext uri="{FF2B5EF4-FFF2-40B4-BE49-F238E27FC236}">
                        <a16:creationId xmlns:a16="http://schemas.microsoft.com/office/drawing/2014/main" id="{888804D6-9138-446E-A917-B8D70AFC7F5D}"/>
                      </a:ext>
                    </a:extLst>
                  </p:cNvPr>
                  <p:cNvSpPr/>
                  <p:nvPr/>
                </p:nvSpPr>
                <p:spPr>
                  <a:xfrm>
                    <a:off x="8148779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: один усеченный угол 176">
                    <a:extLst>
                      <a:ext uri="{FF2B5EF4-FFF2-40B4-BE49-F238E27FC236}">
                        <a16:creationId xmlns:a16="http://schemas.microsoft.com/office/drawing/2014/main" id="{ECE27715-96DF-4348-BF44-41AA27B3357F}"/>
                      </a:ext>
                    </a:extLst>
                  </p:cNvPr>
                  <p:cNvSpPr/>
                  <p:nvPr/>
                </p:nvSpPr>
                <p:spPr>
                  <a:xfrm>
                    <a:off x="8242501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8" name="Прямоугольник: один усеченный угол 177">
                    <a:extLst>
                      <a:ext uri="{FF2B5EF4-FFF2-40B4-BE49-F238E27FC236}">
                        <a16:creationId xmlns:a16="http://schemas.microsoft.com/office/drawing/2014/main" id="{7686752C-530F-4526-8083-18A6D495EDE5}"/>
                      </a:ext>
                    </a:extLst>
                  </p:cNvPr>
                  <p:cNvSpPr/>
                  <p:nvPr/>
                </p:nvSpPr>
                <p:spPr>
                  <a:xfrm>
                    <a:off x="8336223" y="3136252"/>
                    <a:ext cx="64476" cy="178613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0" name="Группа 129">
                <a:extLst>
                  <a:ext uri="{FF2B5EF4-FFF2-40B4-BE49-F238E27FC236}">
                    <a16:creationId xmlns:a16="http://schemas.microsoft.com/office/drawing/2014/main" id="{827095A0-3B16-421C-AB03-BFA45D0A7D9C}"/>
                  </a:ext>
                </a:extLst>
              </p:cNvPr>
              <p:cNvGrpSpPr/>
              <p:nvPr/>
            </p:nvGrpSpPr>
            <p:grpSpPr>
              <a:xfrm>
                <a:off x="371475" y="3085056"/>
                <a:ext cx="11161714" cy="896810"/>
                <a:chOff x="371475" y="2846703"/>
                <a:chExt cx="11161714" cy="896810"/>
              </a:xfrm>
            </p:grpSpPr>
            <p:sp>
              <p:nvSpPr>
                <p:cNvPr id="147" name="Прямоугольник: один усеченный угол 146">
                  <a:extLst>
                    <a:ext uri="{FF2B5EF4-FFF2-40B4-BE49-F238E27FC236}">
                      <a16:creationId xmlns:a16="http://schemas.microsoft.com/office/drawing/2014/main" id="{F812E824-FAFB-4BD8-83E3-9EFB780320BD}"/>
                    </a:ext>
                  </a:extLst>
                </p:cNvPr>
                <p:cNvSpPr/>
                <p:nvPr/>
              </p:nvSpPr>
              <p:spPr>
                <a:xfrm>
                  <a:off x="371475" y="2846703"/>
                  <a:ext cx="11161714" cy="896810"/>
                </a:xfrm>
                <a:prstGeom prst="snip1Rect">
                  <a:avLst>
                    <a:gd name="adj" fmla="val 31553"/>
                  </a:avLst>
                </a:prstGeom>
                <a:noFill/>
                <a:ln w="12700">
                  <a:solidFill>
                    <a:srgbClr val="007B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dirty="0"/>
                </a:p>
              </p:txBody>
            </p:sp>
            <p:grpSp>
              <p:nvGrpSpPr>
                <p:cNvPr id="148" name="Группа 147">
                  <a:extLst>
                    <a:ext uri="{FF2B5EF4-FFF2-40B4-BE49-F238E27FC236}">
                      <a16:creationId xmlns:a16="http://schemas.microsoft.com/office/drawing/2014/main" id="{C4C178E1-1566-4FCF-B7A7-2975769AD11F}"/>
                    </a:ext>
                  </a:extLst>
                </p:cNvPr>
                <p:cNvGrpSpPr/>
                <p:nvPr/>
              </p:nvGrpSpPr>
              <p:grpSpPr>
                <a:xfrm>
                  <a:off x="623421" y="3029578"/>
                  <a:ext cx="3381925" cy="602693"/>
                  <a:chOff x="623421" y="3029578"/>
                  <a:chExt cx="3381925" cy="602693"/>
                </a:xfrm>
              </p:grpSpPr>
              <p:sp>
                <p:nvSpPr>
                  <p:cNvPr id="162" name="Овал 161">
                    <a:extLst>
                      <a:ext uri="{FF2B5EF4-FFF2-40B4-BE49-F238E27FC236}">
                        <a16:creationId xmlns:a16="http://schemas.microsoft.com/office/drawing/2014/main" id="{EE4DC45E-3688-456E-81EB-D662FFBF4435}"/>
                      </a:ext>
                    </a:extLst>
                  </p:cNvPr>
                  <p:cNvSpPr/>
                  <p:nvPr/>
                </p:nvSpPr>
                <p:spPr>
                  <a:xfrm>
                    <a:off x="3465346" y="3029578"/>
                    <a:ext cx="540000" cy="540000"/>
                  </a:xfrm>
                  <a:prstGeom prst="ellipse">
                    <a:avLst/>
                  </a:prstGeom>
                  <a:solidFill>
                    <a:srgbClr val="9E2A2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 dirty="0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163" name="Рисунок 162">
                    <a:extLst>
                      <a:ext uri="{FF2B5EF4-FFF2-40B4-BE49-F238E27FC236}">
                        <a16:creationId xmlns:a16="http://schemas.microsoft.com/office/drawing/2014/main" id="{70C63154-BAF0-4ABE-8F50-D43CB2C4BC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62274" y="3122379"/>
                    <a:ext cx="346141" cy="354395"/>
                  </a:xfrm>
                  <a:prstGeom prst="rect">
                    <a:avLst/>
                  </a:prstGeom>
                </p:spPr>
              </p:pic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D13EEE03-EEFE-4A97-8C5D-218D1010AC10}"/>
                      </a:ext>
                    </a:extLst>
                  </p:cNvPr>
                  <p:cNvSpPr txBox="1"/>
                  <p:nvPr/>
                </p:nvSpPr>
                <p:spPr>
                  <a:xfrm>
                    <a:off x="1158447" y="3038006"/>
                    <a:ext cx="2347187" cy="5942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ru-RU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ЦЕНА ВЫШЕ </a:t>
                    </a:r>
                    <a:br>
                      <a:rPr lang="ru-RU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</a:br>
                    <a:r>
                      <a:rPr lang="ru-RU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РЫНКА НА 5 – 15 %</a:t>
                    </a:r>
                    <a:endParaRPr lang="ru-RU" b="1" i="0" dirty="0">
                      <a:effectLst/>
                      <a:latin typeface="Roboto Black" panose="02000000000000000000" pitchFamily="2" charset="0"/>
                      <a:ea typeface="Roboto Black" panose="02000000000000000000" pitchFamily="2" charset="0"/>
                    </a:endParaRPr>
                  </a:p>
                </p:txBody>
              </p:sp>
              <p:pic>
                <p:nvPicPr>
                  <p:cNvPr id="165" name="Рисунок 164">
                    <a:extLst>
                      <a:ext uri="{FF2B5EF4-FFF2-40B4-BE49-F238E27FC236}">
                        <a16:creationId xmlns:a16="http://schemas.microsoft.com/office/drawing/2014/main" id="{86557A5D-DD4C-4532-BD3C-3E3FBF3482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421" y="3029578"/>
                    <a:ext cx="540000" cy="5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9" name="Группа 148">
                  <a:extLst>
                    <a:ext uri="{FF2B5EF4-FFF2-40B4-BE49-F238E27FC236}">
                      <a16:creationId xmlns:a16="http://schemas.microsoft.com/office/drawing/2014/main" id="{315D020E-4398-4ECB-ACAD-625405604461}"/>
                    </a:ext>
                  </a:extLst>
                </p:cNvPr>
                <p:cNvGrpSpPr/>
                <p:nvPr/>
              </p:nvGrpSpPr>
              <p:grpSpPr>
                <a:xfrm>
                  <a:off x="8288454" y="3027842"/>
                  <a:ext cx="2996698" cy="604429"/>
                  <a:chOff x="8509820" y="3027842"/>
                  <a:chExt cx="2996698" cy="604429"/>
                </a:xfrm>
              </p:grpSpPr>
              <p:grpSp>
                <p:nvGrpSpPr>
                  <p:cNvPr id="157" name="Группа 156">
                    <a:extLst>
                      <a:ext uri="{FF2B5EF4-FFF2-40B4-BE49-F238E27FC236}">
                        <a16:creationId xmlns:a16="http://schemas.microsoft.com/office/drawing/2014/main" id="{90E1740D-FA3F-4AD6-AE50-71C9061CD8C5}"/>
                      </a:ext>
                    </a:extLst>
                  </p:cNvPr>
                  <p:cNvGrpSpPr/>
                  <p:nvPr/>
                </p:nvGrpSpPr>
                <p:grpSpPr>
                  <a:xfrm>
                    <a:off x="10966518" y="3027842"/>
                    <a:ext cx="540000" cy="540000"/>
                    <a:chOff x="2012051" y="1974783"/>
                    <a:chExt cx="280879" cy="274337"/>
                  </a:xfrm>
                </p:grpSpPr>
                <p:sp>
                  <p:nvSpPr>
                    <p:cNvPr id="160" name="Овал 159">
                      <a:extLst>
                        <a:ext uri="{FF2B5EF4-FFF2-40B4-BE49-F238E27FC236}">
                          <a16:creationId xmlns:a16="http://schemas.microsoft.com/office/drawing/2014/main" id="{F66E4665-9432-4DB4-B963-BD50A016D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2051" y="1974783"/>
                      <a:ext cx="280879" cy="274337"/>
                    </a:xfrm>
                    <a:prstGeom prst="ellipse">
                      <a:avLst/>
                    </a:prstGeom>
                    <a:solidFill>
                      <a:srgbClr val="9E2A2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600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pic>
                  <p:nvPicPr>
                    <p:cNvPr id="161" name="Рисунок 160">
                      <a:extLst>
                        <a:ext uri="{FF2B5EF4-FFF2-40B4-BE49-F238E27FC236}">
                          <a16:creationId xmlns:a16="http://schemas.microsoft.com/office/drawing/2014/main" id="{7DC80CE7-B21A-4122-A8D1-F1F2E86F3B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62468" y="2018767"/>
                      <a:ext cx="180044" cy="18004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E23E383B-71CD-4B55-9D05-43261EFE5BE5}"/>
                      </a:ext>
                    </a:extLst>
                  </p:cNvPr>
                  <p:cNvSpPr txBox="1"/>
                  <p:nvPr/>
                </p:nvSpPr>
                <p:spPr>
                  <a:xfrm>
                    <a:off x="9051730" y="3038006"/>
                    <a:ext cx="1961461" cy="5942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lnSpc>
                        <a:spcPct val="90000"/>
                      </a:lnSpc>
                      <a:defRPr sz="1400">
                        <a:latin typeface="Archive" panose="02000506040000020004" pitchFamily="50" charset="0"/>
                      </a:defRPr>
                    </a:lvl1pPr>
                  </a:lstStyle>
                  <a:p>
                    <a:r>
                      <a:rPr lang="ru-RU" sz="1800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ТЕХНИЧЕСКОЕ СООТВЕТСТВИЕ </a:t>
                    </a:r>
                  </a:p>
                </p:txBody>
              </p:sp>
              <p:pic>
                <p:nvPicPr>
                  <p:cNvPr id="159" name="Рисунок 158">
                    <a:extLst>
                      <a:ext uri="{FF2B5EF4-FFF2-40B4-BE49-F238E27FC236}">
                        <a16:creationId xmlns:a16="http://schemas.microsoft.com/office/drawing/2014/main" id="{686EDE40-B83C-4940-A867-33060AEAD9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09820" y="3027842"/>
                    <a:ext cx="540000" cy="5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Группа 149">
                  <a:extLst>
                    <a:ext uri="{FF2B5EF4-FFF2-40B4-BE49-F238E27FC236}">
                      <a16:creationId xmlns:a16="http://schemas.microsoft.com/office/drawing/2014/main" id="{3D95E700-0472-48D7-A12E-4A4AA62B9BC7}"/>
                    </a:ext>
                  </a:extLst>
                </p:cNvPr>
                <p:cNvGrpSpPr/>
                <p:nvPr/>
              </p:nvGrpSpPr>
              <p:grpSpPr>
                <a:xfrm>
                  <a:off x="4725726" y="3008531"/>
                  <a:ext cx="2836813" cy="620406"/>
                  <a:chOff x="4837027" y="3008531"/>
                  <a:chExt cx="2836813" cy="620406"/>
                </a:xfrm>
              </p:grpSpPr>
              <p:grpSp>
                <p:nvGrpSpPr>
                  <p:cNvPr id="151" name="Группа 150">
                    <a:extLst>
                      <a:ext uri="{FF2B5EF4-FFF2-40B4-BE49-F238E27FC236}">
                        <a16:creationId xmlns:a16="http://schemas.microsoft.com/office/drawing/2014/main" id="{2D8667A9-959A-4E27-8A0E-7888C7D01DAC}"/>
                      </a:ext>
                    </a:extLst>
                  </p:cNvPr>
                  <p:cNvGrpSpPr/>
                  <p:nvPr/>
                </p:nvGrpSpPr>
                <p:grpSpPr>
                  <a:xfrm>
                    <a:off x="7133840" y="3008531"/>
                    <a:ext cx="540000" cy="540000"/>
                    <a:chOff x="-1585295" y="7864303"/>
                    <a:chExt cx="280177" cy="273652"/>
                  </a:xfrm>
                </p:grpSpPr>
                <p:sp>
                  <p:nvSpPr>
                    <p:cNvPr id="155" name="Овал 154">
                      <a:extLst>
                        <a:ext uri="{FF2B5EF4-FFF2-40B4-BE49-F238E27FC236}">
                          <a16:creationId xmlns:a16="http://schemas.microsoft.com/office/drawing/2014/main" id="{4A773FC8-08C3-48D5-B43E-95E59F215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5295" y="7864303"/>
                      <a:ext cx="280177" cy="273652"/>
                    </a:xfrm>
                    <a:prstGeom prst="ellipse">
                      <a:avLst/>
                    </a:prstGeom>
                    <a:solidFill>
                      <a:srgbClr val="0B7534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ru-RU" sz="1050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pic>
                  <p:nvPicPr>
                    <p:cNvPr id="156" name="Рисунок 155">
                      <a:extLst>
                        <a:ext uri="{FF2B5EF4-FFF2-40B4-BE49-F238E27FC236}">
                          <a16:creationId xmlns:a16="http://schemas.microsoft.com/office/drawing/2014/main" id="{97C37F73-4C1D-4004-AE01-EFCEB50876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biLevel thresh="2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124" t="30662" r="21882" b="23256"/>
                    <a:stretch/>
                  </p:blipFill>
                  <p:spPr>
                    <a:xfrm>
                      <a:off x="-1532210" y="7946275"/>
                      <a:ext cx="174007" cy="14320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grpSp>
                <p:nvGrpSpPr>
                  <p:cNvPr id="152" name="Группа 151">
                    <a:extLst>
                      <a:ext uri="{FF2B5EF4-FFF2-40B4-BE49-F238E27FC236}">
                        <a16:creationId xmlns:a16="http://schemas.microsoft.com/office/drawing/2014/main" id="{AFFC7A55-683E-4F39-92FE-9D85235D9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37027" y="3008532"/>
                    <a:ext cx="2483844" cy="620405"/>
                    <a:chOff x="4578218" y="2351168"/>
                    <a:chExt cx="2483844" cy="620405"/>
                  </a:xfrm>
                </p:grpSpPr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1774BA03-8966-4BA4-9A44-5F6035B9A4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00601" y="2380642"/>
                      <a:ext cx="1961461" cy="5909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lnSpc>
                          <a:spcPct val="90000"/>
                        </a:lnSpc>
                        <a:defRPr sz="1100">
                          <a:solidFill>
                            <a:schemeClr val="bg1"/>
                          </a:solidFill>
                          <a:latin typeface="Archive" panose="02000506040000020004" pitchFamily="50" charset="0"/>
                        </a:defRPr>
                      </a:lvl1pPr>
                    </a:lstStyle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НАД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Ё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ЖНОСТЬ</a:t>
                      </a:r>
                      <a:br>
                        <a:rPr lang="de-DE" sz="18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</a:br>
                      <a:r>
                        <a:rPr lang="ru-RU" sz="1800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</a:rPr>
                        <a:t>ПОСТАВЩИКА </a:t>
                      </a:r>
                    </a:p>
                  </p:txBody>
                </p:sp>
                <p:pic>
                  <p:nvPicPr>
                    <p:cNvPr id="154" name="Рисунок 153">
                      <a:extLst>
                        <a:ext uri="{FF2B5EF4-FFF2-40B4-BE49-F238E27FC236}">
                          <a16:creationId xmlns:a16="http://schemas.microsoft.com/office/drawing/2014/main" id="{C1C283D5-5B80-4CD4-B94C-34004EE15A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78218" y="2351168"/>
                      <a:ext cx="540000" cy="5400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86F80290-F44E-462B-B569-AEC66A5FEA22}"/>
                  </a:ext>
                </a:extLst>
              </p:cNvPr>
              <p:cNvGrpSpPr/>
              <p:nvPr/>
            </p:nvGrpSpPr>
            <p:grpSpPr>
              <a:xfrm>
                <a:off x="9828873" y="229200"/>
                <a:ext cx="1935220" cy="1890158"/>
                <a:chOff x="5397314" y="199124"/>
                <a:chExt cx="1078935" cy="1053812"/>
              </a:xfrm>
            </p:grpSpPr>
            <p:sp>
              <p:nvSpPr>
                <p:cNvPr id="142" name="Овал 141">
                  <a:extLst>
                    <a:ext uri="{FF2B5EF4-FFF2-40B4-BE49-F238E27FC236}">
                      <a16:creationId xmlns:a16="http://schemas.microsoft.com/office/drawing/2014/main" id="{C116D1E4-DC52-4CB1-9600-A23FD24AB9A8}"/>
                    </a:ext>
                  </a:extLst>
                </p:cNvPr>
                <p:cNvSpPr/>
                <p:nvPr/>
              </p:nvSpPr>
              <p:spPr>
                <a:xfrm>
                  <a:off x="5397314" y="199124"/>
                  <a:ext cx="1078935" cy="1053812"/>
                </a:xfrm>
                <a:prstGeom prst="ellipse">
                  <a:avLst/>
                </a:prstGeom>
                <a:solidFill>
                  <a:srgbClr val="9E2A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07C007"/>
                    </a:solidFill>
                  </a:endParaRPr>
                </a:p>
              </p:txBody>
            </p:sp>
            <p:sp>
              <p:nvSpPr>
                <p:cNvPr id="143" name="Овал 142">
                  <a:extLst>
                    <a:ext uri="{FF2B5EF4-FFF2-40B4-BE49-F238E27FC236}">
                      <a16:creationId xmlns:a16="http://schemas.microsoft.com/office/drawing/2014/main" id="{7CA3DCC6-BD68-4953-9D40-F429C2FC2F4F}"/>
                    </a:ext>
                  </a:extLst>
                </p:cNvPr>
                <p:cNvSpPr/>
                <p:nvPr/>
              </p:nvSpPr>
              <p:spPr>
                <a:xfrm>
                  <a:off x="5456951" y="257367"/>
                  <a:ext cx="959661" cy="937326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07C007"/>
                    </a:solidFill>
                  </a:endParaRPr>
                </a:p>
              </p:txBody>
            </p:sp>
            <p:sp>
              <p:nvSpPr>
                <p:cNvPr id="144" name="Прямоугольник 143">
                  <a:extLst>
                    <a:ext uri="{FF2B5EF4-FFF2-40B4-BE49-F238E27FC236}">
                      <a16:creationId xmlns:a16="http://schemas.microsoft.com/office/drawing/2014/main" id="{DA7490A8-E6CE-4915-98AC-B203E24BB919}"/>
                    </a:ext>
                  </a:extLst>
                </p:cNvPr>
                <p:cNvSpPr/>
                <p:nvPr/>
              </p:nvSpPr>
              <p:spPr>
                <a:xfrm>
                  <a:off x="5859708" y="224219"/>
                  <a:ext cx="154147" cy="106545"/>
                </a:xfrm>
                <a:prstGeom prst="rect">
                  <a:avLst/>
                </a:prstGeom>
                <a:solidFill>
                  <a:srgbClr val="9E2A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5" name="Прямоугольник 144">
                  <a:extLst>
                    <a:ext uri="{FF2B5EF4-FFF2-40B4-BE49-F238E27FC236}">
                      <a16:creationId xmlns:a16="http://schemas.microsoft.com/office/drawing/2014/main" id="{1F59FD25-4CAE-46AB-8787-293E72E4441B}"/>
                    </a:ext>
                  </a:extLst>
                </p:cNvPr>
                <p:cNvSpPr/>
                <p:nvPr/>
              </p:nvSpPr>
              <p:spPr>
                <a:xfrm>
                  <a:off x="5878206" y="1118690"/>
                  <a:ext cx="154147" cy="106545"/>
                </a:xfrm>
                <a:prstGeom prst="rect">
                  <a:avLst/>
                </a:prstGeom>
                <a:solidFill>
                  <a:srgbClr val="9E2A2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46" name="Рисунок 145">
                  <a:extLst>
                    <a:ext uri="{FF2B5EF4-FFF2-40B4-BE49-F238E27FC236}">
                      <a16:creationId xmlns:a16="http://schemas.microsoft.com/office/drawing/2014/main" id="{84C3A8E9-EBF8-40ED-9895-54471B2E71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5151" y="404400"/>
                  <a:ext cx="643261" cy="643261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Группа 131">
                <a:extLst>
                  <a:ext uri="{FF2B5EF4-FFF2-40B4-BE49-F238E27FC236}">
                    <a16:creationId xmlns:a16="http://schemas.microsoft.com/office/drawing/2014/main" id="{57B76A2A-6743-4A41-92F3-14D350EDA103}"/>
                  </a:ext>
                </a:extLst>
              </p:cNvPr>
              <p:cNvGrpSpPr/>
              <p:nvPr/>
            </p:nvGrpSpPr>
            <p:grpSpPr>
              <a:xfrm>
                <a:off x="371475" y="4187524"/>
                <a:ext cx="11157171" cy="896809"/>
                <a:chOff x="371475" y="3867787"/>
                <a:chExt cx="11157171" cy="896809"/>
              </a:xfrm>
            </p:grpSpPr>
            <p:sp>
              <p:nvSpPr>
                <p:cNvPr id="138" name="Прямоугольник: один усеченный угол 137">
                  <a:extLst>
                    <a:ext uri="{FF2B5EF4-FFF2-40B4-BE49-F238E27FC236}">
                      <a16:creationId xmlns:a16="http://schemas.microsoft.com/office/drawing/2014/main" id="{7B444153-5F59-4039-9DB4-C6900FDE62EB}"/>
                    </a:ext>
                  </a:extLst>
                </p:cNvPr>
                <p:cNvSpPr/>
                <p:nvPr/>
              </p:nvSpPr>
              <p:spPr>
                <a:xfrm>
                  <a:off x="371475" y="3867787"/>
                  <a:ext cx="11157171" cy="896809"/>
                </a:xfrm>
                <a:prstGeom prst="snip1Rect">
                  <a:avLst>
                    <a:gd name="adj" fmla="val 0"/>
                  </a:avLst>
                </a:prstGeom>
                <a:noFill/>
                <a:ln w="12700">
                  <a:solidFill>
                    <a:srgbClr val="007B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/>
                </a:p>
              </p:txBody>
            </p:sp>
            <p:grpSp>
              <p:nvGrpSpPr>
                <p:cNvPr id="139" name="Группа 138">
                  <a:extLst>
                    <a:ext uri="{FF2B5EF4-FFF2-40B4-BE49-F238E27FC236}">
                      <a16:creationId xmlns:a16="http://schemas.microsoft.com/office/drawing/2014/main" id="{C5D7B564-61BC-4A00-8BC9-775E3E709A05}"/>
                    </a:ext>
                  </a:extLst>
                </p:cNvPr>
                <p:cNvGrpSpPr/>
                <p:nvPr/>
              </p:nvGrpSpPr>
              <p:grpSpPr>
                <a:xfrm>
                  <a:off x="371475" y="3979522"/>
                  <a:ext cx="11157171" cy="673339"/>
                  <a:chOff x="371475" y="4000695"/>
                  <a:chExt cx="11157171" cy="673339"/>
                </a:xfrm>
              </p:grpSpPr>
              <p:sp>
                <p:nvSpPr>
                  <p:cNvPr id="140" name="Прямоугольник: один усеченный угол 139">
                    <a:extLst>
                      <a:ext uri="{FF2B5EF4-FFF2-40B4-BE49-F238E27FC236}">
                        <a16:creationId xmlns:a16="http://schemas.microsoft.com/office/drawing/2014/main" id="{E43EC217-7713-443B-98DD-DD815769D3E6}"/>
                      </a:ext>
                    </a:extLst>
                  </p:cNvPr>
                  <p:cNvSpPr/>
                  <p:nvPr/>
                </p:nvSpPr>
                <p:spPr>
                  <a:xfrm>
                    <a:off x="371475" y="4000695"/>
                    <a:ext cx="11157171" cy="673339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007BC1"/>
                  </a:solidFill>
                  <a:ln w="12700">
                    <a:solidFill>
                      <a:srgbClr val="007B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050"/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124C721F-B5C9-499E-A366-3649CE34A6C8}"/>
                      </a:ext>
                    </a:extLst>
                  </p:cNvPr>
                  <p:cNvSpPr txBox="1"/>
                  <p:nvPr/>
                </p:nvSpPr>
                <p:spPr>
                  <a:xfrm>
                    <a:off x="371475" y="4096270"/>
                    <a:ext cx="11123295" cy="541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lnSpc>
                        <a:spcPct val="90000"/>
                      </a:lnSpc>
                      <a:defRPr sz="1400">
                        <a:latin typeface="Archive" panose="02000506040000020004" pitchFamily="50" charset="0"/>
                      </a:defRPr>
                    </a:lvl1pPr>
                  </a:lstStyle>
                  <a:p>
                    <a:pPr algn="ctr"/>
                    <a:r>
                      <a:rPr lang="ru-RU" sz="3200" dirty="0">
                        <a:solidFill>
                          <a:schemeClr val="bg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ВОСПОЛЬЗУЙТЕСЬ УСЛУГОЙ «ОНЛАЙН-АУДИТ»!</a:t>
                    </a:r>
                  </a:p>
                </p:txBody>
              </p:sp>
            </p:grpSp>
          </p:grpSp>
          <p:grpSp>
            <p:nvGrpSpPr>
              <p:cNvPr id="133" name="Группа 132">
                <a:extLst>
                  <a:ext uri="{FF2B5EF4-FFF2-40B4-BE49-F238E27FC236}">
                    <a16:creationId xmlns:a16="http://schemas.microsoft.com/office/drawing/2014/main" id="{7A9BD301-B59D-426F-A0EB-D95C8FEFE8E3}"/>
                  </a:ext>
                </a:extLst>
              </p:cNvPr>
              <p:cNvGrpSpPr/>
              <p:nvPr/>
            </p:nvGrpSpPr>
            <p:grpSpPr>
              <a:xfrm>
                <a:off x="371475" y="5289991"/>
                <a:ext cx="11161714" cy="1166768"/>
                <a:chOff x="371475" y="4956240"/>
                <a:chExt cx="11161714" cy="1166768"/>
              </a:xfrm>
            </p:grpSpPr>
            <p:grpSp>
              <p:nvGrpSpPr>
                <p:cNvPr id="134" name="Группа 133">
                  <a:extLst>
                    <a:ext uri="{FF2B5EF4-FFF2-40B4-BE49-F238E27FC236}">
                      <a16:creationId xmlns:a16="http://schemas.microsoft.com/office/drawing/2014/main" id="{BC99DCA2-76B9-447B-A1D2-AC649FE99867}"/>
                    </a:ext>
                  </a:extLst>
                </p:cNvPr>
                <p:cNvGrpSpPr/>
                <p:nvPr/>
              </p:nvGrpSpPr>
              <p:grpSpPr>
                <a:xfrm>
                  <a:off x="536409" y="5144901"/>
                  <a:ext cx="10842131" cy="789447"/>
                  <a:chOff x="543417" y="5081570"/>
                  <a:chExt cx="10842131" cy="789447"/>
                </a:xfrm>
              </p:grpSpPr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4DD5450D-8004-4862-B404-10D53626E6C4}"/>
                      </a:ext>
                    </a:extLst>
                  </p:cNvPr>
                  <p:cNvSpPr txBox="1"/>
                  <p:nvPr/>
                </p:nvSpPr>
                <p:spPr>
                  <a:xfrm>
                    <a:off x="543417" y="5081570"/>
                    <a:ext cx="7004918" cy="7894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ru-RU" sz="2500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С ВЕРОЯТНОСТЬЮ 80% В ТЕЧЕНИЕ 1-3 </a:t>
                    </a:r>
                    <a:br>
                      <a:rPr lang="ru-RU" sz="2500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</a:br>
                    <a:r>
                      <a:rPr lang="ru-RU" sz="2500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ДНЕЙ ВЫ ПОЛУЧИТЕ СЧЕТ С ЭКОНОМИЕЙ</a:t>
                    </a:r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47FC77D2-D2D5-4FA9-BABE-7EDE9ED79B0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2795" y="5081570"/>
                    <a:ext cx="3832753" cy="7848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ru-RU" sz="2500" dirty="0">
                        <a:latin typeface="Roboto Black" panose="02000000000000000000" pitchFamily="2" charset="0"/>
                        <a:ea typeface="Roboto Black" panose="02000000000000000000" pitchFamily="2" charset="0"/>
                      </a:rPr>
                      <a:t>ЭКОНОМИЯ СОСТАВИТ ОТ 1 ДО 1,5 МЛН РУБ. </a:t>
                    </a:r>
                  </a:p>
                </p:txBody>
              </p:sp>
            </p:grpSp>
            <p:sp>
              <p:nvSpPr>
                <p:cNvPr id="135" name="Прямоугольник: один усеченный угол 134">
                  <a:extLst>
                    <a:ext uri="{FF2B5EF4-FFF2-40B4-BE49-F238E27FC236}">
                      <a16:creationId xmlns:a16="http://schemas.microsoft.com/office/drawing/2014/main" id="{FF3359F8-F6DD-4935-B61F-EACF95626438}"/>
                    </a:ext>
                  </a:extLst>
                </p:cNvPr>
                <p:cNvSpPr/>
                <p:nvPr/>
              </p:nvSpPr>
              <p:spPr>
                <a:xfrm>
                  <a:off x="371475" y="4956240"/>
                  <a:ext cx="11161714" cy="1166768"/>
                </a:xfrm>
                <a:prstGeom prst="snip1Rect">
                  <a:avLst>
                    <a:gd name="adj" fmla="val 24609"/>
                  </a:avLst>
                </a:prstGeom>
                <a:noFill/>
                <a:ln w="12700">
                  <a:solidFill>
                    <a:srgbClr val="007B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dirty="0"/>
                </a:p>
              </p:txBody>
            </p:sp>
          </p:grpSp>
        </p:grp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F33FA28A-1126-4CEA-8E3B-E1C9BD19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37474" y="342415"/>
              <a:ext cx="2103152" cy="467367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6805CDFE-0F8F-494E-A633-970C89A24FAC}"/>
              </a:ext>
            </a:extLst>
          </p:cNvPr>
          <p:cNvGrpSpPr/>
          <p:nvPr/>
        </p:nvGrpSpPr>
        <p:grpSpPr>
          <a:xfrm>
            <a:off x="9220885" y="1072005"/>
            <a:ext cx="2606999" cy="2181225"/>
            <a:chOff x="9220885" y="1072005"/>
            <a:chExt cx="2606999" cy="2181225"/>
          </a:xfrm>
        </p:grpSpPr>
        <p:cxnSp>
          <p:nvCxnSpPr>
            <p:cNvPr id="184" name="Прямая соединительная линия 183">
              <a:extLst>
                <a:ext uri="{FF2B5EF4-FFF2-40B4-BE49-F238E27FC236}">
                  <a16:creationId xmlns:a16="http://schemas.microsoft.com/office/drawing/2014/main" id="{B3A80885-B60B-4EFC-AEBC-14BF5647CCC8}"/>
                </a:ext>
              </a:extLst>
            </p:cNvPr>
            <p:cNvCxnSpPr>
              <a:cxnSpLocks/>
            </p:cNvCxnSpPr>
            <p:nvPr/>
          </p:nvCxnSpPr>
          <p:spPr>
            <a:xfrm>
              <a:off x="9220885" y="2799892"/>
              <a:ext cx="210312" cy="0"/>
            </a:xfrm>
            <a:prstGeom prst="line">
              <a:avLst/>
            </a:prstGeom>
            <a:ln w="12700">
              <a:solidFill>
                <a:srgbClr val="E2E2E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6F89854D-2147-4C08-9448-BCF194715CFA}"/>
                </a:ext>
              </a:extLst>
            </p:cNvPr>
            <p:cNvGrpSpPr/>
            <p:nvPr/>
          </p:nvGrpSpPr>
          <p:grpSpPr>
            <a:xfrm>
              <a:off x="9612205" y="1072005"/>
              <a:ext cx="2215679" cy="2181225"/>
              <a:chOff x="9612205" y="1072005"/>
              <a:chExt cx="2215679" cy="2181225"/>
            </a:xfrm>
          </p:grpSpPr>
          <p:sp>
            <p:nvSpPr>
              <p:cNvPr id="186" name="Прямоугольник: скругленные углы 185">
                <a:extLst>
                  <a:ext uri="{FF2B5EF4-FFF2-40B4-BE49-F238E27FC236}">
                    <a16:creationId xmlns:a16="http://schemas.microsoft.com/office/drawing/2014/main" id="{A360FBF0-C1E7-41D8-B00D-56691135B34E}"/>
                  </a:ext>
                </a:extLst>
              </p:cNvPr>
              <p:cNvSpPr/>
              <p:nvPr/>
            </p:nvSpPr>
            <p:spPr>
              <a:xfrm>
                <a:off x="9612205" y="1072005"/>
                <a:ext cx="2215679" cy="2181225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5985892-5A47-4FC5-A57D-9D32408D72E3}"/>
                  </a:ext>
                </a:extLst>
              </p:cNvPr>
              <p:cNvSpPr txBox="1"/>
              <p:nvPr/>
            </p:nvSpPr>
            <p:spPr>
              <a:xfrm>
                <a:off x="9661836" y="2192661"/>
                <a:ext cx="1912944" cy="1034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Получаете КП </a:t>
                </a:r>
                <a:b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от поставщиков подключенных </a:t>
                </a:r>
                <a:b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к </a:t>
                </a:r>
                <a:r>
                  <a:rPr lang="ru-RU" sz="1700" dirty="0">
                    <a:solidFill>
                      <a:srgbClr val="3B80F0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«ТРИНИТИ»</a:t>
                </a:r>
              </a:p>
            </p:txBody>
          </p:sp>
          <p:sp>
            <p:nvSpPr>
              <p:cNvPr id="188" name="Блок-схема: альтернативный процесс 187">
                <a:extLst>
                  <a:ext uri="{FF2B5EF4-FFF2-40B4-BE49-F238E27FC236}">
                    <a16:creationId xmlns:a16="http://schemas.microsoft.com/office/drawing/2014/main" id="{26A6F16B-64E9-4EF2-9CB5-D7E263C05268}"/>
                  </a:ext>
                </a:extLst>
              </p:cNvPr>
              <p:cNvSpPr/>
              <p:nvPr/>
            </p:nvSpPr>
            <p:spPr>
              <a:xfrm>
                <a:off x="9755080" y="1256837"/>
                <a:ext cx="749015" cy="749012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89" name="Прямая соединительная линия 188">
                <a:extLst>
                  <a:ext uri="{FF2B5EF4-FFF2-40B4-BE49-F238E27FC236}">
                    <a16:creationId xmlns:a16="http://schemas.microsoft.com/office/drawing/2014/main" id="{0680EDE9-2646-4DDB-9701-BAF87CD75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2205" y="2102755"/>
                <a:ext cx="2213139" cy="0"/>
              </a:xfrm>
              <a:prstGeom prst="line">
                <a:avLst/>
              </a:prstGeom>
              <a:ln w="12700">
                <a:solidFill>
                  <a:srgbClr val="E2E2E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0" name="Рисунок 189">
                <a:extLst>
                  <a:ext uri="{FF2B5EF4-FFF2-40B4-BE49-F238E27FC236}">
                    <a16:creationId xmlns:a16="http://schemas.microsoft.com/office/drawing/2014/main" id="{EC341799-B234-4C72-9E78-8041D6049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8196" y="1369952"/>
                <a:ext cx="522782" cy="522782"/>
              </a:xfrm>
              <a:prstGeom prst="rect">
                <a:avLst/>
              </a:prstGeom>
            </p:spPr>
          </p:pic>
        </p:grpSp>
      </p:grpSp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A433C11C-FB4B-4F1B-A846-767D1ECE8CD1}"/>
              </a:ext>
            </a:extLst>
          </p:cNvPr>
          <p:cNvGrpSpPr/>
          <p:nvPr/>
        </p:nvGrpSpPr>
        <p:grpSpPr>
          <a:xfrm>
            <a:off x="6680788" y="3314420"/>
            <a:ext cx="5144560" cy="3186609"/>
            <a:chOff x="6680788" y="3314420"/>
            <a:chExt cx="5144560" cy="3186609"/>
          </a:xfrm>
        </p:grpSpPr>
        <p:grpSp>
          <p:nvGrpSpPr>
            <p:cNvPr id="218" name="Группа 217">
              <a:extLst>
                <a:ext uri="{FF2B5EF4-FFF2-40B4-BE49-F238E27FC236}">
                  <a16:creationId xmlns:a16="http://schemas.microsoft.com/office/drawing/2014/main" id="{D2205F38-727C-46F5-B0FB-FBC0E9A79EFC}"/>
                </a:ext>
              </a:extLst>
            </p:cNvPr>
            <p:cNvGrpSpPr/>
            <p:nvPr/>
          </p:nvGrpSpPr>
          <p:grpSpPr>
            <a:xfrm>
              <a:off x="6680788" y="3815919"/>
              <a:ext cx="5144556" cy="825845"/>
              <a:chOff x="6522720" y="3714003"/>
              <a:chExt cx="5144556" cy="825845"/>
            </a:xfrm>
          </p:grpSpPr>
          <p:sp>
            <p:nvSpPr>
              <p:cNvPr id="234" name="Прямоугольник: скругленные углы 233">
                <a:extLst>
                  <a:ext uri="{FF2B5EF4-FFF2-40B4-BE49-F238E27FC236}">
                    <a16:creationId xmlns:a16="http://schemas.microsoft.com/office/drawing/2014/main" id="{5BD5DB7E-43A6-4D9A-A954-3FA98A6215B9}"/>
                  </a:ext>
                </a:extLst>
              </p:cNvPr>
              <p:cNvSpPr/>
              <p:nvPr/>
            </p:nvSpPr>
            <p:spPr>
              <a:xfrm>
                <a:off x="6522720" y="3714003"/>
                <a:ext cx="5144556" cy="825845"/>
              </a:xfrm>
              <a:prstGeom prst="roundRect">
                <a:avLst>
                  <a:gd name="adj" fmla="val 1777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35" name="Группа 234">
                <a:extLst>
                  <a:ext uri="{FF2B5EF4-FFF2-40B4-BE49-F238E27FC236}">
                    <a16:creationId xmlns:a16="http://schemas.microsoft.com/office/drawing/2014/main" id="{719C666B-9141-42EA-ABE7-A143036C7A98}"/>
                  </a:ext>
                </a:extLst>
              </p:cNvPr>
              <p:cNvGrpSpPr/>
              <p:nvPr/>
            </p:nvGrpSpPr>
            <p:grpSpPr>
              <a:xfrm>
                <a:off x="6735785" y="3831460"/>
                <a:ext cx="3982988" cy="590931"/>
                <a:chOff x="6735785" y="3831460"/>
                <a:chExt cx="3982988" cy="590931"/>
              </a:xfrm>
            </p:grpSpPr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B5110DF6-E540-4082-A53A-C8CAB8436E32}"/>
                    </a:ext>
                  </a:extLst>
                </p:cNvPr>
                <p:cNvSpPr txBox="1"/>
                <p:nvPr/>
              </p:nvSpPr>
              <p:spPr>
                <a:xfrm>
                  <a:off x="7323210" y="3831460"/>
                  <a:ext cx="33955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Вы можете воспользоваться </a:t>
                  </a:r>
                  <a:b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</a:b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услугой </a:t>
                  </a:r>
                  <a:r>
                    <a:rPr lang="ru-RU" dirty="0">
                      <a:solidFill>
                        <a:srgbClr val="3B80F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«Онлайн – аудит» </a:t>
                  </a:r>
                </a:p>
              </p:txBody>
            </p:sp>
            <p:grpSp>
              <p:nvGrpSpPr>
                <p:cNvPr id="237" name="Группа 236">
                  <a:extLst>
                    <a:ext uri="{FF2B5EF4-FFF2-40B4-BE49-F238E27FC236}">
                      <a16:creationId xmlns:a16="http://schemas.microsoft.com/office/drawing/2014/main" id="{5FEBB5CC-C624-4603-AC88-5828532506F9}"/>
                    </a:ext>
                  </a:extLst>
                </p:cNvPr>
                <p:cNvGrpSpPr/>
                <p:nvPr/>
              </p:nvGrpSpPr>
              <p:grpSpPr>
                <a:xfrm>
                  <a:off x="6735785" y="3890056"/>
                  <a:ext cx="496275" cy="473738"/>
                  <a:chOff x="6735785" y="3890056"/>
                  <a:chExt cx="496275" cy="473738"/>
                </a:xfrm>
              </p:grpSpPr>
              <p:sp>
                <p:nvSpPr>
                  <p:cNvPr id="238" name="Блок-схема: альтернативный процесс 237">
                    <a:extLst>
                      <a:ext uri="{FF2B5EF4-FFF2-40B4-BE49-F238E27FC236}">
                        <a16:creationId xmlns:a16="http://schemas.microsoft.com/office/drawing/2014/main" id="{42E792A9-4EDA-4C93-8747-30EE09975ED6}"/>
                      </a:ext>
                    </a:extLst>
                  </p:cNvPr>
                  <p:cNvSpPr/>
                  <p:nvPr/>
                </p:nvSpPr>
                <p:spPr>
                  <a:xfrm>
                    <a:off x="6735785" y="3890056"/>
                    <a:ext cx="496275" cy="473738"/>
                  </a:xfrm>
                  <a:prstGeom prst="flowChartAlternateProcess">
                    <a:avLst/>
                  </a:prstGeom>
                  <a:solidFill>
                    <a:srgbClr val="ECF3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239" name="Рисунок 238">
                    <a:extLst>
                      <a:ext uri="{FF2B5EF4-FFF2-40B4-BE49-F238E27FC236}">
                        <a16:creationId xmlns:a16="http://schemas.microsoft.com/office/drawing/2014/main" id="{246767EA-C386-43FB-BBE9-5D0CB2812E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32000" y="3975003"/>
                    <a:ext cx="303844" cy="30384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19" name="Группа 218">
              <a:extLst>
                <a:ext uri="{FF2B5EF4-FFF2-40B4-BE49-F238E27FC236}">
                  <a16:creationId xmlns:a16="http://schemas.microsoft.com/office/drawing/2014/main" id="{1DB9A081-00BA-4017-8791-E2ACA1EAF09C}"/>
                </a:ext>
              </a:extLst>
            </p:cNvPr>
            <p:cNvGrpSpPr/>
            <p:nvPr/>
          </p:nvGrpSpPr>
          <p:grpSpPr>
            <a:xfrm>
              <a:off x="6680788" y="4745551"/>
              <a:ext cx="5144560" cy="825845"/>
              <a:chOff x="6522720" y="4694594"/>
              <a:chExt cx="5144560" cy="825845"/>
            </a:xfrm>
          </p:grpSpPr>
          <p:sp>
            <p:nvSpPr>
              <p:cNvPr id="228" name="Прямоугольник: скругленные углы 227">
                <a:extLst>
                  <a:ext uri="{FF2B5EF4-FFF2-40B4-BE49-F238E27FC236}">
                    <a16:creationId xmlns:a16="http://schemas.microsoft.com/office/drawing/2014/main" id="{60745207-051C-4E98-8C24-56EA80A85A66}"/>
                  </a:ext>
                </a:extLst>
              </p:cNvPr>
              <p:cNvSpPr/>
              <p:nvPr/>
            </p:nvSpPr>
            <p:spPr>
              <a:xfrm>
                <a:off x="6522720" y="4694594"/>
                <a:ext cx="5144560" cy="825845"/>
              </a:xfrm>
              <a:prstGeom prst="roundRect">
                <a:avLst>
                  <a:gd name="adj" fmla="val 1777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29" name="Группа 228">
                <a:extLst>
                  <a:ext uri="{FF2B5EF4-FFF2-40B4-BE49-F238E27FC236}">
                    <a16:creationId xmlns:a16="http://schemas.microsoft.com/office/drawing/2014/main" id="{7F5D3474-237B-4C1E-AD2C-CB327C1A3B0C}"/>
                  </a:ext>
                </a:extLst>
              </p:cNvPr>
              <p:cNvGrpSpPr/>
              <p:nvPr/>
            </p:nvGrpSpPr>
            <p:grpSpPr>
              <a:xfrm>
                <a:off x="6735785" y="4812051"/>
                <a:ext cx="4700001" cy="590931"/>
                <a:chOff x="6735785" y="4812051"/>
                <a:chExt cx="4700001" cy="590931"/>
              </a:xfrm>
            </p:grpSpPr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2D315AA7-389C-4C2C-B4BF-1311E27A47ED}"/>
                    </a:ext>
                  </a:extLst>
                </p:cNvPr>
                <p:cNvSpPr txBox="1"/>
                <p:nvPr/>
              </p:nvSpPr>
              <p:spPr>
                <a:xfrm>
                  <a:off x="7323209" y="4812051"/>
                  <a:ext cx="4112577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Эксперт по номенклатурной группе </a:t>
                  </a:r>
                  <a:r>
                    <a:rPr lang="ru-RU" dirty="0">
                      <a:solidFill>
                        <a:srgbClr val="3B80F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1-3 дня </a:t>
                  </a: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производит анализ рынка</a:t>
                  </a:r>
                </a:p>
              </p:txBody>
            </p:sp>
            <p:grpSp>
              <p:nvGrpSpPr>
                <p:cNvPr id="231" name="Группа 230">
                  <a:extLst>
                    <a:ext uri="{FF2B5EF4-FFF2-40B4-BE49-F238E27FC236}">
                      <a16:creationId xmlns:a16="http://schemas.microsoft.com/office/drawing/2014/main" id="{52A4CC4A-006F-4798-BF94-592E3BE1224F}"/>
                    </a:ext>
                  </a:extLst>
                </p:cNvPr>
                <p:cNvGrpSpPr/>
                <p:nvPr/>
              </p:nvGrpSpPr>
              <p:grpSpPr>
                <a:xfrm>
                  <a:off x="6735785" y="4870647"/>
                  <a:ext cx="496275" cy="473738"/>
                  <a:chOff x="6735785" y="4870647"/>
                  <a:chExt cx="496275" cy="473738"/>
                </a:xfrm>
              </p:grpSpPr>
              <p:sp>
                <p:nvSpPr>
                  <p:cNvPr id="232" name="Блок-схема: альтернативный процесс 231">
                    <a:extLst>
                      <a:ext uri="{FF2B5EF4-FFF2-40B4-BE49-F238E27FC236}">
                        <a16:creationId xmlns:a16="http://schemas.microsoft.com/office/drawing/2014/main" id="{C350869B-6315-4D44-A74A-22ED1A240DC6}"/>
                      </a:ext>
                    </a:extLst>
                  </p:cNvPr>
                  <p:cNvSpPr/>
                  <p:nvPr/>
                </p:nvSpPr>
                <p:spPr>
                  <a:xfrm>
                    <a:off x="6735785" y="4870647"/>
                    <a:ext cx="496275" cy="473738"/>
                  </a:xfrm>
                  <a:prstGeom prst="flowChartAlternateProcess">
                    <a:avLst/>
                  </a:prstGeom>
                  <a:solidFill>
                    <a:srgbClr val="ECF3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233" name="Рисунок 232">
                    <a:extLst>
                      <a:ext uri="{FF2B5EF4-FFF2-40B4-BE49-F238E27FC236}">
                        <a16:creationId xmlns:a16="http://schemas.microsoft.com/office/drawing/2014/main" id="{26E15EF9-0445-43ED-A7ED-039F6FE5DA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8027" y="4941621"/>
                    <a:ext cx="331790" cy="331790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20" name="Группа 219">
              <a:extLst>
                <a:ext uri="{FF2B5EF4-FFF2-40B4-BE49-F238E27FC236}">
                  <a16:creationId xmlns:a16="http://schemas.microsoft.com/office/drawing/2014/main" id="{B7240EC0-BA2F-4FB1-9567-94EB00A70F44}"/>
                </a:ext>
              </a:extLst>
            </p:cNvPr>
            <p:cNvGrpSpPr/>
            <p:nvPr/>
          </p:nvGrpSpPr>
          <p:grpSpPr>
            <a:xfrm>
              <a:off x="6680788" y="5675184"/>
              <a:ext cx="5144560" cy="825845"/>
              <a:chOff x="6522720" y="5675184"/>
              <a:chExt cx="5144560" cy="825845"/>
            </a:xfrm>
          </p:grpSpPr>
          <p:sp>
            <p:nvSpPr>
              <p:cNvPr id="22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3FB79E9A-A3D0-4FEF-B38D-F2AE16629971}"/>
                  </a:ext>
                </a:extLst>
              </p:cNvPr>
              <p:cNvSpPr/>
              <p:nvPr/>
            </p:nvSpPr>
            <p:spPr>
              <a:xfrm>
                <a:off x="6522720" y="5675184"/>
                <a:ext cx="5144560" cy="825845"/>
              </a:xfrm>
              <a:prstGeom prst="roundRect">
                <a:avLst>
                  <a:gd name="adj" fmla="val 1777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23" name="Группа 222">
                <a:extLst>
                  <a:ext uri="{FF2B5EF4-FFF2-40B4-BE49-F238E27FC236}">
                    <a16:creationId xmlns:a16="http://schemas.microsoft.com/office/drawing/2014/main" id="{A1A6614C-2874-4E65-BBD4-5F9D350D8863}"/>
                  </a:ext>
                </a:extLst>
              </p:cNvPr>
              <p:cNvGrpSpPr/>
              <p:nvPr/>
            </p:nvGrpSpPr>
            <p:grpSpPr>
              <a:xfrm>
                <a:off x="6735785" y="5792641"/>
                <a:ext cx="4931495" cy="590931"/>
                <a:chOff x="6735785" y="5792641"/>
                <a:chExt cx="4931495" cy="590931"/>
              </a:xfrm>
            </p:grpSpPr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EA6406B0-5F5D-435B-BB19-D5A266940186}"/>
                    </a:ext>
                  </a:extLst>
                </p:cNvPr>
                <p:cNvSpPr txBox="1"/>
                <p:nvPr/>
              </p:nvSpPr>
              <p:spPr>
                <a:xfrm>
                  <a:off x="7323209" y="5792641"/>
                  <a:ext cx="4344071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ru-RU" dirty="0">
                      <a:solidFill>
                        <a:srgbClr val="3B3838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Вы получаете форму выбора поставщиков с экономией </a:t>
                  </a:r>
                  <a:r>
                    <a:rPr lang="ru-RU" dirty="0">
                      <a:solidFill>
                        <a:srgbClr val="3B80F0"/>
                      </a:solidFill>
                      <a:latin typeface="Inter Tight" pitchFamily="2" charset="0"/>
                      <a:ea typeface="Inter Tight" pitchFamily="2" charset="0"/>
                      <a:cs typeface="Inter Tight" pitchFamily="2" charset="0"/>
                    </a:rPr>
                    <a:t>от 5%</a:t>
                  </a:r>
                </a:p>
              </p:txBody>
            </p:sp>
            <p:grpSp>
              <p:nvGrpSpPr>
                <p:cNvPr id="225" name="Группа 224">
                  <a:extLst>
                    <a:ext uri="{FF2B5EF4-FFF2-40B4-BE49-F238E27FC236}">
                      <a16:creationId xmlns:a16="http://schemas.microsoft.com/office/drawing/2014/main" id="{04C31F59-732E-4DEF-800A-3C9ADC0F0727}"/>
                    </a:ext>
                  </a:extLst>
                </p:cNvPr>
                <p:cNvGrpSpPr/>
                <p:nvPr/>
              </p:nvGrpSpPr>
              <p:grpSpPr>
                <a:xfrm>
                  <a:off x="6735785" y="5851237"/>
                  <a:ext cx="496275" cy="473738"/>
                  <a:chOff x="6735785" y="5851237"/>
                  <a:chExt cx="496275" cy="473738"/>
                </a:xfrm>
              </p:grpSpPr>
              <p:sp>
                <p:nvSpPr>
                  <p:cNvPr id="226" name="Блок-схема: альтернативный процесс 225">
                    <a:extLst>
                      <a:ext uri="{FF2B5EF4-FFF2-40B4-BE49-F238E27FC236}">
                        <a16:creationId xmlns:a16="http://schemas.microsoft.com/office/drawing/2014/main" id="{3126A064-A179-4DEF-ACD4-689B087F2877}"/>
                      </a:ext>
                    </a:extLst>
                  </p:cNvPr>
                  <p:cNvSpPr/>
                  <p:nvPr/>
                </p:nvSpPr>
                <p:spPr>
                  <a:xfrm>
                    <a:off x="6735785" y="5851237"/>
                    <a:ext cx="496275" cy="473738"/>
                  </a:xfrm>
                  <a:prstGeom prst="flowChartAlternateProcess">
                    <a:avLst/>
                  </a:prstGeom>
                  <a:solidFill>
                    <a:srgbClr val="ECF3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227" name="Рисунок 226">
                    <a:extLst>
                      <a:ext uri="{FF2B5EF4-FFF2-40B4-BE49-F238E27FC236}">
                        <a16:creationId xmlns:a16="http://schemas.microsoft.com/office/drawing/2014/main" id="{FAD4476A-BF64-410E-85AB-DD5282A825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5877" y="5920061"/>
                    <a:ext cx="336091" cy="336091"/>
                  </a:xfrm>
                  <a:prstGeom prst="rect">
                    <a:avLst/>
                  </a:prstGeom>
                </p:spPr>
              </p:pic>
            </p:grpSp>
          </p:grpSp>
        </p:grpSp>
        <p:cxnSp>
          <p:nvCxnSpPr>
            <p:cNvPr id="221" name="Прямая соединительная линия 220">
              <a:extLst>
                <a:ext uri="{FF2B5EF4-FFF2-40B4-BE49-F238E27FC236}">
                  <a16:creationId xmlns:a16="http://schemas.microsoft.com/office/drawing/2014/main" id="{77575E2A-5562-473B-B1ED-C6E363C77E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940" y="3314420"/>
              <a:ext cx="0" cy="320550"/>
            </a:xfrm>
            <a:prstGeom prst="line">
              <a:avLst/>
            </a:prstGeom>
            <a:ln w="12700">
              <a:solidFill>
                <a:srgbClr val="E2E2E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Группа 239">
            <a:extLst>
              <a:ext uri="{FF2B5EF4-FFF2-40B4-BE49-F238E27FC236}">
                <a16:creationId xmlns:a16="http://schemas.microsoft.com/office/drawing/2014/main" id="{73197C1A-911C-4218-A32C-05B958F64157}"/>
              </a:ext>
            </a:extLst>
          </p:cNvPr>
          <p:cNvGrpSpPr/>
          <p:nvPr/>
        </p:nvGrpSpPr>
        <p:grpSpPr>
          <a:xfrm>
            <a:off x="-259080" y="-243840"/>
            <a:ext cx="12710160" cy="7345680"/>
            <a:chOff x="-259080" y="-243840"/>
            <a:chExt cx="12710160" cy="7345680"/>
          </a:xfrm>
        </p:grpSpPr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id="{BDF7DB68-AD34-4EA6-96A5-5E4A106ED546}"/>
                </a:ext>
              </a:extLst>
            </p:cNvPr>
            <p:cNvSpPr/>
            <p:nvPr/>
          </p:nvSpPr>
          <p:spPr>
            <a:xfrm>
              <a:off x="-259080" y="-243840"/>
              <a:ext cx="12710160" cy="7345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рямоугольник: скругленные углы 241">
              <a:extLst>
                <a:ext uri="{FF2B5EF4-FFF2-40B4-BE49-F238E27FC236}">
                  <a16:creationId xmlns:a16="http://schemas.microsoft.com/office/drawing/2014/main" id="{54769831-A3D6-49E0-9D8E-B0B01241AAA6}"/>
                </a:ext>
              </a:extLst>
            </p:cNvPr>
            <p:cNvSpPr/>
            <p:nvPr/>
          </p:nvSpPr>
          <p:spPr>
            <a:xfrm>
              <a:off x="437513" y="813602"/>
              <a:ext cx="11316975" cy="5987914"/>
            </a:xfrm>
            <a:prstGeom prst="roundRect">
              <a:avLst>
                <a:gd name="adj" fmla="val 5650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6124E030-C81E-447B-A47A-930BFE029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64911" y="1001014"/>
              <a:ext cx="10862178" cy="5613090"/>
            </a:xfrm>
            <a:prstGeom prst="roundRect">
              <a:avLst>
                <a:gd name="adj" fmla="val 3608"/>
              </a:avLst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39A8BF47-4565-4BB1-891C-F9E2B9B12775}"/>
                </a:ext>
              </a:extLst>
            </p:cNvPr>
            <p:cNvSpPr txBox="1"/>
            <p:nvPr/>
          </p:nvSpPr>
          <p:spPr>
            <a:xfrm>
              <a:off x="274322" y="153769"/>
              <a:ext cx="11176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3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Предложения от </a:t>
              </a:r>
              <a:r>
                <a:rPr lang="ru-RU" sz="3600" dirty="0">
                  <a:solidFill>
                    <a:srgbClr val="4581E2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альтернативных </a:t>
              </a:r>
              <a:r>
                <a:rPr lang="ru-RU" sz="3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поставщиков</a:t>
              </a:r>
            </a:p>
          </p:txBody>
        </p:sp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0D21C019-A88D-4C47-BC60-5332FBF2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0103" y="183987"/>
              <a:ext cx="683543" cy="585894"/>
            </a:xfrm>
            <a:prstGeom prst="rect">
              <a:avLst/>
            </a:prstGeom>
          </p:spPr>
        </p:pic>
      </p:grpSp>
      <p:grpSp>
        <p:nvGrpSpPr>
          <p:cNvPr id="246" name="Группа 245">
            <a:extLst>
              <a:ext uri="{FF2B5EF4-FFF2-40B4-BE49-F238E27FC236}">
                <a16:creationId xmlns:a16="http://schemas.microsoft.com/office/drawing/2014/main" id="{E9AE31F1-5252-459E-80FB-7E1A33F48F97}"/>
              </a:ext>
            </a:extLst>
          </p:cNvPr>
          <p:cNvGrpSpPr/>
          <p:nvPr/>
        </p:nvGrpSpPr>
        <p:grpSpPr>
          <a:xfrm>
            <a:off x="3818522" y="3815919"/>
            <a:ext cx="2740596" cy="2685110"/>
            <a:chOff x="3818522" y="3815919"/>
            <a:chExt cx="2740596" cy="2685110"/>
          </a:xfrm>
        </p:grpSpPr>
        <p:grpSp>
          <p:nvGrpSpPr>
            <p:cNvPr id="247" name="Группа 246">
              <a:extLst>
                <a:ext uri="{FF2B5EF4-FFF2-40B4-BE49-F238E27FC236}">
                  <a16:creationId xmlns:a16="http://schemas.microsoft.com/office/drawing/2014/main" id="{535C267C-1A17-4E5F-BF4F-FBDC26BD7B8F}"/>
                </a:ext>
              </a:extLst>
            </p:cNvPr>
            <p:cNvGrpSpPr/>
            <p:nvPr/>
          </p:nvGrpSpPr>
          <p:grpSpPr>
            <a:xfrm>
              <a:off x="3818522" y="3815919"/>
              <a:ext cx="2407754" cy="2685110"/>
              <a:chOff x="3617218" y="3815919"/>
              <a:chExt cx="2407754" cy="2685110"/>
            </a:xfrm>
          </p:grpSpPr>
          <p:sp>
            <p:nvSpPr>
              <p:cNvPr id="249" name="Прямоугольник: скругленные углы 248">
                <a:extLst>
                  <a:ext uri="{FF2B5EF4-FFF2-40B4-BE49-F238E27FC236}">
                    <a16:creationId xmlns:a16="http://schemas.microsoft.com/office/drawing/2014/main" id="{594197BD-A107-4900-B1C2-9E7DA2B7EE7F}"/>
                  </a:ext>
                </a:extLst>
              </p:cNvPr>
              <p:cNvSpPr/>
              <p:nvPr/>
            </p:nvSpPr>
            <p:spPr>
              <a:xfrm>
                <a:off x="3617218" y="3815919"/>
                <a:ext cx="2407754" cy="2685110"/>
              </a:xfrm>
              <a:prstGeom prst="roundRect">
                <a:avLst>
                  <a:gd name="adj" fmla="val 78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6C0F4CBD-DB5D-4632-8570-2E5E04C81B3B}"/>
                  </a:ext>
                </a:extLst>
              </p:cNvPr>
              <p:cNvSpPr txBox="1"/>
              <p:nvPr/>
            </p:nvSpPr>
            <p:spPr>
              <a:xfrm>
                <a:off x="3666849" y="5334172"/>
                <a:ext cx="1912944" cy="1034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Вы получаете еженедельный </a:t>
                </a:r>
                <a:b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</a:br>
                <a:r>
                  <a:rPr lang="ru-RU" sz="1700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отчет для руководителя</a:t>
                </a:r>
              </a:p>
            </p:txBody>
          </p:sp>
          <p:cxnSp>
            <p:nvCxnSpPr>
              <p:cNvPr id="251" name="Прямая соединительная линия 250">
                <a:extLst>
                  <a:ext uri="{FF2B5EF4-FFF2-40B4-BE49-F238E27FC236}">
                    <a16:creationId xmlns:a16="http://schemas.microsoft.com/office/drawing/2014/main" id="{B8FAA563-114E-4715-A7B9-3E25E899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7218" y="5155333"/>
                <a:ext cx="2407345" cy="0"/>
              </a:xfrm>
              <a:prstGeom prst="line">
                <a:avLst/>
              </a:prstGeom>
              <a:ln w="12700">
                <a:solidFill>
                  <a:srgbClr val="E2E2E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Группа 251">
                <a:extLst>
                  <a:ext uri="{FF2B5EF4-FFF2-40B4-BE49-F238E27FC236}">
                    <a16:creationId xmlns:a16="http://schemas.microsoft.com/office/drawing/2014/main" id="{023C6086-5F09-470B-ABEF-815BFC1D27F1}"/>
                  </a:ext>
                </a:extLst>
              </p:cNvPr>
              <p:cNvGrpSpPr/>
              <p:nvPr/>
            </p:nvGrpSpPr>
            <p:grpSpPr>
              <a:xfrm>
                <a:off x="3760093" y="4013461"/>
                <a:ext cx="749015" cy="963034"/>
                <a:chOff x="3760093" y="3970883"/>
                <a:chExt cx="749015" cy="963034"/>
              </a:xfrm>
            </p:grpSpPr>
            <p:sp>
              <p:nvSpPr>
                <p:cNvPr id="253" name="Блок-схема: альтернативный процесс 252">
                  <a:extLst>
                    <a:ext uri="{FF2B5EF4-FFF2-40B4-BE49-F238E27FC236}">
                      <a16:creationId xmlns:a16="http://schemas.microsoft.com/office/drawing/2014/main" id="{55BC0EEF-D891-4140-B21A-C95A48880FC5}"/>
                    </a:ext>
                  </a:extLst>
                </p:cNvPr>
                <p:cNvSpPr/>
                <p:nvPr/>
              </p:nvSpPr>
              <p:spPr>
                <a:xfrm>
                  <a:off x="3760093" y="3970883"/>
                  <a:ext cx="749015" cy="963034"/>
                </a:xfrm>
                <a:prstGeom prst="flowChartAlternateProcess">
                  <a:avLst/>
                </a:prstGeom>
                <a:solidFill>
                  <a:srgbClr val="ECF3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54" name="Рисунок 253">
                  <a:extLst>
                    <a:ext uri="{FF2B5EF4-FFF2-40B4-BE49-F238E27FC236}">
                      <a16:creationId xmlns:a16="http://schemas.microsoft.com/office/drawing/2014/main" id="{A8993658-7369-4F98-B184-8A8A55789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600" y="4092400"/>
                  <a:ext cx="720000" cy="72000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97963CCC-2612-4518-A514-A4467C7AFC6F}"/>
                </a:ext>
              </a:extLst>
            </p:cNvPr>
            <p:cNvCxnSpPr>
              <a:cxnSpLocks/>
            </p:cNvCxnSpPr>
            <p:nvPr/>
          </p:nvCxnSpPr>
          <p:spPr>
            <a:xfrm>
              <a:off x="6343650" y="5155333"/>
              <a:ext cx="215468" cy="0"/>
            </a:xfrm>
            <a:prstGeom prst="line">
              <a:avLst/>
            </a:prstGeom>
            <a:ln w="12700">
              <a:solidFill>
                <a:srgbClr val="E2E2E2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Группа 254">
            <a:extLst>
              <a:ext uri="{FF2B5EF4-FFF2-40B4-BE49-F238E27FC236}">
                <a16:creationId xmlns:a16="http://schemas.microsoft.com/office/drawing/2014/main" id="{BBA10E39-8878-457A-BBCE-07797BDDDD04}"/>
              </a:ext>
            </a:extLst>
          </p:cNvPr>
          <p:cNvGrpSpPr/>
          <p:nvPr/>
        </p:nvGrpSpPr>
        <p:grpSpPr>
          <a:xfrm>
            <a:off x="-211016" y="-216876"/>
            <a:ext cx="12614032" cy="7291753"/>
            <a:chOff x="-234462" y="-211016"/>
            <a:chExt cx="12614032" cy="7291753"/>
          </a:xfrm>
        </p:grpSpPr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id="{3DCEB3FA-01D9-4F58-BF1A-8ADFE95D5FCD}"/>
                </a:ext>
              </a:extLst>
            </p:cNvPr>
            <p:cNvSpPr/>
            <p:nvPr/>
          </p:nvSpPr>
          <p:spPr>
            <a:xfrm>
              <a:off x="-234462" y="-211016"/>
              <a:ext cx="12614032" cy="7291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Прямоугольник: скругленные углы 256">
              <a:extLst>
                <a:ext uri="{FF2B5EF4-FFF2-40B4-BE49-F238E27FC236}">
                  <a16:creationId xmlns:a16="http://schemas.microsoft.com/office/drawing/2014/main" id="{B0B0DAF3-4668-4604-BA52-4F91D0335E62}"/>
                </a:ext>
              </a:extLst>
            </p:cNvPr>
            <p:cNvSpPr/>
            <p:nvPr/>
          </p:nvSpPr>
          <p:spPr>
            <a:xfrm>
              <a:off x="371108" y="894883"/>
              <a:ext cx="11449785" cy="5885567"/>
            </a:xfrm>
            <a:prstGeom prst="roundRect">
              <a:avLst>
                <a:gd name="adj" fmla="val 5650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A7BD8F7-13F9-4DA2-A4D8-3621B258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42536" y="1119483"/>
              <a:ext cx="10706929" cy="5436367"/>
            </a:xfrm>
            <a:prstGeom prst="roundRect">
              <a:avLst>
                <a:gd name="adj" fmla="val 5930"/>
              </a:avLst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5F882A19-23E5-4243-9117-E0E46461DAC3}"/>
                </a:ext>
              </a:extLst>
            </p:cNvPr>
            <p:cNvSpPr txBox="1"/>
            <p:nvPr/>
          </p:nvSpPr>
          <p:spPr>
            <a:xfrm>
              <a:off x="274322" y="156309"/>
              <a:ext cx="8927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3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Отчет клиента </a:t>
              </a:r>
              <a:r>
                <a:rPr lang="ru-RU" sz="3600" dirty="0">
                  <a:solidFill>
                    <a:srgbClr val="4581E2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«Тринити»</a:t>
              </a:r>
            </a:p>
          </p:txBody>
        </p:sp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F4002A3A-18F0-485A-8E38-B9DEEEAF3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0103" y="186527"/>
              <a:ext cx="683543" cy="585894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6BBCCAF5-B99A-4E96-B39C-8E0422006B0B}"/>
              </a:ext>
            </a:extLst>
          </p:cNvPr>
          <p:cNvGrpSpPr/>
          <p:nvPr/>
        </p:nvGrpSpPr>
        <p:grpSpPr>
          <a:xfrm>
            <a:off x="-103632" y="3429000"/>
            <a:ext cx="3799332" cy="3467509"/>
            <a:chOff x="-103632" y="3429000"/>
            <a:chExt cx="3799332" cy="3467509"/>
          </a:xfrm>
        </p:grpSpPr>
        <p:sp>
          <p:nvSpPr>
            <p:cNvPr id="268" name="Прямоугольник: скругленные углы 267">
              <a:extLst>
                <a:ext uri="{FF2B5EF4-FFF2-40B4-BE49-F238E27FC236}">
                  <a16:creationId xmlns:a16="http://schemas.microsoft.com/office/drawing/2014/main" id="{1E81FD69-19BE-4CDC-A28B-47989B2B22D3}"/>
                </a:ext>
              </a:extLst>
            </p:cNvPr>
            <p:cNvSpPr/>
            <p:nvPr/>
          </p:nvSpPr>
          <p:spPr>
            <a:xfrm>
              <a:off x="-103632" y="3429000"/>
              <a:ext cx="3504091" cy="3467509"/>
            </a:xfrm>
            <a:prstGeom prst="roundRect">
              <a:avLst>
                <a:gd name="adj" fmla="val 7873"/>
              </a:avLst>
            </a:prstGeom>
            <a:gradFill>
              <a:gsLst>
                <a:gs pos="35000">
                  <a:srgbClr val="538DEA"/>
                </a:gs>
                <a:gs pos="0">
                  <a:srgbClr val="8AACE0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B3EB0E2-8ADA-43D7-B7F1-5235D5FBD124}"/>
                </a:ext>
              </a:extLst>
            </p:cNvPr>
            <p:cNvSpPr txBox="1"/>
            <p:nvPr/>
          </p:nvSpPr>
          <p:spPr>
            <a:xfrm>
              <a:off x="145235" y="5324394"/>
              <a:ext cx="30063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Средний </a:t>
              </a:r>
              <a:b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процент экономии </a:t>
              </a:r>
              <a:b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 «Тринити»</a:t>
              </a:r>
            </a:p>
          </p:txBody>
        </p:sp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id="{1B004886-4698-40F1-BA9A-9F752B7EF045}"/>
                </a:ext>
              </a:extLst>
            </p:cNvPr>
            <p:cNvSpPr/>
            <p:nvPr/>
          </p:nvSpPr>
          <p:spPr>
            <a:xfrm>
              <a:off x="220656" y="3708182"/>
              <a:ext cx="2948428" cy="1228142"/>
            </a:xfrm>
            <a:custGeom>
              <a:avLst/>
              <a:gdLst/>
              <a:ahLst/>
              <a:cxnLst/>
              <a:rect l="l" t="t" r="r" b="b"/>
              <a:pathLst>
                <a:path w="1827898" h="761395">
                  <a:moveTo>
                    <a:pt x="1684577" y="486696"/>
                  </a:moveTo>
                  <a:cubicBezTo>
                    <a:pt x="1659363" y="486696"/>
                    <a:pt x="1641282" y="495487"/>
                    <a:pt x="1630334" y="513071"/>
                  </a:cubicBezTo>
                  <a:cubicBezTo>
                    <a:pt x="1619385" y="530654"/>
                    <a:pt x="1613911" y="550726"/>
                    <a:pt x="1613911" y="573286"/>
                  </a:cubicBezTo>
                  <a:lnTo>
                    <a:pt x="1613911" y="612102"/>
                  </a:lnTo>
                  <a:cubicBezTo>
                    <a:pt x="1613911" y="634662"/>
                    <a:pt x="1619220" y="654816"/>
                    <a:pt x="1629836" y="672566"/>
                  </a:cubicBezTo>
                  <a:cubicBezTo>
                    <a:pt x="1640452" y="690315"/>
                    <a:pt x="1658699" y="699355"/>
                    <a:pt x="1684577" y="699687"/>
                  </a:cubicBezTo>
                  <a:cubicBezTo>
                    <a:pt x="1710123" y="699355"/>
                    <a:pt x="1728121" y="690315"/>
                    <a:pt x="1738571" y="672566"/>
                  </a:cubicBezTo>
                  <a:cubicBezTo>
                    <a:pt x="1749022" y="654816"/>
                    <a:pt x="1754247" y="634662"/>
                    <a:pt x="1754247" y="612102"/>
                  </a:cubicBezTo>
                  <a:lnTo>
                    <a:pt x="1754247" y="573286"/>
                  </a:lnTo>
                  <a:cubicBezTo>
                    <a:pt x="1754247" y="550726"/>
                    <a:pt x="1749188" y="530654"/>
                    <a:pt x="1739069" y="513071"/>
                  </a:cubicBezTo>
                  <a:cubicBezTo>
                    <a:pt x="1728950" y="495487"/>
                    <a:pt x="1710786" y="486696"/>
                    <a:pt x="1684577" y="486696"/>
                  </a:cubicBezTo>
                  <a:close/>
                  <a:moveTo>
                    <a:pt x="1684577" y="423992"/>
                  </a:moveTo>
                  <a:cubicBezTo>
                    <a:pt x="1716094" y="423992"/>
                    <a:pt x="1742469" y="430794"/>
                    <a:pt x="1763702" y="444396"/>
                  </a:cubicBezTo>
                  <a:cubicBezTo>
                    <a:pt x="1784935" y="457998"/>
                    <a:pt x="1800943" y="476079"/>
                    <a:pt x="1811725" y="498639"/>
                  </a:cubicBezTo>
                  <a:cubicBezTo>
                    <a:pt x="1822507" y="521199"/>
                    <a:pt x="1827898" y="546081"/>
                    <a:pt x="1827898" y="573286"/>
                  </a:cubicBezTo>
                  <a:lnTo>
                    <a:pt x="1827898" y="612102"/>
                  </a:lnTo>
                  <a:cubicBezTo>
                    <a:pt x="1827898" y="639306"/>
                    <a:pt x="1822424" y="664189"/>
                    <a:pt x="1811476" y="686748"/>
                  </a:cubicBezTo>
                  <a:cubicBezTo>
                    <a:pt x="1800528" y="709308"/>
                    <a:pt x="1784437" y="727389"/>
                    <a:pt x="1763205" y="740992"/>
                  </a:cubicBezTo>
                  <a:cubicBezTo>
                    <a:pt x="1741972" y="754594"/>
                    <a:pt x="1715763" y="761395"/>
                    <a:pt x="1684577" y="761395"/>
                  </a:cubicBezTo>
                  <a:cubicBezTo>
                    <a:pt x="1653391" y="761395"/>
                    <a:pt x="1627016" y="754594"/>
                    <a:pt x="1605451" y="740992"/>
                  </a:cubicBezTo>
                  <a:cubicBezTo>
                    <a:pt x="1583887" y="727389"/>
                    <a:pt x="1567630" y="709308"/>
                    <a:pt x="1556682" y="686748"/>
                  </a:cubicBezTo>
                  <a:cubicBezTo>
                    <a:pt x="1545734" y="664189"/>
                    <a:pt x="1540260" y="639306"/>
                    <a:pt x="1540260" y="612102"/>
                  </a:cubicBezTo>
                  <a:lnTo>
                    <a:pt x="1540260" y="573286"/>
                  </a:lnTo>
                  <a:cubicBezTo>
                    <a:pt x="1540260" y="546081"/>
                    <a:pt x="1545817" y="521199"/>
                    <a:pt x="1556931" y="498639"/>
                  </a:cubicBezTo>
                  <a:cubicBezTo>
                    <a:pt x="1568045" y="476079"/>
                    <a:pt x="1584384" y="457998"/>
                    <a:pt x="1605949" y="444396"/>
                  </a:cubicBezTo>
                  <a:cubicBezTo>
                    <a:pt x="1627514" y="430794"/>
                    <a:pt x="1653723" y="423992"/>
                    <a:pt x="1684577" y="423992"/>
                  </a:cubicBezTo>
                  <a:close/>
                  <a:moveTo>
                    <a:pt x="813355" y="78627"/>
                  </a:moveTo>
                  <a:cubicBezTo>
                    <a:pt x="758283" y="78627"/>
                    <a:pt x="715817" y="105168"/>
                    <a:pt x="685959" y="158250"/>
                  </a:cubicBezTo>
                  <a:cubicBezTo>
                    <a:pt x="656100" y="211332"/>
                    <a:pt x="641171" y="285647"/>
                    <a:pt x="641171" y="381195"/>
                  </a:cubicBezTo>
                  <a:cubicBezTo>
                    <a:pt x="641171" y="444562"/>
                    <a:pt x="647889" y="498805"/>
                    <a:pt x="661325" y="543925"/>
                  </a:cubicBezTo>
                  <a:cubicBezTo>
                    <a:pt x="674762" y="589044"/>
                    <a:pt x="694336" y="623465"/>
                    <a:pt x="720047" y="647186"/>
                  </a:cubicBezTo>
                  <a:cubicBezTo>
                    <a:pt x="745759" y="670907"/>
                    <a:pt x="776861" y="682767"/>
                    <a:pt x="813355" y="682767"/>
                  </a:cubicBezTo>
                  <a:cubicBezTo>
                    <a:pt x="850181" y="682767"/>
                    <a:pt x="881367" y="670907"/>
                    <a:pt x="906913" y="647186"/>
                  </a:cubicBezTo>
                  <a:cubicBezTo>
                    <a:pt x="932458" y="623465"/>
                    <a:pt x="951949" y="589044"/>
                    <a:pt x="965386" y="543925"/>
                  </a:cubicBezTo>
                  <a:cubicBezTo>
                    <a:pt x="978822" y="498805"/>
                    <a:pt x="985540" y="444562"/>
                    <a:pt x="985540" y="381195"/>
                  </a:cubicBezTo>
                  <a:cubicBezTo>
                    <a:pt x="985540" y="317497"/>
                    <a:pt x="978822" y="263087"/>
                    <a:pt x="965386" y="217968"/>
                  </a:cubicBezTo>
                  <a:cubicBezTo>
                    <a:pt x="951949" y="172848"/>
                    <a:pt x="932458" y="138345"/>
                    <a:pt x="906913" y="114458"/>
                  </a:cubicBezTo>
                  <a:cubicBezTo>
                    <a:pt x="881367" y="90571"/>
                    <a:pt x="850181" y="78627"/>
                    <a:pt x="813355" y="78627"/>
                  </a:cubicBezTo>
                  <a:close/>
                  <a:moveTo>
                    <a:pt x="1315325" y="62703"/>
                  </a:moveTo>
                  <a:cubicBezTo>
                    <a:pt x="1290111" y="62371"/>
                    <a:pt x="1272030" y="71080"/>
                    <a:pt x="1261082" y="88829"/>
                  </a:cubicBezTo>
                  <a:cubicBezTo>
                    <a:pt x="1250134" y="106578"/>
                    <a:pt x="1244659" y="126733"/>
                    <a:pt x="1244659" y="149293"/>
                  </a:cubicBezTo>
                  <a:lnTo>
                    <a:pt x="1244659" y="188109"/>
                  </a:lnTo>
                  <a:cubicBezTo>
                    <a:pt x="1244659" y="210669"/>
                    <a:pt x="1249968" y="230824"/>
                    <a:pt x="1260584" y="248573"/>
                  </a:cubicBezTo>
                  <a:cubicBezTo>
                    <a:pt x="1271200" y="266322"/>
                    <a:pt x="1289447" y="275031"/>
                    <a:pt x="1315325" y="274699"/>
                  </a:cubicBezTo>
                  <a:cubicBezTo>
                    <a:pt x="1340871" y="275031"/>
                    <a:pt x="1358869" y="266322"/>
                    <a:pt x="1369319" y="248573"/>
                  </a:cubicBezTo>
                  <a:cubicBezTo>
                    <a:pt x="1379770" y="230824"/>
                    <a:pt x="1384995" y="210669"/>
                    <a:pt x="1384995" y="188109"/>
                  </a:cubicBezTo>
                  <a:lnTo>
                    <a:pt x="1384995" y="149293"/>
                  </a:lnTo>
                  <a:cubicBezTo>
                    <a:pt x="1384995" y="126733"/>
                    <a:pt x="1379936" y="106578"/>
                    <a:pt x="1369817" y="88829"/>
                  </a:cubicBezTo>
                  <a:cubicBezTo>
                    <a:pt x="1359698" y="71080"/>
                    <a:pt x="1341534" y="62371"/>
                    <a:pt x="1315325" y="62703"/>
                  </a:cubicBezTo>
                  <a:close/>
                  <a:moveTo>
                    <a:pt x="1708464" y="9953"/>
                  </a:moveTo>
                  <a:lnTo>
                    <a:pt x="1791073" y="9953"/>
                  </a:lnTo>
                  <a:lnTo>
                    <a:pt x="1281485" y="751442"/>
                  </a:lnTo>
                  <a:lnTo>
                    <a:pt x="1198876" y="751442"/>
                  </a:lnTo>
                  <a:close/>
                  <a:moveTo>
                    <a:pt x="1315325" y="0"/>
                  </a:moveTo>
                  <a:cubicBezTo>
                    <a:pt x="1346842" y="0"/>
                    <a:pt x="1373300" y="6801"/>
                    <a:pt x="1394699" y="20403"/>
                  </a:cubicBezTo>
                  <a:cubicBezTo>
                    <a:pt x="1416098" y="34005"/>
                    <a:pt x="1432188" y="52086"/>
                    <a:pt x="1442971" y="74646"/>
                  </a:cubicBezTo>
                  <a:cubicBezTo>
                    <a:pt x="1453753" y="97206"/>
                    <a:pt x="1458978" y="122088"/>
                    <a:pt x="1458646" y="149293"/>
                  </a:cubicBezTo>
                  <a:lnTo>
                    <a:pt x="1458646" y="188109"/>
                  </a:lnTo>
                  <a:cubicBezTo>
                    <a:pt x="1458978" y="214982"/>
                    <a:pt x="1453587" y="239781"/>
                    <a:pt x="1442473" y="262507"/>
                  </a:cubicBezTo>
                  <a:cubicBezTo>
                    <a:pt x="1431359" y="285233"/>
                    <a:pt x="1415185" y="303397"/>
                    <a:pt x="1393953" y="316999"/>
                  </a:cubicBezTo>
                  <a:cubicBezTo>
                    <a:pt x="1372720" y="330601"/>
                    <a:pt x="1346511" y="337402"/>
                    <a:pt x="1315325" y="337402"/>
                  </a:cubicBezTo>
                  <a:cubicBezTo>
                    <a:pt x="1284139" y="337402"/>
                    <a:pt x="1257764" y="330601"/>
                    <a:pt x="1236199" y="316999"/>
                  </a:cubicBezTo>
                  <a:cubicBezTo>
                    <a:pt x="1214635" y="303397"/>
                    <a:pt x="1198379" y="285233"/>
                    <a:pt x="1187430" y="262507"/>
                  </a:cubicBezTo>
                  <a:cubicBezTo>
                    <a:pt x="1176482" y="239781"/>
                    <a:pt x="1171008" y="214982"/>
                    <a:pt x="1171008" y="188109"/>
                  </a:cubicBezTo>
                  <a:lnTo>
                    <a:pt x="1171008" y="149293"/>
                  </a:lnTo>
                  <a:cubicBezTo>
                    <a:pt x="1171008" y="122088"/>
                    <a:pt x="1176648" y="97206"/>
                    <a:pt x="1187928" y="74646"/>
                  </a:cubicBezTo>
                  <a:cubicBezTo>
                    <a:pt x="1199208" y="52086"/>
                    <a:pt x="1215547" y="34005"/>
                    <a:pt x="1236946" y="20403"/>
                  </a:cubicBezTo>
                  <a:cubicBezTo>
                    <a:pt x="1258345" y="6801"/>
                    <a:pt x="1284471" y="0"/>
                    <a:pt x="1315325" y="0"/>
                  </a:cubicBezTo>
                  <a:close/>
                  <a:moveTo>
                    <a:pt x="813355" y="0"/>
                  </a:moveTo>
                  <a:cubicBezTo>
                    <a:pt x="867433" y="0"/>
                    <a:pt x="913714" y="15012"/>
                    <a:pt x="952198" y="45036"/>
                  </a:cubicBezTo>
                  <a:cubicBezTo>
                    <a:pt x="990683" y="75061"/>
                    <a:pt x="1020126" y="118522"/>
                    <a:pt x="1040530" y="175419"/>
                  </a:cubicBezTo>
                  <a:cubicBezTo>
                    <a:pt x="1060933" y="232316"/>
                    <a:pt x="1071135" y="300908"/>
                    <a:pt x="1071135" y="381195"/>
                  </a:cubicBezTo>
                  <a:cubicBezTo>
                    <a:pt x="1071135" y="461813"/>
                    <a:pt x="1061016" y="530405"/>
                    <a:pt x="1040779" y="586971"/>
                  </a:cubicBezTo>
                  <a:cubicBezTo>
                    <a:pt x="1020541" y="643536"/>
                    <a:pt x="991263" y="686748"/>
                    <a:pt x="952945" y="716607"/>
                  </a:cubicBezTo>
                  <a:cubicBezTo>
                    <a:pt x="914626" y="746466"/>
                    <a:pt x="868096" y="761395"/>
                    <a:pt x="813355" y="761395"/>
                  </a:cubicBezTo>
                  <a:cubicBezTo>
                    <a:pt x="758946" y="761395"/>
                    <a:pt x="712500" y="746466"/>
                    <a:pt x="674015" y="716607"/>
                  </a:cubicBezTo>
                  <a:cubicBezTo>
                    <a:pt x="635531" y="686748"/>
                    <a:pt x="606170" y="643536"/>
                    <a:pt x="585932" y="586971"/>
                  </a:cubicBezTo>
                  <a:cubicBezTo>
                    <a:pt x="565695" y="530405"/>
                    <a:pt x="555576" y="461813"/>
                    <a:pt x="555576" y="381195"/>
                  </a:cubicBezTo>
                  <a:cubicBezTo>
                    <a:pt x="555576" y="300908"/>
                    <a:pt x="565778" y="232316"/>
                    <a:pt x="586181" y="175419"/>
                  </a:cubicBezTo>
                  <a:cubicBezTo>
                    <a:pt x="606584" y="118522"/>
                    <a:pt x="636028" y="75061"/>
                    <a:pt x="674513" y="45036"/>
                  </a:cubicBezTo>
                  <a:cubicBezTo>
                    <a:pt x="712997" y="15012"/>
                    <a:pt x="759278" y="0"/>
                    <a:pt x="813355" y="0"/>
                  </a:cubicBezTo>
                  <a:close/>
                  <a:moveTo>
                    <a:pt x="231903" y="0"/>
                  </a:moveTo>
                  <a:cubicBezTo>
                    <a:pt x="275363" y="0"/>
                    <a:pt x="313848" y="9206"/>
                    <a:pt x="347356" y="27619"/>
                  </a:cubicBezTo>
                  <a:cubicBezTo>
                    <a:pt x="380864" y="46032"/>
                    <a:pt x="407156" y="70748"/>
                    <a:pt x="426233" y="101768"/>
                  </a:cubicBezTo>
                  <a:cubicBezTo>
                    <a:pt x="445309" y="132788"/>
                    <a:pt x="454847" y="167540"/>
                    <a:pt x="454847" y="206024"/>
                  </a:cubicBezTo>
                  <a:cubicBezTo>
                    <a:pt x="454847" y="233229"/>
                    <a:pt x="449954" y="259687"/>
                    <a:pt x="440167" y="285398"/>
                  </a:cubicBezTo>
                  <a:cubicBezTo>
                    <a:pt x="430380" y="311110"/>
                    <a:pt x="413460" y="339891"/>
                    <a:pt x="389407" y="371740"/>
                  </a:cubicBezTo>
                  <a:cubicBezTo>
                    <a:pt x="365354" y="403589"/>
                    <a:pt x="332095" y="442239"/>
                    <a:pt x="289629" y="487691"/>
                  </a:cubicBezTo>
                  <a:lnTo>
                    <a:pt x="123416" y="665847"/>
                  </a:lnTo>
                  <a:lnTo>
                    <a:pt x="123416" y="671819"/>
                  </a:lnTo>
                  <a:lnTo>
                    <a:pt x="467786" y="671819"/>
                  </a:lnTo>
                  <a:lnTo>
                    <a:pt x="467786" y="751442"/>
                  </a:lnTo>
                  <a:lnTo>
                    <a:pt x="0" y="751442"/>
                  </a:lnTo>
                  <a:lnTo>
                    <a:pt x="0" y="686748"/>
                  </a:lnTo>
                  <a:lnTo>
                    <a:pt x="244841" y="418021"/>
                  </a:lnTo>
                  <a:cubicBezTo>
                    <a:pt x="273373" y="386835"/>
                    <a:pt x="296845" y="359630"/>
                    <a:pt x="315258" y="336407"/>
                  </a:cubicBezTo>
                  <a:cubicBezTo>
                    <a:pt x="333671" y="313184"/>
                    <a:pt x="347439" y="291287"/>
                    <a:pt x="356562" y="270718"/>
                  </a:cubicBezTo>
                  <a:cubicBezTo>
                    <a:pt x="365686" y="250149"/>
                    <a:pt x="370248" y="228584"/>
                    <a:pt x="370248" y="206024"/>
                  </a:cubicBezTo>
                  <a:cubicBezTo>
                    <a:pt x="370248" y="179815"/>
                    <a:pt x="364027" y="157172"/>
                    <a:pt x="351586" y="138096"/>
                  </a:cubicBezTo>
                  <a:cubicBezTo>
                    <a:pt x="339145" y="119019"/>
                    <a:pt x="322308" y="104339"/>
                    <a:pt x="301075" y="94054"/>
                  </a:cubicBezTo>
                  <a:cubicBezTo>
                    <a:pt x="279842" y="83770"/>
                    <a:pt x="255789" y="78627"/>
                    <a:pt x="228917" y="78627"/>
                  </a:cubicBezTo>
                  <a:cubicBezTo>
                    <a:pt x="200385" y="78627"/>
                    <a:pt x="175586" y="84433"/>
                    <a:pt x="154519" y="96045"/>
                  </a:cubicBezTo>
                  <a:cubicBezTo>
                    <a:pt x="133452" y="107657"/>
                    <a:pt x="117196" y="123996"/>
                    <a:pt x="105750" y="145063"/>
                  </a:cubicBezTo>
                  <a:cubicBezTo>
                    <a:pt x="94304" y="166130"/>
                    <a:pt x="88581" y="190763"/>
                    <a:pt x="88581" y="218963"/>
                  </a:cubicBezTo>
                  <a:lnTo>
                    <a:pt x="2986" y="218963"/>
                  </a:lnTo>
                  <a:cubicBezTo>
                    <a:pt x="2986" y="175502"/>
                    <a:pt x="13022" y="137349"/>
                    <a:pt x="33094" y="104505"/>
                  </a:cubicBezTo>
                  <a:cubicBezTo>
                    <a:pt x="53165" y="71660"/>
                    <a:pt x="80536" y="46032"/>
                    <a:pt x="115205" y="27619"/>
                  </a:cubicBezTo>
                  <a:cubicBezTo>
                    <a:pt x="149874" y="9206"/>
                    <a:pt x="188773" y="0"/>
                    <a:pt x="231903" y="0"/>
                  </a:cubicBezTo>
                  <a:close/>
                </a:path>
              </a:pathLst>
            </a:custGeom>
            <a:solidFill>
              <a:schemeClr val="bg2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71" name="Прямоугольник: скругленные углы 270">
              <a:extLst>
                <a:ext uri="{FF2B5EF4-FFF2-40B4-BE49-F238E27FC236}">
                  <a16:creationId xmlns:a16="http://schemas.microsoft.com/office/drawing/2014/main" id="{60D6970B-8428-475A-AC9E-EB9847CD465E}"/>
                </a:ext>
              </a:extLst>
            </p:cNvPr>
            <p:cNvSpPr/>
            <p:nvPr/>
          </p:nvSpPr>
          <p:spPr>
            <a:xfrm>
              <a:off x="343677" y="4057184"/>
              <a:ext cx="2609472" cy="1169160"/>
            </a:xfrm>
            <a:prstGeom prst="roundRect">
              <a:avLst>
                <a:gd name="adj" fmla="val 14130"/>
              </a:avLst>
            </a:prstGeom>
            <a:solidFill>
              <a:srgbClr val="6A9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9222F6E5-8AB1-457C-BFE5-5018BDB32B85}"/>
                </a:ext>
              </a:extLst>
            </p:cNvPr>
            <p:cNvSpPr txBox="1"/>
            <p:nvPr/>
          </p:nvSpPr>
          <p:spPr>
            <a:xfrm>
              <a:off x="594683" y="4091824"/>
              <a:ext cx="25324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8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20%</a:t>
              </a:r>
            </a:p>
          </p:txBody>
        </p:sp>
        <p:cxnSp>
          <p:nvCxnSpPr>
            <p:cNvPr id="273" name="Прямая соединительная линия 272">
              <a:extLst>
                <a:ext uri="{FF2B5EF4-FFF2-40B4-BE49-F238E27FC236}">
                  <a16:creationId xmlns:a16="http://schemas.microsoft.com/office/drawing/2014/main" id="{5E5FC9C5-D2B8-4CCE-8F2B-DF63F2D5D544}"/>
                </a:ext>
              </a:extLst>
            </p:cNvPr>
            <p:cNvCxnSpPr>
              <a:cxnSpLocks/>
            </p:cNvCxnSpPr>
            <p:nvPr/>
          </p:nvCxnSpPr>
          <p:spPr>
            <a:xfrm>
              <a:off x="3495419" y="5155333"/>
              <a:ext cx="200281" cy="0"/>
            </a:xfrm>
            <a:prstGeom prst="line">
              <a:avLst/>
            </a:prstGeom>
            <a:ln w="12700">
              <a:solidFill>
                <a:srgbClr val="E2E2E2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FF0968FF-3A05-4FFA-9534-D3DAB6D764AF}"/>
              </a:ext>
            </a:extLst>
          </p:cNvPr>
          <p:cNvGrpSpPr/>
          <p:nvPr/>
        </p:nvGrpSpPr>
        <p:grpSpPr>
          <a:xfrm>
            <a:off x="-217484" y="-183294"/>
            <a:ext cx="12626969" cy="7510235"/>
            <a:chOff x="-217484" y="-175260"/>
            <a:chExt cx="12626969" cy="7510235"/>
          </a:xfrm>
        </p:grpSpPr>
        <p:sp>
          <p:nvSpPr>
            <p:cNvPr id="325" name="Прямоугольник 324">
              <a:extLst>
                <a:ext uri="{FF2B5EF4-FFF2-40B4-BE49-F238E27FC236}">
                  <a16:creationId xmlns:a16="http://schemas.microsoft.com/office/drawing/2014/main" id="{ABFF594A-1C18-4DE5-AD85-96BE571F9C2C}"/>
                </a:ext>
              </a:extLst>
            </p:cNvPr>
            <p:cNvSpPr/>
            <p:nvPr/>
          </p:nvSpPr>
          <p:spPr>
            <a:xfrm>
              <a:off x="-217484" y="-175260"/>
              <a:ext cx="12626969" cy="7208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DECF65B0-7EA5-4E85-9E79-AB9351C14F50}"/>
                </a:ext>
              </a:extLst>
            </p:cNvPr>
            <p:cNvSpPr txBox="1"/>
            <p:nvPr/>
          </p:nvSpPr>
          <p:spPr>
            <a:xfrm>
              <a:off x="242021" y="126456"/>
              <a:ext cx="8927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4000">
                  <a:solidFill>
                    <a:srgbClr val="202020"/>
                  </a:solidFill>
                  <a:latin typeface="Inter Tight Black" pitchFamily="2" charset="0"/>
                  <a:ea typeface="Inter Tight Black" pitchFamily="2" charset="0"/>
                  <a:cs typeface="Inter Tight Black" pitchFamily="2" charset="0"/>
                </a:defRPr>
              </a:lvl1pPr>
            </a:lstStyle>
            <a:p>
              <a:r>
                <a:rPr lang="ru-RU" sz="3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Получение</a:t>
              </a:r>
              <a:r>
                <a:rPr lang="ru-RU" sz="3600" dirty="0">
                  <a:solidFill>
                    <a:srgbClr val="4581E2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 альтернативных </a:t>
              </a:r>
              <a:r>
                <a:rPr lang="ru-RU" sz="3600" dirty="0"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счетов</a:t>
              </a:r>
            </a:p>
          </p:txBody>
        </p:sp>
        <p:pic>
          <p:nvPicPr>
            <p:cNvPr id="327" name="Рисунок 326">
              <a:extLst>
                <a:ext uri="{FF2B5EF4-FFF2-40B4-BE49-F238E27FC236}">
                  <a16:creationId xmlns:a16="http://schemas.microsoft.com/office/drawing/2014/main" id="{ACA7B41B-62AA-47E7-A7D1-9923FCCC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97802" y="156674"/>
              <a:ext cx="683543" cy="585894"/>
            </a:xfrm>
            <a:prstGeom prst="rect">
              <a:avLst/>
            </a:prstGeom>
          </p:spPr>
        </p:pic>
        <p:cxnSp>
          <p:nvCxnSpPr>
            <p:cNvPr id="328" name="Прямая соединительная линия 327">
              <a:extLst>
                <a:ext uri="{FF2B5EF4-FFF2-40B4-BE49-F238E27FC236}">
                  <a16:creationId xmlns:a16="http://schemas.microsoft.com/office/drawing/2014/main" id="{9C8E9F9C-5A16-47CE-ACC3-3B4654CC1AFF}"/>
                </a:ext>
              </a:extLst>
            </p:cNvPr>
            <p:cNvCxnSpPr>
              <a:cxnSpLocks/>
              <a:stCxn id="334" idx="2"/>
            </p:cNvCxnSpPr>
            <p:nvPr/>
          </p:nvCxnSpPr>
          <p:spPr>
            <a:xfrm>
              <a:off x="2126545" y="1389680"/>
              <a:ext cx="0" cy="289494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>
              <a:extLst>
                <a:ext uri="{FF2B5EF4-FFF2-40B4-BE49-F238E27FC236}">
                  <a16:creationId xmlns:a16="http://schemas.microsoft.com/office/drawing/2014/main" id="{E9878C84-A47B-4F79-BC1A-5B2E4BB10C04}"/>
                </a:ext>
              </a:extLst>
            </p:cNvPr>
            <p:cNvCxnSpPr>
              <a:cxnSpLocks/>
            </p:cNvCxnSpPr>
            <p:nvPr/>
          </p:nvCxnSpPr>
          <p:spPr>
            <a:xfrm>
              <a:off x="6480127" y="1311872"/>
              <a:ext cx="0" cy="35807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Прямоугольник: скругленные углы 329">
              <a:extLst>
                <a:ext uri="{FF2B5EF4-FFF2-40B4-BE49-F238E27FC236}">
                  <a16:creationId xmlns:a16="http://schemas.microsoft.com/office/drawing/2014/main" id="{CD4E1C7D-20F7-41B2-9A36-B8D6FEF92B1C}"/>
                </a:ext>
              </a:extLst>
            </p:cNvPr>
            <p:cNvSpPr/>
            <p:nvPr/>
          </p:nvSpPr>
          <p:spPr>
            <a:xfrm>
              <a:off x="88175" y="1531549"/>
              <a:ext cx="4034373" cy="5208599"/>
            </a:xfrm>
            <a:prstGeom prst="roundRect">
              <a:avLst>
                <a:gd name="adj" fmla="val 5650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рямоугольник: скругленные углы 330">
              <a:extLst>
                <a:ext uri="{FF2B5EF4-FFF2-40B4-BE49-F238E27FC236}">
                  <a16:creationId xmlns:a16="http://schemas.microsoft.com/office/drawing/2014/main" id="{020271A1-6DB1-45BC-BD83-105280ADB3E7}"/>
                </a:ext>
              </a:extLst>
            </p:cNvPr>
            <p:cNvSpPr/>
            <p:nvPr/>
          </p:nvSpPr>
          <p:spPr>
            <a:xfrm>
              <a:off x="4452062" y="1531549"/>
              <a:ext cx="4034373" cy="5208599"/>
            </a:xfrm>
            <a:prstGeom prst="roundRect">
              <a:avLst>
                <a:gd name="adj" fmla="val 5650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2" name="Рисунок 331">
              <a:extLst>
                <a:ext uri="{FF2B5EF4-FFF2-40B4-BE49-F238E27FC236}">
                  <a16:creationId xmlns:a16="http://schemas.microsoft.com/office/drawing/2014/main" id="{D0FCA85E-3B6B-4790-BEBE-FB793912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" b="2350"/>
            <a:stretch/>
          </p:blipFill>
          <p:spPr>
            <a:xfrm>
              <a:off x="4644142" y="1675667"/>
              <a:ext cx="3650213" cy="4920363"/>
            </a:xfrm>
            <a:prstGeom prst="roundRect">
              <a:avLst>
                <a:gd name="adj" fmla="val 4420"/>
              </a:avLst>
            </a:prstGeom>
            <a:ln w="38100">
              <a:noFill/>
            </a:ln>
          </p:spPr>
        </p:pic>
        <p:cxnSp>
          <p:nvCxnSpPr>
            <p:cNvPr id="333" name="Прямая соединительная линия 332">
              <a:extLst>
                <a:ext uri="{FF2B5EF4-FFF2-40B4-BE49-F238E27FC236}">
                  <a16:creationId xmlns:a16="http://schemas.microsoft.com/office/drawing/2014/main" id="{397EA485-345C-4024-98F3-356D66CB3AA6}"/>
                </a:ext>
              </a:extLst>
            </p:cNvPr>
            <p:cNvCxnSpPr>
              <a:cxnSpLocks/>
            </p:cNvCxnSpPr>
            <p:nvPr/>
          </p:nvCxnSpPr>
          <p:spPr>
            <a:xfrm>
              <a:off x="2748999" y="1155045"/>
              <a:ext cx="3467100" cy="0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Прямоугольник: скругленные углы 333">
              <a:extLst>
                <a:ext uri="{FF2B5EF4-FFF2-40B4-BE49-F238E27FC236}">
                  <a16:creationId xmlns:a16="http://schemas.microsoft.com/office/drawing/2014/main" id="{7DB8CFAA-DBDC-4F4A-877B-5330DB22E908}"/>
                </a:ext>
              </a:extLst>
            </p:cNvPr>
            <p:cNvSpPr/>
            <p:nvPr/>
          </p:nvSpPr>
          <p:spPr>
            <a:xfrm>
              <a:off x="1476305" y="920411"/>
              <a:ext cx="1300480" cy="469269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rgbClr val="202020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Было</a:t>
              </a:r>
            </a:p>
          </p:txBody>
        </p:sp>
        <p:sp>
          <p:nvSpPr>
            <p:cNvPr id="335" name="Прямоугольник: скругленные углы 334">
              <a:extLst>
                <a:ext uri="{FF2B5EF4-FFF2-40B4-BE49-F238E27FC236}">
                  <a16:creationId xmlns:a16="http://schemas.microsoft.com/office/drawing/2014/main" id="{84E49EF8-DD49-4659-8DA5-CED87D96787B}"/>
                </a:ext>
              </a:extLst>
            </p:cNvPr>
            <p:cNvSpPr/>
            <p:nvPr/>
          </p:nvSpPr>
          <p:spPr>
            <a:xfrm>
              <a:off x="5819008" y="916905"/>
              <a:ext cx="1300480" cy="472776"/>
            </a:xfrm>
            <a:prstGeom prst="roundRect">
              <a:avLst/>
            </a:prstGeom>
            <a:gradFill>
              <a:gsLst>
                <a:gs pos="74000">
                  <a:srgbClr val="538DEA"/>
                </a:gs>
                <a:gs pos="0">
                  <a:srgbClr val="96B2DE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Стало</a:t>
              </a:r>
            </a:p>
          </p:txBody>
        </p:sp>
        <p:sp>
          <p:nvSpPr>
            <p:cNvPr id="336" name="Прямоугольник: скругленные углы 335">
              <a:extLst>
                <a:ext uri="{FF2B5EF4-FFF2-40B4-BE49-F238E27FC236}">
                  <a16:creationId xmlns:a16="http://schemas.microsoft.com/office/drawing/2014/main" id="{435B0421-23F9-4636-AB48-DC9C12722651}"/>
                </a:ext>
              </a:extLst>
            </p:cNvPr>
            <p:cNvSpPr/>
            <p:nvPr/>
          </p:nvSpPr>
          <p:spPr>
            <a:xfrm>
              <a:off x="8803367" y="1519356"/>
              <a:ext cx="3278173" cy="5815619"/>
            </a:xfrm>
            <a:prstGeom prst="roundRect">
              <a:avLst>
                <a:gd name="adj" fmla="val 7873"/>
              </a:avLst>
            </a:prstGeom>
            <a:gradFill>
              <a:gsLst>
                <a:gs pos="41000">
                  <a:srgbClr val="538DEA"/>
                </a:gs>
                <a:gs pos="20000">
                  <a:srgbClr val="96B2DE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9C73A1C6-72DB-4A7C-803B-22E988CD6A4E}"/>
                </a:ext>
              </a:extLst>
            </p:cNvPr>
            <p:cNvSpPr txBox="1"/>
            <p:nvPr/>
          </p:nvSpPr>
          <p:spPr>
            <a:xfrm>
              <a:off x="8820907" y="1795250"/>
              <a:ext cx="32430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Полученная </a:t>
              </a:r>
              <a:b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экономия </a:t>
              </a: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7C28F449-B023-4ABA-BA24-D26933CB002C}"/>
                </a:ext>
              </a:extLst>
            </p:cNvPr>
            <p:cNvSpPr txBox="1"/>
            <p:nvPr/>
          </p:nvSpPr>
          <p:spPr>
            <a:xfrm>
              <a:off x="8802265" y="4669553"/>
              <a:ext cx="3280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Итоговая экономия составила</a:t>
              </a:r>
            </a:p>
          </p:txBody>
        </p:sp>
        <p:grpSp>
          <p:nvGrpSpPr>
            <p:cNvPr id="339" name="Группа 338">
              <a:extLst>
                <a:ext uri="{FF2B5EF4-FFF2-40B4-BE49-F238E27FC236}">
                  <a16:creationId xmlns:a16="http://schemas.microsoft.com/office/drawing/2014/main" id="{7300BC4E-0644-43B7-828D-013E9783CC0F}"/>
                </a:ext>
              </a:extLst>
            </p:cNvPr>
            <p:cNvGrpSpPr/>
            <p:nvPr/>
          </p:nvGrpSpPr>
          <p:grpSpPr>
            <a:xfrm>
              <a:off x="9518576" y="5622467"/>
              <a:ext cx="1948365" cy="584775"/>
              <a:chOff x="8890970" y="5683427"/>
              <a:chExt cx="1948365" cy="584775"/>
            </a:xfrm>
          </p:grpSpPr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DDBE355D-FF9C-4F7F-9C3D-F7A3C240F126}"/>
                  </a:ext>
                </a:extLst>
              </p:cNvPr>
              <p:cNvSpPr txBox="1"/>
              <p:nvPr/>
            </p:nvSpPr>
            <p:spPr>
              <a:xfrm>
                <a:off x="8890970" y="5683427"/>
                <a:ext cx="17416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solidFill>
                      <a:schemeClr val="bg1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130 928</a:t>
                </a:r>
              </a:p>
            </p:txBody>
          </p:sp>
          <p:pic>
            <p:nvPicPr>
              <p:cNvPr id="345" name="Рисунок 344">
                <a:extLst>
                  <a:ext uri="{FF2B5EF4-FFF2-40B4-BE49-F238E27FC236}">
                    <a16:creationId xmlns:a16="http://schemas.microsoft.com/office/drawing/2014/main" id="{0690405E-3EB7-40BB-A320-E2BAE4556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25917" y="5769105"/>
                <a:ext cx="413418" cy="413418"/>
              </a:xfrm>
              <a:prstGeom prst="rect">
                <a:avLst/>
              </a:prstGeom>
            </p:spPr>
          </p:pic>
        </p:grpSp>
        <p:pic>
          <p:nvPicPr>
            <p:cNvPr id="340" name="Рисунок 339">
              <a:extLst>
                <a:ext uri="{FF2B5EF4-FFF2-40B4-BE49-F238E27FC236}">
                  <a16:creationId xmlns:a16="http://schemas.microsoft.com/office/drawing/2014/main" id="{1D819DC9-8382-4663-8633-879F3055C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" b="3467"/>
            <a:stretch/>
          </p:blipFill>
          <p:spPr>
            <a:xfrm>
              <a:off x="285079" y="1674559"/>
              <a:ext cx="3640564" cy="4922578"/>
            </a:xfrm>
            <a:prstGeom prst="roundRect">
              <a:avLst>
                <a:gd name="adj" fmla="val 3844"/>
              </a:avLst>
            </a:prstGeom>
          </p:spPr>
        </p:pic>
        <p:sp>
          <p:nvSpPr>
            <p:cNvPr id="341" name="Полилиния: фигура 340">
              <a:extLst>
                <a:ext uri="{FF2B5EF4-FFF2-40B4-BE49-F238E27FC236}">
                  <a16:creationId xmlns:a16="http://schemas.microsoft.com/office/drawing/2014/main" id="{354D508A-A10F-44CD-A8F4-43439BB856B0}"/>
                </a:ext>
              </a:extLst>
            </p:cNvPr>
            <p:cNvSpPr/>
            <p:nvPr/>
          </p:nvSpPr>
          <p:spPr>
            <a:xfrm>
              <a:off x="8960914" y="2768875"/>
              <a:ext cx="3007361" cy="1263389"/>
            </a:xfrm>
            <a:custGeom>
              <a:avLst/>
              <a:gdLst/>
              <a:ahLst/>
              <a:cxnLst/>
              <a:rect l="l" t="t" r="r" b="b"/>
              <a:pathLst>
                <a:path w="1626096" h="683121">
                  <a:moveTo>
                    <a:pt x="1497509" y="436661"/>
                  </a:moveTo>
                  <a:cubicBezTo>
                    <a:pt x="1474887" y="436661"/>
                    <a:pt x="1458664" y="444549"/>
                    <a:pt x="1448842" y="460325"/>
                  </a:cubicBezTo>
                  <a:cubicBezTo>
                    <a:pt x="1439019" y="476101"/>
                    <a:pt x="1434108" y="494109"/>
                    <a:pt x="1434108" y="514350"/>
                  </a:cubicBezTo>
                  <a:lnTo>
                    <a:pt x="1434108" y="549176"/>
                  </a:lnTo>
                  <a:cubicBezTo>
                    <a:pt x="1434108" y="569416"/>
                    <a:pt x="1438870" y="587499"/>
                    <a:pt x="1448395" y="603423"/>
                  </a:cubicBezTo>
                  <a:cubicBezTo>
                    <a:pt x="1457920" y="619348"/>
                    <a:pt x="1474291" y="627459"/>
                    <a:pt x="1497509" y="627757"/>
                  </a:cubicBezTo>
                  <a:cubicBezTo>
                    <a:pt x="1520428" y="627459"/>
                    <a:pt x="1536576" y="619348"/>
                    <a:pt x="1545952" y="603423"/>
                  </a:cubicBezTo>
                  <a:cubicBezTo>
                    <a:pt x="1555328" y="587499"/>
                    <a:pt x="1560016" y="569416"/>
                    <a:pt x="1560016" y="549176"/>
                  </a:cubicBezTo>
                  <a:lnTo>
                    <a:pt x="1560016" y="514350"/>
                  </a:lnTo>
                  <a:cubicBezTo>
                    <a:pt x="1560016" y="494109"/>
                    <a:pt x="1555477" y="476101"/>
                    <a:pt x="1546399" y="460325"/>
                  </a:cubicBezTo>
                  <a:cubicBezTo>
                    <a:pt x="1537320" y="444549"/>
                    <a:pt x="1521023" y="436661"/>
                    <a:pt x="1497509" y="436661"/>
                  </a:cubicBezTo>
                  <a:close/>
                  <a:moveTo>
                    <a:pt x="1497509" y="380404"/>
                  </a:moveTo>
                  <a:cubicBezTo>
                    <a:pt x="1525786" y="380404"/>
                    <a:pt x="1549450" y="386506"/>
                    <a:pt x="1568500" y="398710"/>
                  </a:cubicBezTo>
                  <a:cubicBezTo>
                    <a:pt x="1587550" y="410914"/>
                    <a:pt x="1601911" y="427136"/>
                    <a:pt x="1611585" y="447377"/>
                  </a:cubicBezTo>
                  <a:cubicBezTo>
                    <a:pt x="1621259" y="467618"/>
                    <a:pt x="1626096" y="489942"/>
                    <a:pt x="1626096" y="514350"/>
                  </a:cubicBezTo>
                  <a:lnTo>
                    <a:pt x="1626096" y="549176"/>
                  </a:lnTo>
                  <a:cubicBezTo>
                    <a:pt x="1626096" y="573583"/>
                    <a:pt x="1621185" y="595908"/>
                    <a:pt x="1611362" y="616148"/>
                  </a:cubicBezTo>
                  <a:cubicBezTo>
                    <a:pt x="1601539" y="636389"/>
                    <a:pt x="1587103" y="652611"/>
                    <a:pt x="1568053" y="664815"/>
                  </a:cubicBezTo>
                  <a:cubicBezTo>
                    <a:pt x="1549003" y="677019"/>
                    <a:pt x="1525488" y="683121"/>
                    <a:pt x="1497509" y="683121"/>
                  </a:cubicBezTo>
                  <a:cubicBezTo>
                    <a:pt x="1469529" y="683121"/>
                    <a:pt x="1445865" y="677019"/>
                    <a:pt x="1426518" y="664815"/>
                  </a:cubicBezTo>
                  <a:cubicBezTo>
                    <a:pt x="1407170" y="652611"/>
                    <a:pt x="1392585" y="636389"/>
                    <a:pt x="1382762" y="616148"/>
                  </a:cubicBezTo>
                  <a:cubicBezTo>
                    <a:pt x="1372939" y="595908"/>
                    <a:pt x="1368028" y="573583"/>
                    <a:pt x="1368028" y="549176"/>
                  </a:cubicBezTo>
                  <a:lnTo>
                    <a:pt x="1368028" y="514350"/>
                  </a:lnTo>
                  <a:cubicBezTo>
                    <a:pt x="1368028" y="489942"/>
                    <a:pt x="1373014" y="467618"/>
                    <a:pt x="1382985" y="447377"/>
                  </a:cubicBezTo>
                  <a:cubicBezTo>
                    <a:pt x="1392957" y="427136"/>
                    <a:pt x="1407616" y="410914"/>
                    <a:pt x="1426964" y="398710"/>
                  </a:cubicBezTo>
                  <a:cubicBezTo>
                    <a:pt x="1446312" y="386506"/>
                    <a:pt x="1469827" y="380404"/>
                    <a:pt x="1497509" y="380404"/>
                  </a:cubicBezTo>
                  <a:close/>
                  <a:moveTo>
                    <a:pt x="1166217" y="56257"/>
                  </a:moveTo>
                  <a:cubicBezTo>
                    <a:pt x="1143595" y="55959"/>
                    <a:pt x="1127373" y="63773"/>
                    <a:pt x="1117550" y="79697"/>
                  </a:cubicBezTo>
                  <a:cubicBezTo>
                    <a:pt x="1107728" y="95622"/>
                    <a:pt x="1102816" y="113704"/>
                    <a:pt x="1102816" y="133945"/>
                  </a:cubicBezTo>
                  <a:lnTo>
                    <a:pt x="1102816" y="168771"/>
                  </a:lnTo>
                  <a:cubicBezTo>
                    <a:pt x="1102816" y="189011"/>
                    <a:pt x="1107579" y="207094"/>
                    <a:pt x="1117104" y="223019"/>
                  </a:cubicBezTo>
                  <a:cubicBezTo>
                    <a:pt x="1126629" y="238943"/>
                    <a:pt x="1143000" y="246757"/>
                    <a:pt x="1166217" y="246459"/>
                  </a:cubicBezTo>
                  <a:cubicBezTo>
                    <a:pt x="1189137" y="246757"/>
                    <a:pt x="1205285" y="238943"/>
                    <a:pt x="1214661" y="223019"/>
                  </a:cubicBezTo>
                  <a:cubicBezTo>
                    <a:pt x="1224037" y="207094"/>
                    <a:pt x="1228725" y="189011"/>
                    <a:pt x="1228725" y="168771"/>
                  </a:cubicBezTo>
                  <a:lnTo>
                    <a:pt x="1228725" y="133945"/>
                  </a:lnTo>
                  <a:cubicBezTo>
                    <a:pt x="1228725" y="113704"/>
                    <a:pt x="1224186" y="95622"/>
                    <a:pt x="1215107" y="79697"/>
                  </a:cubicBezTo>
                  <a:cubicBezTo>
                    <a:pt x="1206029" y="63773"/>
                    <a:pt x="1189732" y="55959"/>
                    <a:pt x="1166217" y="56257"/>
                  </a:cubicBezTo>
                  <a:close/>
                  <a:moveTo>
                    <a:pt x="1518940" y="8929"/>
                  </a:moveTo>
                  <a:lnTo>
                    <a:pt x="1593056" y="8929"/>
                  </a:lnTo>
                  <a:lnTo>
                    <a:pt x="1135856" y="674191"/>
                  </a:lnTo>
                  <a:lnTo>
                    <a:pt x="1061740" y="674191"/>
                  </a:lnTo>
                  <a:close/>
                  <a:moveTo>
                    <a:pt x="1166217" y="0"/>
                  </a:moveTo>
                  <a:cubicBezTo>
                    <a:pt x="1194495" y="0"/>
                    <a:pt x="1218233" y="6102"/>
                    <a:pt x="1237431" y="18306"/>
                  </a:cubicBezTo>
                  <a:cubicBezTo>
                    <a:pt x="1256630" y="30509"/>
                    <a:pt x="1271067" y="46732"/>
                    <a:pt x="1280740" y="66972"/>
                  </a:cubicBezTo>
                  <a:cubicBezTo>
                    <a:pt x="1290414" y="87213"/>
                    <a:pt x="1295102" y="109537"/>
                    <a:pt x="1294805" y="133945"/>
                  </a:cubicBezTo>
                  <a:lnTo>
                    <a:pt x="1294805" y="168771"/>
                  </a:lnTo>
                  <a:cubicBezTo>
                    <a:pt x="1295102" y="192881"/>
                    <a:pt x="1290265" y="215131"/>
                    <a:pt x="1280294" y="235520"/>
                  </a:cubicBezTo>
                  <a:cubicBezTo>
                    <a:pt x="1270322" y="255910"/>
                    <a:pt x="1255812" y="272206"/>
                    <a:pt x="1236762" y="284410"/>
                  </a:cubicBezTo>
                  <a:cubicBezTo>
                    <a:pt x="1217712" y="296614"/>
                    <a:pt x="1194197" y="302716"/>
                    <a:pt x="1166217" y="302716"/>
                  </a:cubicBezTo>
                  <a:cubicBezTo>
                    <a:pt x="1138238" y="302716"/>
                    <a:pt x="1114574" y="296614"/>
                    <a:pt x="1095226" y="284410"/>
                  </a:cubicBezTo>
                  <a:cubicBezTo>
                    <a:pt x="1075879" y="272206"/>
                    <a:pt x="1061293" y="255910"/>
                    <a:pt x="1051471" y="235520"/>
                  </a:cubicBezTo>
                  <a:cubicBezTo>
                    <a:pt x="1041648" y="215131"/>
                    <a:pt x="1036737" y="192881"/>
                    <a:pt x="1036737" y="168771"/>
                  </a:cubicBezTo>
                  <a:lnTo>
                    <a:pt x="1036737" y="133945"/>
                  </a:lnTo>
                  <a:cubicBezTo>
                    <a:pt x="1036737" y="109537"/>
                    <a:pt x="1041797" y="87213"/>
                    <a:pt x="1051917" y="66972"/>
                  </a:cubicBezTo>
                  <a:cubicBezTo>
                    <a:pt x="1062038" y="46732"/>
                    <a:pt x="1076697" y="30509"/>
                    <a:pt x="1095896" y="18306"/>
                  </a:cubicBezTo>
                  <a:cubicBezTo>
                    <a:pt x="1115095" y="6102"/>
                    <a:pt x="1138535" y="0"/>
                    <a:pt x="1166217" y="0"/>
                  </a:cubicBezTo>
                  <a:close/>
                  <a:moveTo>
                    <a:pt x="722412" y="0"/>
                  </a:moveTo>
                  <a:cubicBezTo>
                    <a:pt x="761405" y="0"/>
                    <a:pt x="795933" y="8260"/>
                    <a:pt x="825996" y="24780"/>
                  </a:cubicBezTo>
                  <a:cubicBezTo>
                    <a:pt x="856059" y="41300"/>
                    <a:pt x="879649" y="63475"/>
                    <a:pt x="896764" y="91306"/>
                  </a:cubicBezTo>
                  <a:cubicBezTo>
                    <a:pt x="913879" y="119137"/>
                    <a:pt x="922437" y="150316"/>
                    <a:pt x="922437" y="184844"/>
                  </a:cubicBezTo>
                  <a:cubicBezTo>
                    <a:pt x="922437" y="209252"/>
                    <a:pt x="918046" y="232990"/>
                    <a:pt x="909265" y="256059"/>
                  </a:cubicBezTo>
                  <a:cubicBezTo>
                    <a:pt x="900485" y="279127"/>
                    <a:pt x="885304" y="304949"/>
                    <a:pt x="863724" y="333524"/>
                  </a:cubicBezTo>
                  <a:cubicBezTo>
                    <a:pt x="842144" y="362099"/>
                    <a:pt x="812304" y="396776"/>
                    <a:pt x="774204" y="437554"/>
                  </a:cubicBezTo>
                  <a:lnTo>
                    <a:pt x="625078" y="597396"/>
                  </a:lnTo>
                  <a:lnTo>
                    <a:pt x="625078" y="602754"/>
                  </a:lnTo>
                  <a:lnTo>
                    <a:pt x="934045" y="602754"/>
                  </a:lnTo>
                  <a:lnTo>
                    <a:pt x="934045" y="674191"/>
                  </a:lnTo>
                  <a:lnTo>
                    <a:pt x="514350" y="674191"/>
                  </a:lnTo>
                  <a:lnTo>
                    <a:pt x="514350" y="616148"/>
                  </a:lnTo>
                  <a:lnTo>
                    <a:pt x="734020" y="375047"/>
                  </a:lnTo>
                  <a:cubicBezTo>
                    <a:pt x="759619" y="347067"/>
                    <a:pt x="780678" y="322659"/>
                    <a:pt x="797198" y="301823"/>
                  </a:cubicBezTo>
                  <a:cubicBezTo>
                    <a:pt x="813718" y="280987"/>
                    <a:pt x="826071" y="261342"/>
                    <a:pt x="834256" y="242887"/>
                  </a:cubicBezTo>
                  <a:cubicBezTo>
                    <a:pt x="842442" y="224433"/>
                    <a:pt x="846534" y="205085"/>
                    <a:pt x="846534" y="184844"/>
                  </a:cubicBezTo>
                  <a:cubicBezTo>
                    <a:pt x="846534" y="161329"/>
                    <a:pt x="840953" y="141014"/>
                    <a:pt x="829791" y="123899"/>
                  </a:cubicBezTo>
                  <a:cubicBezTo>
                    <a:pt x="818629" y="106784"/>
                    <a:pt x="803523" y="93613"/>
                    <a:pt x="784473" y="84385"/>
                  </a:cubicBezTo>
                  <a:cubicBezTo>
                    <a:pt x="765423" y="75158"/>
                    <a:pt x="743843" y="70544"/>
                    <a:pt x="719733" y="70544"/>
                  </a:cubicBezTo>
                  <a:cubicBezTo>
                    <a:pt x="694134" y="70544"/>
                    <a:pt x="671885" y="75753"/>
                    <a:pt x="652983" y="86171"/>
                  </a:cubicBezTo>
                  <a:cubicBezTo>
                    <a:pt x="634082" y="96589"/>
                    <a:pt x="619497" y="111249"/>
                    <a:pt x="609228" y="130150"/>
                  </a:cubicBezTo>
                  <a:cubicBezTo>
                    <a:pt x="598959" y="149051"/>
                    <a:pt x="593824" y="171152"/>
                    <a:pt x="593824" y="196453"/>
                  </a:cubicBezTo>
                  <a:lnTo>
                    <a:pt x="517029" y="196453"/>
                  </a:lnTo>
                  <a:cubicBezTo>
                    <a:pt x="517029" y="157460"/>
                    <a:pt x="526033" y="123229"/>
                    <a:pt x="544041" y="93761"/>
                  </a:cubicBezTo>
                  <a:cubicBezTo>
                    <a:pt x="562049" y="64293"/>
                    <a:pt x="586606" y="41300"/>
                    <a:pt x="617711" y="24780"/>
                  </a:cubicBezTo>
                  <a:cubicBezTo>
                    <a:pt x="648816" y="8260"/>
                    <a:pt x="683716" y="0"/>
                    <a:pt x="722412" y="0"/>
                  </a:cubicBezTo>
                  <a:close/>
                  <a:moveTo>
                    <a:pt x="208062" y="0"/>
                  </a:moveTo>
                  <a:cubicBezTo>
                    <a:pt x="247055" y="0"/>
                    <a:pt x="281583" y="8260"/>
                    <a:pt x="311646" y="24780"/>
                  </a:cubicBezTo>
                  <a:cubicBezTo>
                    <a:pt x="341709" y="41300"/>
                    <a:pt x="365299" y="63475"/>
                    <a:pt x="382414" y="91306"/>
                  </a:cubicBezTo>
                  <a:cubicBezTo>
                    <a:pt x="399529" y="119137"/>
                    <a:pt x="408087" y="150316"/>
                    <a:pt x="408087" y="184844"/>
                  </a:cubicBezTo>
                  <a:cubicBezTo>
                    <a:pt x="408087" y="209252"/>
                    <a:pt x="403696" y="232990"/>
                    <a:pt x="394915" y="256059"/>
                  </a:cubicBezTo>
                  <a:cubicBezTo>
                    <a:pt x="386135" y="279127"/>
                    <a:pt x="370954" y="304949"/>
                    <a:pt x="349374" y="333524"/>
                  </a:cubicBezTo>
                  <a:cubicBezTo>
                    <a:pt x="327794" y="362099"/>
                    <a:pt x="297954" y="396776"/>
                    <a:pt x="259854" y="437554"/>
                  </a:cubicBezTo>
                  <a:lnTo>
                    <a:pt x="110728" y="597396"/>
                  </a:lnTo>
                  <a:lnTo>
                    <a:pt x="110728" y="602754"/>
                  </a:lnTo>
                  <a:lnTo>
                    <a:pt x="419695" y="602754"/>
                  </a:lnTo>
                  <a:lnTo>
                    <a:pt x="419695" y="674191"/>
                  </a:lnTo>
                  <a:lnTo>
                    <a:pt x="0" y="674191"/>
                  </a:lnTo>
                  <a:lnTo>
                    <a:pt x="0" y="616148"/>
                  </a:lnTo>
                  <a:lnTo>
                    <a:pt x="219670" y="375047"/>
                  </a:lnTo>
                  <a:cubicBezTo>
                    <a:pt x="245269" y="347067"/>
                    <a:pt x="266328" y="322659"/>
                    <a:pt x="282848" y="301823"/>
                  </a:cubicBezTo>
                  <a:cubicBezTo>
                    <a:pt x="299368" y="280987"/>
                    <a:pt x="311721" y="261342"/>
                    <a:pt x="319906" y="242887"/>
                  </a:cubicBezTo>
                  <a:cubicBezTo>
                    <a:pt x="328092" y="224433"/>
                    <a:pt x="332184" y="205085"/>
                    <a:pt x="332184" y="184844"/>
                  </a:cubicBezTo>
                  <a:cubicBezTo>
                    <a:pt x="332184" y="161329"/>
                    <a:pt x="326603" y="141014"/>
                    <a:pt x="315441" y="123899"/>
                  </a:cubicBezTo>
                  <a:cubicBezTo>
                    <a:pt x="304279" y="106784"/>
                    <a:pt x="289173" y="93613"/>
                    <a:pt x="270123" y="84385"/>
                  </a:cubicBezTo>
                  <a:cubicBezTo>
                    <a:pt x="251073" y="75158"/>
                    <a:pt x="229493" y="70544"/>
                    <a:pt x="205383" y="70544"/>
                  </a:cubicBezTo>
                  <a:cubicBezTo>
                    <a:pt x="179784" y="70544"/>
                    <a:pt x="157535" y="75753"/>
                    <a:pt x="138634" y="86171"/>
                  </a:cubicBezTo>
                  <a:cubicBezTo>
                    <a:pt x="119732" y="96589"/>
                    <a:pt x="105147" y="111249"/>
                    <a:pt x="94878" y="130150"/>
                  </a:cubicBezTo>
                  <a:cubicBezTo>
                    <a:pt x="84609" y="149051"/>
                    <a:pt x="79474" y="171152"/>
                    <a:pt x="79474" y="196453"/>
                  </a:cubicBezTo>
                  <a:lnTo>
                    <a:pt x="2679" y="196453"/>
                  </a:lnTo>
                  <a:cubicBezTo>
                    <a:pt x="2679" y="157460"/>
                    <a:pt x="11683" y="123229"/>
                    <a:pt x="29691" y="93761"/>
                  </a:cubicBezTo>
                  <a:cubicBezTo>
                    <a:pt x="47699" y="64293"/>
                    <a:pt x="72256" y="41300"/>
                    <a:pt x="103361" y="24780"/>
                  </a:cubicBezTo>
                  <a:cubicBezTo>
                    <a:pt x="134466" y="8260"/>
                    <a:pt x="169367" y="0"/>
                    <a:pt x="208062" y="0"/>
                  </a:cubicBezTo>
                  <a:close/>
                </a:path>
              </a:pathLst>
            </a:custGeom>
            <a:solidFill>
              <a:schemeClr val="bg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42" name="Прямоугольник: скругленные углы 341">
              <a:extLst>
                <a:ext uri="{FF2B5EF4-FFF2-40B4-BE49-F238E27FC236}">
                  <a16:creationId xmlns:a16="http://schemas.microsoft.com/office/drawing/2014/main" id="{85444EC9-FB34-4F01-BDB9-E5FF0E1BFB8C}"/>
                </a:ext>
              </a:extLst>
            </p:cNvPr>
            <p:cNvSpPr/>
            <p:nvPr/>
          </p:nvSpPr>
          <p:spPr>
            <a:xfrm>
              <a:off x="9100506" y="3291725"/>
              <a:ext cx="2683894" cy="1169160"/>
            </a:xfrm>
            <a:prstGeom prst="roundRect">
              <a:avLst>
                <a:gd name="adj" fmla="val 14130"/>
              </a:avLst>
            </a:prstGeom>
            <a:solidFill>
              <a:srgbClr val="6A9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810D2C48-04AF-488D-B221-5FBF2E0C0A6C}"/>
                </a:ext>
              </a:extLst>
            </p:cNvPr>
            <p:cNvSpPr txBox="1"/>
            <p:nvPr/>
          </p:nvSpPr>
          <p:spPr>
            <a:xfrm>
              <a:off x="9097451" y="3371356"/>
              <a:ext cx="2683894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72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22%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9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>
            <a:extLst>
              <a:ext uri="{FF2B5EF4-FFF2-40B4-BE49-F238E27FC236}">
                <a16:creationId xmlns:a16="http://schemas.microsoft.com/office/drawing/2014/main" id="{9FE4EF37-C004-4DA9-814B-9A1A126EF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2"/>
          <a:stretch/>
        </p:blipFill>
        <p:spPr>
          <a:xfrm>
            <a:off x="-172720" y="0"/>
            <a:ext cx="1236472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BB9207-DB68-4897-8DE8-5908D3DC39D8}"/>
              </a:ext>
            </a:extLst>
          </p:cNvPr>
          <p:cNvGrpSpPr/>
          <p:nvPr/>
        </p:nvGrpSpPr>
        <p:grpSpPr>
          <a:xfrm>
            <a:off x="343357" y="1621721"/>
            <a:ext cx="4544043" cy="958863"/>
            <a:chOff x="343357" y="1621721"/>
            <a:chExt cx="4544043" cy="958863"/>
          </a:xfrm>
        </p:grpSpPr>
        <p:sp>
          <p:nvSpPr>
            <p:cNvPr id="26" name="Блок-схема: альтернативный процесс 25">
              <a:extLst>
                <a:ext uri="{FF2B5EF4-FFF2-40B4-BE49-F238E27FC236}">
                  <a16:creationId xmlns:a16="http://schemas.microsoft.com/office/drawing/2014/main" id="{0AA48A8D-DEF7-443D-8710-85E1153524EB}"/>
                </a:ext>
              </a:extLst>
            </p:cNvPr>
            <p:cNvSpPr/>
            <p:nvPr/>
          </p:nvSpPr>
          <p:spPr>
            <a:xfrm>
              <a:off x="343357" y="1621721"/>
              <a:ext cx="4535510" cy="958863"/>
            </a:xfrm>
            <a:prstGeom prst="flowChartAlternateProcess">
              <a:avLst/>
            </a:prstGeom>
            <a:solidFill>
              <a:srgbClr val="2B364A"/>
            </a:solidFill>
            <a:ln w="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DC590E-17FE-4386-B22B-FF1761152767}"/>
                </a:ext>
              </a:extLst>
            </p:cNvPr>
            <p:cNvSpPr txBox="1"/>
            <p:nvPr/>
          </p:nvSpPr>
          <p:spPr>
            <a:xfrm>
              <a:off x="1177387" y="1824835"/>
              <a:ext cx="371001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Формирование итогов закупки специалистом снабжения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A55ED4-E813-4898-AB4E-1394C5B95733}"/>
                </a:ext>
              </a:extLst>
            </p:cNvPr>
            <p:cNvSpPr txBox="1"/>
            <p:nvPr/>
          </p:nvSpPr>
          <p:spPr>
            <a:xfrm>
              <a:off x="490405" y="1639487"/>
              <a:ext cx="447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1</a:t>
              </a:r>
              <a:endParaRPr lang="ru-RU" sz="48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9476065A-E7F0-45CA-8FBD-36A956789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20884" y="1716550"/>
              <a:ext cx="0" cy="807501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4724356-B8FE-45F2-9A53-609D7431586A}"/>
              </a:ext>
            </a:extLst>
          </p:cNvPr>
          <p:cNvSpPr txBox="1"/>
          <p:nvPr/>
        </p:nvSpPr>
        <p:spPr>
          <a:xfrm>
            <a:off x="285847" y="222937"/>
            <a:ext cx="741316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>
                <a:solidFill>
                  <a:srgbClr val="202020"/>
                </a:solidFill>
                <a:latin typeface="Inter Tight Black" pitchFamily="2" charset="0"/>
                <a:ea typeface="Inter Tight Black" pitchFamily="2" charset="0"/>
                <a:cs typeface="Inter Tight Black" pitchFamily="2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Точки интеграции </a:t>
            </a:r>
            <a: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«Тринити» </a:t>
            </a:r>
            <a:br>
              <a:rPr lang="ru-RU" sz="36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36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 бизнес – процесс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5A0DF8-5670-433C-B1BF-1CE7666B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0103" y="197490"/>
            <a:ext cx="683543" cy="58589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3A66F54-C1C1-44FF-ACCE-16C9C17872C8}"/>
              </a:ext>
            </a:extLst>
          </p:cNvPr>
          <p:cNvGrpSpPr/>
          <p:nvPr/>
        </p:nvGrpSpPr>
        <p:grpSpPr>
          <a:xfrm>
            <a:off x="5258006" y="1620339"/>
            <a:ext cx="4544043" cy="961626"/>
            <a:chOff x="5258006" y="1620339"/>
            <a:chExt cx="4544043" cy="961626"/>
          </a:xfrm>
        </p:grpSpPr>
        <p:sp>
          <p:nvSpPr>
            <p:cNvPr id="34" name="Блок-схема: альтернативный процесс 33">
              <a:extLst>
                <a:ext uri="{FF2B5EF4-FFF2-40B4-BE49-F238E27FC236}">
                  <a16:creationId xmlns:a16="http://schemas.microsoft.com/office/drawing/2014/main" id="{A76EE55C-D1D9-420F-932F-2D273ACBEE27}"/>
                </a:ext>
              </a:extLst>
            </p:cNvPr>
            <p:cNvSpPr/>
            <p:nvPr/>
          </p:nvSpPr>
          <p:spPr>
            <a:xfrm>
              <a:off x="5258006" y="1620339"/>
              <a:ext cx="4535510" cy="958863"/>
            </a:xfrm>
            <a:prstGeom prst="flowChartAlternateProcess">
              <a:avLst/>
            </a:prstGeom>
            <a:solidFill>
              <a:srgbClr val="2B364A"/>
            </a:solidFill>
            <a:ln w="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D8D498-CFE4-4C6B-B3D2-5E548D38D191}"/>
                </a:ext>
              </a:extLst>
            </p:cNvPr>
            <p:cNvSpPr txBox="1"/>
            <p:nvPr/>
          </p:nvSpPr>
          <p:spPr>
            <a:xfrm>
              <a:off x="6092036" y="1824835"/>
              <a:ext cx="371001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Согласование </a:t>
              </a:r>
              <a:br>
                <a:rPr lang="ru-RU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директора по закупкам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F4222E-DDDE-4A2D-8B89-2EDFB01E9E09}"/>
                </a:ext>
              </a:extLst>
            </p:cNvPr>
            <p:cNvSpPr txBox="1"/>
            <p:nvPr/>
          </p:nvSpPr>
          <p:spPr>
            <a:xfrm>
              <a:off x="5342921" y="1658635"/>
              <a:ext cx="447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chemeClr val="bg1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2</a:t>
              </a:r>
              <a:endParaRPr lang="ru-RU" sz="48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3622AA8A-D79C-4CC3-9DF2-FF4D8D4DD829}"/>
                </a:ext>
              </a:extLst>
            </p:cNvPr>
            <p:cNvCxnSpPr>
              <a:cxnSpLocks/>
            </p:cNvCxnSpPr>
            <p:nvPr/>
          </p:nvCxnSpPr>
          <p:spPr>
            <a:xfrm>
              <a:off x="5991413" y="1716550"/>
              <a:ext cx="0" cy="807501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Блок-схема: альтернативный процесс 39">
            <a:extLst>
              <a:ext uri="{FF2B5EF4-FFF2-40B4-BE49-F238E27FC236}">
                <a16:creationId xmlns:a16="http://schemas.microsoft.com/office/drawing/2014/main" id="{D4675821-F1EA-4E12-800C-4918AC420B4F}"/>
              </a:ext>
            </a:extLst>
          </p:cNvPr>
          <p:cNvSpPr/>
          <p:nvPr/>
        </p:nvSpPr>
        <p:spPr>
          <a:xfrm>
            <a:off x="343357" y="2962461"/>
            <a:ext cx="4535510" cy="958863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A4476D-51A7-45B8-9A9F-699E77C49797}"/>
              </a:ext>
            </a:extLst>
          </p:cNvPr>
          <p:cNvSpPr txBox="1"/>
          <p:nvPr/>
        </p:nvSpPr>
        <p:spPr>
          <a:xfrm>
            <a:off x="1177387" y="3166957"/>
            <a:ext cx="371001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Финальное </a:t>
            </a:r>
            <a:b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утверждение директором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B23516-04DA-486E-977C-0669A83D35F2}"/>
              </a:ext>
            </a:extLst>
          </p:cNvPr>
          <p:cNvSpPr txBox="1"/>
          <p:nvPr/>
        </p:nvSpPr>
        <p:spPr>
          <a:xfrm>
            <a:off x="428272" y="3000757"/>
            <a:ext cx="447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3</a:t>
            </a:r>
            <a:endParaRPr lang="ru-RU" sz="48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5ED96A5-502A-4EA8-A96A-17699D9BEB26}"/>
              </a:ext>
            </a:extLst>
          </p:cNvPr>
          <p:cNvCxnSpPr>
            <a:cxnSpLocks/>
          </p:cNvCxnSpPr>
          <p:nvPr/>
        </p:nvCxnSpPr>
        <p:spPr>
          <a:xfrm>
            <a:off x="1020884" y="3058672"/>
            <a:ext cx="0" cy="807501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Блок-схема: альтернативный процесс 45">
            <a:extLst>
              <a:ext uri="{FF2B5EF4-FFF2-40B4-BE49-F238E27FC236}">
                <a16:creationId xmlns:a16="http://schemas.microsoft.com/office/drawing/2014/main" id="{F69EFB93-3101-4B97-84BE-C79CD13D45DE}"/>
              </a:ext>
            </a:extLst>
          </p:cNvPr>
          <p:cNvSpPr/>
          <p:nvPr/>
        </p:nvSpPr>
        <p:spPr>
          <a:xfrm>
            <a:off x="5258006" y="2962461"/>
            <a:ext cx="4535510" cy="958863"/>
          </a:xfrm>
          <a:prstGeom prst="flowChartAlternateProcess">
            <a:avLst/>
          </a:prstGeom>
          <a:solidFill>
            <a:srgbClr val="2B364A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6E3154-9E8B-4C20-A8AE-67AAFA204A3E}"/>
              </a:ext>
            </a:extLst>
          </p:cNvPr>
          <p:cNvSpPr txBox="1"/>
          <p:nvPr/>
        </p:nvSpPr>
        <p:spPr>
          <a:xfrm>
            <a:off x="6092036" y="3166957"/>
            <a:ext cx="371001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Параллельный / </a:t>
            </a:r>
            <a:b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ретроспективный анализ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A773B9-323D-4B11-A625-FDC1B93777C0}"/>
              </a:ext>
            </a:extLst>
          </p:cNvPr>
          <p:cNvSpPr txBox="1"/>
          <p:nvPr/>
        </p:nvSpPr>
        <p:spPr>
          <a:xfrm>
            <a:off x="5342921" y="3000757"/>
            <a:ext cx="447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4</a:t>
            </a:r>
            <a:endParaRPr lang="ru-RU" sz="4800" dirty="0">
              <a:solidFill>
                <a:schemeClr val="bg1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1C775FD0-078F-4A62-A949-1D9FE3D14A55}"/>
              </a:ext>
            </a:extLst>
          </p:cNvPr>
          <p:cNvCxnSpPr>
            <a:cxnSpLocks/>
          </p:cNvCxnSpPr>
          <p:nvPr/>
        </p:nvCxnSpPr>
        <p:spPr>
          <a:xfrm>
            <a:off x="5991413" y="3058672"/>
            <a:ext cx="0" cy="807501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4AC724A9-4EE5-4454-A39E-AAF38B76EFF7}"/>
              </a:ext>
            </a:extLst>
          </p:cNvPr>
          <p:cNvGrpSpPr/>
          <p:nvPr/>
        </p:nvGrpSpPr>
        <p:grpSpPr>
          <a:xfrm>
            <a:off x="371475" y="4536224"/>
            <a:ext cx="11402732" cy="1851070"/>
            <a:chOff x="371475" y="3935647"/>
            <a:chExt cx="11402732" cy="1851070"/>
          </a:xfrm>
        </p:grpSpPr>
        <p:pic>
          <p:nvPicPr>
            <p:cNvPr id="97" name="Picture 28">
              <a:extLst>
                <a:ext uri="{FF2B5EF4-FFF2-40B4-BE49-F238E27FC236}">
                  <a16:creationId xmlns:a16="http://schemas.microsoft.com/office/drawing/2014/main" id="{A6A7C7A7-4010-4286-8A9B-A5D48117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8329" y="4945096"/>
              <a:ext cx="1504849" cy="840670"/>
            </a:xfrm>
            <a:prstGeom prst="rect">
              <a:avLst/>
            </a:prstGeom>
          </p:spPr>
        </p:pic>
        <p:pic>
          <p:nvPicPr>
            <p:cNvPr id="51" name="Picture 16">
              <a:extLst>
                <a:ext uri="{FF2B5EF4-FFF2-40B4-BE49-F238E27FC236}">
                  <a16:creationId xmlns:a16="http://schemas.microsoft.com/office/drawing/2014/main" id="{50CBC608-78A2-4C8F-BEBA-99DAEC4A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475" y="3935647"/>
              <a:ext cx="1513205" cy="840670"/>
            </a:xfrm>
            <a:prstGeom prst="rect">
              <a:avLst/>
            </a:prstGeom>
          </p:spPr>
        </p:pic>
        <p:pic>
          <p:nvPicPr>
            <p:cNvPr id="70" name="Picture 15">
              <a:extLst>
                <a:ext uri="{FF2B5EF4-FFF2-40B4-BE49-F238E27FC236}">
                  <a16:creationId xmlns:a16="http://schemas.microsoft.com/office/drawing/2014/main" id="{2A45578D-F942-42F2-A4A7-27A3A5EF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2846" y="3935647"/>
              <a:ext cx="1513205" cy="840670"/>
            </a:xfrm>
            <a:prstGeom prst="rect">
              <a:avLst/>
            </a:prstGeom>
          </p:spPr>
        </p:pic>
        <p:pic>
          <p:nvPicPr>
            <p:cNvPr id="71" name="Picture 15">
              <a:extLst>
                <a:ext uri="{FF2B5EF4-FFF2-40B4-BE49-F238E27FC236}">
                  <a16:creationId xmlns:a16="http://schemas.microsoft.com/office/drawing/2014/main" id="{D2C7EC0F-D840-4805-88D2-4FC676F9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4217" y="3935647"/>
              <a:ext cx="1513205" cy="840670"/>
            </a:xfrm>
            <a:prstGeom prst="rect">
              <a:avLst/>
            </a:prstGeom>
          </p:spPr>
        </p:pic>
        <p:pic>
          <p:nvPicPr>
            <p:cNvPr id="72" name="Picture 15">
              <a:extLst>
                <a:ext uri="{FF2B5EF4-FFF2-40B4-BE49-F238E27FC236}">
                  <a16:creationId xmlns:a16="http://schemas.microsoft.com/office/drawing/2014/main" id="{B538E00E-F6FE-4510-915E-4BFA3EF2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5588" y="3935647"/>
              <a:ext cx="1513205" cy="840670"/>
            </a:xfrm>
            <a:prstGeom prst="rect">
              <a:avLst/>
            </a:prstGeom>
          </p:spPr>
        </p:pic>
        <p:pic>
          <p:nvPicPr>
            <p:cNvPr id="73" name="Picture 15">
              <a:extLst>
                <a:ext uri="{FF2B5EF4-FFF2-40B4-BE49-F238E27FC236}">
                  <a16:creationId xmlns:a16="http://schemas.microsoft.com/office/drawing/2014/main" id="{688108BB-3EAD-4C62-89B0-DCC37576A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6959" y="3935647"/>
              <a:ext cx="1513205" cy="840670"/>
            </a:xfrm>
            <a:prstGeom prst="rect">
              <a:avLst/>
            </a:prstGeom>
          </p:spPr>
        </p:pic>
        <p:pic>
          <p:nvPicPr>
            <p:cNvPr id="74" name="Picture 15">
              <a:extLst>
                <a:ext uri="{FF2B5EF4-FFF2-40B4-BE49-F238E27FC236}">
                  <a16:creationId xmlns:a16="http://schemas.microsoft.com/office/drawing/2014/main" id="{43A02055-B29A-4EA9-9A70-E81E86EA3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8330" y="3935647"/>
              <a:ext cx="1513205" cy="840670"/>
            </a:xfrm>
            <a:prstGeom prst="rect">
              <a:avLst/>
            </a:prstGeom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69D31DB3-40A7-4C8A-8743-4C20A82B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1002" y="3935647"/>
              <a:ext cx="1513205" cy="840670"/>
            </a:xfrm>
            <a:prstGeom prst="rect">
              <a:avLst/>
            </a:prstGeom>
          </p:spPr>
        </p:pic>
        <p:pic>
          <p:nvPicPr>
            <p:cNvPr id="85" name="Picture 15">
              <a:extLst>
                <a:ext uri="{FF2B5EF4-FFF2-40B4-BE49-F238E27FC236}">
                  <a16:creationId xmlns:a16="http://schemas.microsoft.com/office/drawing/2014/main" id="{4D3BFD22-F0CF-4FC2-B9E6-A2E5BE648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475" y="4946047"/>
              <a:ext cx="1513205" cy="840670"/>
            </a:xfrm>
            <a:prstGeom prst="rect">
              <a:avLst/>
            </a:prstGeom>
          </p:spPr>
        </p:pic>
        <p:pic>
          <p:nvPicPr>
            <p:cNvPr id="79" name="Picture 15">
              <a:extLst>
                <a:ext uri="{FF2B5EF4-FFF2-40B4-BE49-F238E27FC236}">
                  <a16:creationId xmlns:a16="http://schemas.microsoft.com/office/drawing/2014/main" id="{3C2D155A-A5DC-4E3B-ADA1-8489A012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2846" y="4945096"/>
              <a:ext cx="1513205" cy="840670"/>
            </a:xfrm>
            <a:prstGeom prst="rect">
              <a:avLst/>
            </a:prstGeom>
          </p:spPr>
        </p:pic>
        <p:pic>
          <p:nvPicPr>
            <p:cNvPr id="80" name="Picture 15">
              <a:extLst>
                <a:ext uri="{FF2B5EF4-FFF2-40B4-BE49-F238E27FC236}">
                  <a16:creationId xmlns:a16="http://schemas.microsoft.com/office/drawing/2014/main" id="{D75003C8-83BB-42B9-AE67-795DF278D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4217" y="4945096"/>
              <a:ext cx="1513205" cy="840670"/>
            </a:xfrm>
            <a:prstGeom prst="rect">
              <a:avLst/>
            </a:prstGeom>
          </p:spPr>
        </p:pic>
        <p:pic>
          <p:nvPicPr>
            <p:cNvPr id="81" name="Picture 15">
              <a:extLst>
                <a:ext uri="{FF2B5EF4-FFF2-40B4-BE49-F238E27FC236}">
                  <a16:creationId xmlns:a16="http://schemas.microsoft.com/office/drawing/2014/main" id="{4714A92D-5939-47A5-96BE-42B98B6D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5588" y="4945096"/>
              <a:ext cx="1513205" cy="840670"/>
            </a:xfrm>
            <a:prstGeom prst="rect">
              <a:avLst/>
            </a:prstGeom>
          </p:spPr>
        </p:pic>
        <p:pic>
          <p:nvPicPr>
            <p:cNvPr id="82" name="Picture 15">
              <a:extLst>
                <a:ext uri="{FF2B5EF4-FFF2-40B4-BE49-F238E27FC236}">
                  <a16:creationId xmlns:a16="http://schemas.microsoft.com/office/drawing/2014/main" id="{C4E19A61-A53B-4F8B-B730-F0B0223F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2780" y="4945096"/>
              <a:ext cx="1513205" cy="840670"/>
            </a:xfrm>
            <a:prstGeom prst="rect">
              <a:avLst/>
            </a:prstGeom>
          </p:spPr>
        </p:pic>
        <p:pic>
          <p:nvPicPr>
            <p:cNvPr id="84" name="Picture 15">
              <a:extLst>
                <a:ext uri="{FF2B5EF4-FFF2-40B4-BE49-F238E27FC236}">
                  <a16:creationId xmlns:a16="http://schemas.microsoft.com/office/drawing/2014/main" id="{6042BF75-C846-4FA5-A661-94FD9AE81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1002" y="4945096"/>
              <a:ext cx="1513205" cy="840670"/>
            </a:xfrm>
            <a:prstGeom prst="rect">
              <a:avLst/>
            </a:prstGeom>
          </p:spPr>
        </p:pic>
        <p:pic>
          <p:nvPicPr>
            <p:cNvPr id="86" name="Picture 17">
              <a:extLst>
                <a:ext uri="{FF2B5EF4-FFF2-40B4-BE49-F238E27FC236}">
                  <a16:creationId xmlns:a16="http://schemas.microsoft.com/office/drawing/2014/main" id="{0E54391A-8CFD-452B-B9C2-E9812F5E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9431" y="4178367"/>
              <a:ext cx="1040035" cy="266055"/>
            </a:xfrm>
            <a:prstGeom prst="rect">
              <a:avLst/>
            </a:prstGeom>
          </p:spPr>
        </p:pic>
        <p:pic>
          <p:nvPicPr>
            <p:cNvPr id="87" name="Picture 18">
              <a:extLst>
                <a:ext uri="{FF2B5EF4-FFF2-40B4-BE49-F238E27FC236}">
                  <a16:creationId xmlns:a16="http://schemas.microsoft.com/office/drawing/2014/main" id="{5D80BA2F-1BB0-457E-8354-75BF1D98F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42996" y="4224719"/>
              <a:ext cx="775646" cy="262527"/>
            </a:xfrm>
            <a:prstGeom prst="rect">
              <a:avLst/>
            </a:prstGeom>
          </p:spPr>
        </p:pic>
        <p:pic>
          <p:nvPicPr>
            <p:cNvPr id="88" name="Picture 19">
              <a:extLst>
                <a:ext uri="{FF2B5EF4-FFF2-40B4-BE49-F238E27FC236}">
                  <a16:creationId xmlns:a16="http://schemas.microsoft.com/office/drawing/2014/main" id="{72BC1DFF-15CF-46D0-84CC-223B2A20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65241" y="4222269"/>
              <a:ext cx="633899" cy="267426"/>
            </a:xfrm>
            <a:prstGeom prst="rect">
              <a:avLst/>
            </a:prstGeom>
          </p:spPr>
        </p:pic>
        <p:pic>
          <p:nvPicPr>
            <p:cNvPr id="89" name="Picture 20">
              <a:extLst>
                <a:ext uri="{FF2B5EF4-FFF2-40B4-BE49-F238E27FC236}">
                  <a16:creationId xmlns:a16="http://schemas.microsoft.com/office/drawing/2014/main" id="{090C1DA0-FCB1-471F-876C-174863257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4638" y="4219669"/>
              <a:ext cx="757847" cy="308551"/>
            </a:xfrm>
            <a:prstGeom prst="rect">
              <a:avLst/>
            </a:prstGeom>
          </p:spPr>
        </p:pic>
        <p:pic>
          <p:nvPicPr>
            <p:cNvPr id="90" name="Picture 21">
              <a:extLst>
                <a:ext uri="{FF2B5EF4-FFF2-40B4-BE49-F238E27FC236}">
                  <a16:creationId xmlns:a16="http://schemas.microsoft.com/office/drawing/2014/main" id="{4A05E36B-3258-4F92-B2DD-EE08C4D2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67816" y="4219670"/>
              <a:ext cx="834233" cy="272625"/>
            </a:xfrm>
            <a:prstGeom prst="rect">
              <a:avLst/>
            </a:prstGeom>
          </p:spPr>
        </p:pic>
        <p:pic>
          <p:nvPicPr>
            <p:cNvPr id="91" name="Picture 22">
              <a:extLst>
                <a:ext uri="{FF2B5EF4-FFF2-40B4-BE49-F238E27FC236}">
                  <a16:creationId xmlns:a16="http://schemas.microsoft.com/office/drawing/2014/main" id="{0107F049-24FA-43D0-B01D-30E935471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611057" y="4219669"/>
              <a:ext cx="813095" cy="272626"/>
            </a:xfrm>
            <a:prstGeom prst="rect">
              <a:avLst/>
            </a:prstGeom>
          </p:spPr>
        </p:pic>
        <p:pic>
          <p:nvPicPr>
            <p:cNvPr id="92" name="Picture 23">
              <a:extLst>
                <a:ext uri="{FF2B5EF4-FFF2-40B4-BE49-F238E27FC236}">
                  <a16:creationId xmlns:a16="http://schemas.microsoft.com/office/drawing/2014/main" id="{69B30FC9-5409-4FAB-835C-E0C9D87B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7537" y="5072998"/>
              <a:ext cx="661066" cy="661066"/>
            </a:xfrm>
            <a:prstGeom prst="rect">
              <a:avLst/>
            </a:prstGeom>
          </p:spPr>
        </p:pic>
        <p:pic>
          <p:nvPicPr>
            <p:cNvPr id="93" name="Picture 24">
              <a:extLst>
                <a:ext uri="{FF2B5EF4-FFF2-40B4-BE49-F238E27FC236}">
                  <a16:creationId xmlns:a16="http://schemas.microsoft.com/office/drawing/2014/main" id="{3FDFDBC2-3B7C-42A4-BCEC-3F3745921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77948" y="5252969"/>
              <a:ext cx="803000" cy="301125"/>
            </a:xfrm>
            <a:prstGeom prst="rect">
              <a:avLst/>
            </a:prstGeom>
          </p:spPr>
        </p:pic>
        <p:pic>
          <p:nvPicPr>
            <p:cNvPr id="94" name="Picture 25">
              <a:extLst>
                <a:ext uri="{FF2B5EF4-FFF2-40B4-BE49-F238E27FC236}">
                  <a16:creationId xmlns:a16="http://schemas.microsoft.com/office/drawing/2014/main" id="{6C67C5AC-3895-4A48-8ED4-7D2072A5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096070" y="5154010"/>
              <a:ext cx="669499" cy="422842"/>
            </a:xfrm>
            <a:prstGeom prst="rect">
              <a:avLst/>
            </a:prstGeom>
          </p:spPr>
        </p:pic>
        <p:pic>
          <p:nvPicPr>
            <p:cNvPr id="95" name="Picture 26">
              <a:extLst>
                <a:ext uri="{FF2B5EF4-FFF2-40B4-BE49-F238E27FC236}">
                  <a16:creationId xmlns:a16="http://schemas.microsoft.com/office/drawing/2014/main" id="{40B8EBB4-3625-4AA6-9CEF-2BF2C090D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24117" y="5107358"/>
              <a:ext cx="516146" cy="516146"/>
            </a:xfrm>
            <a:prstGeom prst="rect">
              <a:avLst/>
            </a:prstGeom>
          </p:spPr>
        </p:pic>
        <p:pic>
          <p:nvPicPr>
            <p:cNvPr id="96" name="Picture 27">
              <a:extLst>
                <a:ext uri="{FF2B5EF4-FFF2-40B4-BE49-F238E27FC236}">
                  <a16:creationId xmlns:a16="http://schemas.microsoft.com/office/drawing/2014/main" id="{642C80D0-51F1-41BE-A615-0B39F1E7C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55077" y="5151994"/>
              <a:ext cx="948611" cy="426875"/>
            </a:xfrm>
            <a:prstGeom prst="rect">
              <a:avLst/>
            </a:prstGeom>
          </p:spPr>
        </p:pic>
        <p:pic>
          <p:nvPicPr>
            <p:cNvPr id="98" name="Picture 32">
              <a:extLst>
                <a:ext uri="{FF2B5EF4-FFF2-40B4-BE49-F238E27FC236}">
                  <a16:creationId xmlns:a16="http://schemas.microsoft.com/office/drawing/2014/main" id="{A7EFD441-6A3E-4C83-9248-AF0C2372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633344" y="5090045"/>
              <a:ext cx="768520" cy="550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43" grpId="0"/>
      <p:bldP spid="46" grpId="0" animBg="1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344">
              <a:srgbClr val="81A6F6"/>
            </a:gs>
            <a:gs pos="56000">
              <a:srgbClr val="F7F7F7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13A073-1789-4016-8AAB-6DA55B85E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6747" t="33803" b="33802"/>
          <a:stretch/>
        </p:blipFill>
        <p:spPr>
          <a:xfrm>
            <a:off x="-182880" y="-38586"/>
            <a:ext cx="12509918" cy="6935173"/>
          </a:xfrm>
          <a:prstGeom prst="rect">
            <a:avLst/>
          </a:prstGeom>
        </p:spPr>
      </p:pic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AAA0D7A-ED1C-4A90-917C-2670F8926F45}"/>
              </a:ext>
            </a:extLst>
          </p:cNvPr>
          <p:cNvSpPr/>
          <p:nvPr/>
        </p:nvSpPr>
        <p:spPr>
          <a:xfrm>
            <a:off x="-182880" y="3111235"/>
            <a:ext cx="12374880" cy="3825240"/>
          </a:xfrm>
          <a:prstGeom prst="rect">
            <a:avLst/>
          </a:prstGeom>
          <a:gradFill flip="none" rotWithShape="1">
            <a:gsLst>
              <a:gs pos="90000">
                <a:schemeClr val="bg1">
                  <a:alpha val="0"/>
                </a:schemeClr>
              </a:gs>
              <a:gs pos="41000">
                <a:srgbClr val="004CF5">
                  <a:alpha val="32000"/>
                </a:srgbClr>
              </a:gs>
              <a:gs pos="0">
                <a:srgbClr val="004CF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DA407-FD94-47F2-926D-737D153E9017}"/>
              </a:ext>
            </a:extLst>
          </p:cNvPr>
          <p:cNvSpPr txBox="1"/>
          <p:nvPr/>
        </p:nvSpPr>
        <p:spPr>
          <a:xfrm>
            <a:off x="579819" y="1696937"/>
            <a:ext cx="351030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solidFill>
                  <a:srgbClr val="1B1B1B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Ян</a:t>
            </a:r>
            <a:r>
              <a:rPr lang="ru-RU" sz="4800" dirty="0">
                <a:solidFill>
                  <a:srgbClr val="20202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ru-RU" sz="4800" dirty="0" err="1">
                <a:solidFill>
                  <a:srgbClr val="417EE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Чикилев</a:t>
            </a:r>
            <a:endParaRPr lang="ru-RU" sz="4800" dirty="0">
              <a:solidFill>
                <a:srgbClr val="4581E2"/>
              </a:solidFill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52125-E47C-474B-97B3-B1F0A48B5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820" y="462580"/>
            <a:ext cx="3510304" cy="7800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D8345E4-894F-4EC7-9F9B-E2A514594DCC}"/>
              </a:ext>
            </a:extLst>
          </p:cNvPr>
          <p:cNvGrpSpPr/>
          <p:nvPr/>
        </p:nvGrpSpPr>
        <p:grpSpPr>
          <a:xfrm>
            <a:off x="624159" y="2442108"/>
            <a:ext cx="5789417" cy="802823"/>
            <a:chOff x="714081" y="2759949"/>
            <a:chExt cx="5789417" cy="80282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44133-EFE5-4719-8201-26F9E01C64AA}"/>
                </a:ext>
              </a:extLst>
            </p:cNvPr>
            <p:cNvSpPr txBox="1"/>
            <p:nvPr/>
          </p:nvSpPr>
          <p:spPr>
            <a:xfrm>
              <a:off x="714081" y="3162662"/>
              <a:ext cx="5214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400"/>
                </a:spcBef>
              </a:pPr>
              <a:r>
                <a:rPr lang="ru-RU" sz="2000" i="0" dirty="0">
                  <a:solidFill>
                    <a:srgbClr val="3A3A3A"/>
                  </a:solidFill>
                  <a:effectLst/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Основатель проекта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CA49B1-3949-4EB5-92B9-AFD282C6A5F7}"/>
                </a:ext>
              </a:extLst>
            </p:cNvPr>
            <p:cNvSpPr txBox="1"/>
            <p:nvPr/>
          </p:nvSpPr>
          <p:spPr>
            <a:xfrm>
              <a:off x="714081" y="2759949"/>
              <a:ext cx="57894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400"/>
                </a:spcBef>
              </a:pPr>
              <a:r>
                <a:rPr lang="ru-RU" sz="2000" i="0" dirty="0">
                  <a:solidFill>
                    <a:srgbClr val="3A3A3A"/>
                  </a:solidFill>
                  <a:effectLst/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Коммерческий директор Тринити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D28FE2C-AE45-4ECC-AFC7-5CDE29492900}"/>
              </a:ext>
            </a:extLst>
          </p:cNvPr>
          <p:cNvGrpSpPr/>
          <p:nvPr/>
        </p:nvGrpSpPr>
        <p:grpSpPr>
          <a:xfrm>
            <a:off x="659151" y="3741785"/>
            <a:ext cx="3667506" cy="825845"/>
            <a:chOff x="92429" y="3741785"/>
            <a:chExt cx="3667506" cy="825845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271D2B3E-6011-4D97-A5C2-F41F1B89F39D}"/>
                </a:ext>
              </a:extLst>
            </p:cNvPr>
            <p:cNvSpPr/>
            <p:nvPr/>
          </p:nvSpPr>
          <p:spPr>
            <a:xfrm>
              <a:off x="92429" y="3741785"/>
              <a:ext cx="3667506" cy="825845"/>
            </a:xfrm>
            <a:prstGeom prst="roundRect">
              <a:avLst>
                <a:gd name="adj" fmla="val 177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612F5438-4534-4452-AFC9-644B12F7993B}"/>
                </a:ext>
              </a:extLst>
            </p:cNvPr>
            <p:cNvGrpSpPr/>
            <p:nvPr/>
          </p:nvGrpSpPr>
          <p:grpSpPr>
            <a:xfrm>
              <a:off x="371133" y="3917838"/>
              <a:ext cx="3022307" cy="473738"/>
              <a:chOff x="371133" y="3888540"/>
              <a:chExt cx="3022307" cy="47373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796FE8-62F8-4352-AFC5-8F76A34B7866}"/>
                  </a:ext>
                </a:extLst>
              </p:cNvPr>
              <p:cNvSpPr txBox="1"/>
              <p:nvPr/>
            </p:nvSpPr>
            <p:spPr>
              <a:xfrm>
                <a:off x="937603" y="3954593"/>
                <a:ext cx="2455837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dirty="0">
                    <a:solidFill>
                      <a:srgbClr val="3B3838"/>
                    </a:solidFill>
                    <a:latin typeface="Inter Tight" pitchFamily="2" charset="0"/>
                    <a:ea typeface="Inter Tight" pitchFamily="2" charset="0"/>
                    <a:cs typeface="Inter Tight" pitchFamily="2" charset="0"/>
                  </a:rPr>
                  <a:t>+7 (912) 592 – 62 – 62 </a:t>
                </a:r>
              </a:p>
            </p:txBody>
          </p:sp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AAB6B555-34DF-4264-92F6-B9E2E47B9895}"/>
                  </a:ext>
                </a:extLst>
              </p:cNvPr>
              <p:cNvGrpSpPr/>
              <p:nvPr/>
            </p:nvGrpSpPr>
            <p:grpSpPr>
              <a:xfrm>
                <a:off x="371133" y="3888540"/>
                <a:ext cx="496275" cy="473738"/>
                <a:chOff x="371133" y="3917838"/>
                <a:chExt cx="496275" cy="473738"/>
              </a:xfrm>
            </p:grpSpPr>
            <p:sp>
              <p:nvSpPr>
                <p:cNvPr id="32" name="Блок-схема: альтернативный процесс 31">
                  <a:extLst>
                    <a:ext uri="{FF2B5EF4-FFF2-40B4-BE49-F238E27FC236}">
                      <a16:creationId xmlns:a16="http://schemas.microsoft.com/office/drawing/2014/main" id="{F1B63527-5DC9-46C2-A11A-373322CD71D2}"/>
                    </a:ext>
                  </a:extLst>
                </p:cNvPr>
                <p:cNvSpPr/>
                <p:nvPr/>
              </p:nvSpPr>
              <p:spPr>
                <a:xfrm>
                  <a:off x="371133" y="3917838"/>
                  <a:ext cx="496275" cy="473738"/>
                </a:xfrm>
                <a:prstGeom prst="flowChartAlternateProcess">
                  <a:avLst/>
                </a:prstGeom>
                <a:solidFill>
                  <a:srgbClr val="ECF3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00E4173F-0DF9-46DB-9FCB-77F5A23DF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419" y="4009856"/>
                  <a:ext cx="289702" cy="28970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6C70393-4262-4BD0-8720-7128D64D6970}"/>
              </a:ext>
            </a:extLst>
          </p:cNvPr>
          <p:cNvGrpSpPr/>
          <p:nvPr/>
        </p:nvGrpSpPr>
        <p:grpSpPr>
          <a:xfrm>
            <a:off x="659151" y="4721856"/>
            <a:ext cx="3667506" cy="825845"/>
            <a:chOff x="450807" y="4695499"/>
            <a:chExt cx="3667506" cy="825845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18F8CFE6-E113-45D8-AFDB-D4606E47AED5}"/>
                </a:ext>
              </a:extLst>
            </p:cNvPr>
            <p:cNvSpPr/>
            <p:nvPr/>
          </p:nvSpPr>
          <p:spPr>
            <a:xfrm>
              <a:off x="450807" y="4695499"/>
              <a:ext cx="3667506" cy="825845"/>
            </a:xfrm>
            <a:prstGeom prst="roundRect">
              <a:avLst>
                <a:gd name="adj" fmla="val 177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1E0C30-DC76-4843-A350-6671A0CEC3F6}"/>
                </a:ext>
              </a:extLst>
            </p:cNvPr>
            <p:cNvSpPr txBox="1"/>
            <p:nvPr/>
          </p:nvSpPr>
          <p:spPr>
            <a:xfrm>
              <a:off x="1295981" y="4937605"/>
              <a:ext cx="275493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DE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y.chikilev@trinitysafe.ru</a:t>
              </a:r>
            </a:p>
          </p:txBody>
        </p: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52A79966-9E2A-4295-B85A-47CAD4E6857F}"/>
                </a:ext>
              </a:extLst>
            </p:cNvPr>
            <p:cNvGrpSpPr/>
            <p:nvPr/>
          </p:nvGrpSpPr>
          <p:grpSpPr>
            <a:xfrm>
              <a:off x="729511" y="4871552"/>
              <a:ext cx="496275" cy="473738"/>
              <a:chOff x="729511" y="4871552"/>
              <a:chExt cx="496275" cy="473738"/>
            </a:xfrm>
          </p:grpSpPr>
          <p:sp>
            <p:nvSpPr>
              <p:cNvPr id="57" name="Блок-схема: альтернативный процесс 56">
                <a:extLst>
                  <a:ext uri="{FF2B5EF4-FFF2-40B4-BE49-F238E27FC236}">
                    <a16:creationId xmlns:a16="http://schemas.microsoft.com/office/drawing/2014/main" id="{15D2EDE7-3BBA-4F4D-8099-F985E8875183}"/>
                  </a:ext>
                </a:extLst>
              </p:cNvPr>
              <p:cNvSpPr/>
              <p:nvPr/>
            </p:nvSpPr>
            <p:spPr>
              <a:xfrm>
                <a:off x="729511" y="4871552"/>
                <a:ext cx="496275" cy="473738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7D848EC7-6940-49D6-892B-D4A2DDD69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632" y="4956405"/>
                <a:ext cx="304033" cy="304033"/>
              </a:xfrm>
              <a:prstGeom prst="rect">
                <a:avLst/>
              </a:prstGeom>
            </p:spPr>
          </p:pic>
        </p:grpSp>
      </p:grpSp>
      <p:pic>
        <p:nvPicPr>
          <p:cNvPr id="112" name="Picture 7">
            <a:extLst>
              <a:ext uri="{FF2B5EF4-FFF2-40B4-BE49-F238E27FC236}">
                <a16:creationId xmlns:a16="http://schemas.microsoft.com/office/drawing/2014/main" id="{2781D73D-54E0-4AC9-A97E-2EE8D38479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24" r="19890"/>
          <a:stretch/>
        </p:blipFill>
        <p:spPr>
          <a:xfrm>
            <a:off x="8231032" y="301477"/>
            <a:ext cx="3960968" cy="6483796"/>
          </a:xfrm>
          <a:prstGeom prst="rect">
            <a:avLst/>
          </a:prstGeom>
        </p:spPr>
      </p:pic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88E17D8-6FFE-4B71-A5F2-AD07ACF9E500}"/>
              </a:ext>
            </a:extLst>
          </p:cNvPr>
          <p:cNvGrpSpPr/>
          <p:nvPr/>
        </p:nvGrpSpPr>
        <p:grpSpPr>
          <a:xfrm>
            <a:off x="659151" y="5701928"/>
            <a:ext cx="3667506" cy="825845"/>
            <a:chOff x="450807" y="5701928"/>
            <a:chExt cx="3667506" cy="825845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7712223F-37DF-4225-805D-5807B1ED1567}"/>
                </a:ext>
              </a:extLst>
            </p:cNvPr>
            <p:cNvSpPr/>
            <p:nvPr/>
          </p:nvSpPr>
          <p:spPr>
            <a:xfrm>
              <a:off x="450807" y="5701928"/>
              <a:ext cx="3667506" cy="825845"/>
            </a:xfrm>
            <a:prstGeom prst="roundRect">
              <a:avLst>
                <a:gd name="adj" fmla="val 177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6FCC7F0-2C0A-4CC5-9679-91C7AC5F25B7}"/>
                </a:ext>
              </a:extLst>
            </p:cNvPr>
            <p:cNvSpPr txBox="1"/>
            <p:nvPr/>
          </p:nvSpPr>
          <p:spPr>
            <a:xfrm>
              <a:off x="1295981" y="5819385"/>
              <a:ext cx="252163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rgbClr val="3B3838"/>
                  </a:solidFill>
                  <a:latin typeface="Inter Tight" pitchFamily="2" charset="0"/>
                  <a:ea typeface="Inter Tight" pitchFamily="2" charset="0"/>
                  <a:cs typeface="Inter Tight" pitchFamily="2" charset="0"/>
                </a:rPr>
                <a:t>Протестировать Тринити</a:t>
              </a:r>
              <a:endParaRPr lang="de-DE" dirty="0">
                <a:solidFill>
                  <a:srgbClr val="3B3838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endParaRPr>
            </a:p>
          </p:txBody>
        </p:sp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0AEAEF60-40DB-4BE1-BBB8-D901D348CF47}"/>
                </a:ext>
              </a:extLst>
            </p:cNvPr>
            <p:cNvGrpSpPr/>
            <p:nvPr/>
          </p:nvGrpSpPr>
          <p:grpSpPr>
            <a:xfrm>
              <a:off x="729511" y="5877981"/>
              <a:ext cx="496275" cy="473738"/>
              <a:chOff x="729511" y="5877981"/>
              <a:chExt cx="496275" cy="473738"/>
            </a:xfrm>
          </p:grpSpPr>
          <p:sp>
            <p:nvSpPr>
              <p:cNvPr id="110" name="Блок-схема: альтернативный процесс 109">
                <a:extLst>
                  <a:ext uri="{FF2B5EF4-FFF2-40B4-BE49-F238E27FC236}">
                    <a16:creationId xmlns:a16="http://schemas.microsoft.com/office/drawing/2014/main" id="{4DBB017D-16AC-4C49-AC4E-81D19C238625}"/>
                  </a:ext>
                </a:extLst>
              </p:cNvPr>
              <p:cNvSpPr/>
              <p:nvPr/>
            </p:nvSpPr>
            <p:spPr>
              <a:xfrm>
                <a:off x="729511" y="5877981"/>
                <a:ext cx="496275" cy="473738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CBA34C94-D30A-4E5E-A76A-86F4CAE58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3179" y="5965305"/>
                <a:ext cx="348938" cy="299090"/>
              </a:xfrm>
              <a:prstGeom prst="rect">
                <a:avLst/>
              </a:prstGeom>
            </p:spPr>
          </p:pic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B4B6FF71-4817-4E51-BBED-C5FEAD53AFEB}"/>
                </a:ext>
              </a:extLst>
            </p:cNvPr>
            <p:cNvGrpSpPr/>
            <p:nvPr/>
          </p:nvGrpSpPr>
          <p:grpSpPr>
            <a:xfrm>
              <a:off x="3471690" y="5877981"/>
              <a:ext cx="496275" cy="473738"/>
              <a:chOff x="3471690" y="5907707"/>
              <a:chExt cx="496275" cy="473738"/>
            </a:xfrm>
          </p:grpSpPr>
          <p:sp>
            <p:nvSpPr>
              <p:cNvPr id="116" name="Блок-схема: альтернативный процесс 115">
                <a:extLst>
                  <a:ext uri="{FF2B5EF4-FFF2-40B4-BE49-F238E27FC236}">
                    <a16:creationId xmlns:a16="http://schemas.microsoft.com/office/drawing/2014/main" id="{CF7A132D-3593-426B-8A94-AA638E7A63FC}"/>
                  </a:ext>
                </a:extLst>
              </p:cNvPr>
              <p:cNvSpPr/>
              <p:nvPr/>
            </p:nvSpPr>
            <p:spPr>
              <a:xfrm>
                <a:off x="3471690" y="5907707"/>
                <a:ext cx="496275" cy="473738"/>
              </a:xfrm>
              <a:prstGeom prst="flowChartAlternateProcess">
                <a:avLst/>
              </a:prstGeom>
              <a:solidFill>
                <a:srgbClr val="ECF3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 стрелкой 61">
                <a:extLst>
                  <a:ext uri="{FF2B5EF4-FFF2-40B4-BE49-F238E27FC236}">
                    <a16:creationId xmlns:a16="http://schemas.microsoft.com/office/drawing/2014/main" id="{8F5C0A42-2DCF-4479-ADF1-10C76BD2D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9216" y="6144576"/>
                <a:ext cx="281223" cy="0"/>
              </a:xfrm>
              <a:prstGeom prst="straightConnector1">
                <a:avLst/>
              </a:prstGeom>
              <a:ln w="12700">
                <a:solidFill>
                  <a:srgbClr val="3B80F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6E7DF46F-70D7-4CDB-9588-293C4494E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85" y="3737991"/>
            <a:ext cx="2789782" cy="27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450DCEA-A0D0-44FE-8589-204E4549A5EF}"/>
              </a:ext>
            </a:extLst>
          </p:cNvPr>
          <p:cNvGrpSpPr/>
          <p:nvPr/>
        </p:nvGrpSpPr>
        <p:grpSpPr>
          <a:xfrm>
            <a:off x="7277828" y="0"/>
            <a:ext cx="4914172" cy="6858000"/>
            <a:chOff x="3290374" y="-2053986"/>
            <a:chExt cx="4914172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A668B98-3FF2-4CD6-9CF4-C57930516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71410"/>
            <a:stretch/>
          </p:blipFill>
          <p:spPr>
            <a:xfrm>
              <a:off x="3290374" y="-2053986"/>
              <a:ext cx="2457086" cy="6858000"/>
            </a:xfrm>
            <a:prstGeom prst="rect">
              <a:avLst/>
            </a:prstGeom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78E74EB-87E7-465D-833D-99AD5D46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1000"/>
            </a:blip>
            <a:stretch>
              <a:fillRect/>
            </a:stretch>
          </p:blipFill>
          <p:spPr>
            <a:xfrm>
              <a:off x="5747460" y="-2053986"/>
              <a:ext cx="2457086" cy="6858000"/>
            </a:xfrm>
            <a:prstGeom prst="rect">
              <a:avLst/>
            </a:prstGeom>
            <a:effectLst/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E40F999-72E6-470F-B7FF-9338A0609224}"/>
              </a:ext>
            </a:extLst>
          </p:cNvPr>
          <p:cNvGrpSpPr/>
          <p:nvPr/>
        </p:nvGrpSpPr>
        <p:grpSpPr>
          <a:xfrm>
            <a:off x="3904377" y="0"/>
            <a:ext cx="4914172" cy="6858000"/>
            <a:chOff x="3290374" y="-2053986"/>
            <a:chExt cx="491417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124475B-546A-4F81-917E-FB0FF3B40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71410"/>
            <a:stretch/>
          </p:blipFill>
          <p:spPr>
            <a:xfrm>
              <a:off x="3290374" y="-2053986"/>
              <a:ext cx="2457086" cy="6858000"/>
            </a:xfrm>
            <a:prstGeom prst="rect">
              <a:avLst/>
            </a:prstGeom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E83DF00-69A0-4F88-AA28-FB5D8FE45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1000"/>
            </a:blip>
            <a:stretch>
              <a:fillRect/>
            </a:stretch>
          </p:blipFill>
          <p:spPr>
            <a:xfrm>
              <a:off x="5747460" y="-2053986"/>
              <a:ext cx="2457086" cy="6858000"/>
            </a:xfrm>
            <a:prstGeom prst="rect">
              <a:avLst/>
            </a:prstGeom>
            <a:effectLst/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1DEBAA2-1D4C-446B-8D73-CE12E9721A08}"/>
              </a:ext>
            </a:extLst>
          </p:cNvPr>
          <p:cNvGrpSpPr/>
          <p:nvPr/>
        </p:nvGrpSpPr>
        <p:grpSpPr>
          <a:xfrm>
            <a:off x="530925" y="0"/>
            <a:ext cx="4914172" cy="6858000"/>
            <a:chOff x="3290374" y="-2053986"/>
            <a:chExt cx="491417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505594E-D7A2-4C99-AF4B-C76048C26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71410"/>
            <a:stretch/>
          </p:blipFill>
          <p:spPr>
            <a:xfrm>
              <a:off x="3290374" y="-2053986"/>
              <a:ext cx="2457086" cy="6858000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0EF2E0F-D948-45C0-8D80-00007E91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1000"/>
            </a:blip>
            <a:stretch>
              <a:fillRect/>
            </a:stretch>
          </p:blipFill>
          <p:spPr>
            <a:xfrm>
              <a:off x="5747460" y="-2053986"/>
              <a:ext cx="2457086" cy="6858000"/>
            </a:xfrm>
            <a:prstGeom prst="rect">
              <a:avLst/>
            </a:prstGeom>
            <a:effectLst/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DD9D9BF-E02E-4DED-BCF3-FD6803111F16}"/>
              </a:ext>
            </a:extLst>
          </p:cNvPr>
          <p:cNvGrpSpPr/>
          <p:nvPr/>
        </p:nvGrpSpPr>
        <p:grpSpPr>
          <a:xfrm>
            <a:off x="-2842527" y="0"/>
            <a:ext cx="4914172" cy="6858000"/>
            <a:chOff x="3290374" y="-2053986"/>
            <a:chExt cx="4914172" cy="685800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54C5329-37D7-4DD7-8930-544C5A144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71410"/>
            <a:stretch/>
          </p:blipFill>
          <p:spPr>
            <a:xfrm>
              <a:off x="3290374" y="-2053986"/>
              <a:ext cx="2457086" cy="6858000"/>
            </a:xfrm>
            <a:prstGeom prst="rect">
              <a:avLst/>
            </a:prstGeom>
            <a:effectLst/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AF72EB4-A8C4-47B5-B162-3503CF915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1000"/>
            </a:blip>
            <a:stretch>
              <a:fillRect/>
            </a:stretch>
          </p:blipFill>
          <p:spPr>
            <a:xfrm>
              <a:off x="5747460" y="-2053986"/>
              <a:ext cx="2457086" cy="6858000"/>
            </a:xfrm>
            <a:prstGeom prst="rect">
              <a:avLst/>
            </a:prstGeom>
            <a:effectLst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F92074-BA3E-4F34-AE3F-06EC846DA599}"/>
              </a:ext>
            </a:extLst>
          </p:cNvPr>
          <p:cNvSpPr txBox="1"/>
          <p:nvPr/>
        </p:nvSpPr>
        <p:spPr>
          <a:xfrm>
            <a:off x="629281" y="2992788"/>
            <a:ext cx="7163691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>
                <a:solidFill>
                  <a:srgbClr val="20202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На основе чего </a:t>
            </a:r>
            <a:br>
              <a:rPr lang="ru-RU" sz="4000" dirty="0">
                <a:solidFill>
                  <a:srgbClr val="20202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</a:br>
            <a:r>
              <a:rPr lang="ru-RU" sz="4000" dirty="0">
                <a:solidFill>
                  <a:srgbClr val="202020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выдается </a:t>
            </a:r>
            <a:r>
              <a:rPr lang="ru-RU" sz="4000" dirty="0">
                <a:solidFill>
                  <a:srgbClr val="4581E2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заключение</a:t>
            </a:r>
            <a:r>
              <a:rPr lang="ru-RU" sz="4000" dirty="0">
                <a:solidFill>
                  <a:srgbClr val="007BC1"/>
                </a:solidFill>
                <a:latin typeface="Inter Tight" pitchFamily="2" charset="0"/>
                <a:ea typeface="Inter Tight" pitchFamily="2" charset="0"/>
                <a:cs typeface="Inter Tight" pitchFamily="2" charset="0"/>
              </a:rPr>
              <a:t>?</a:t>
            </a:r>
            <a:endParaRPr lang="ru-RU" sz="40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5D8ECF-F058-44D0-80C7-2ABDB6C2A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306" y="1018831"/>
            <a:ext cx="3496820" cy="77707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89C69FB-8EBC-4C4D-B78C-F179AEB9B9A8}"/>
              </a:ext>
            </a:extLst>
          </p:cNvPr>
          <p:cNvGrpSpPr/>
          <p:nvPr/>
        </p:nvGrpSpPr>
        <p:grpSpPr>
          <a:xfrm>
            <a:off x="7283794" y="593983"/>
            <a:ext cx="4043071" cy="5670034"/>
            <a:chOff x="7434623" y="619202"/>
            <a:chExt cx="4043071" cy="5670034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159D2FA-E3C0-431E-957E-44F7B8F7430D}"/>
                </a:ext>
              </a:extLst>
            </p:cNvPr>
            <p:cNvSpPr/>
            <p:nvPr/>
          </p:nvSpPr>
          <p:spPr>
            <a:xfrm>
              <a:off x="7434623" y="619202"/>
              <a:ext cx="4043071" cy="5670034"/>
            </a:xfrm>
            <a:prstGeom prst="roundRect">
              <a:avLst>
                <a:gd name="adj" fmla="val 5650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7E8BB0B-D3AA-4779-AB42-DD9D54850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372" y="737115"/>
              <a:ext cx="3727225" cy="5383769"/>
            </a:xfrm>
            <a:prstGeom prst="roundRect">
              <a:avLst>
                <a:gd name="adj" fmla="val 4969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530337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C7D4FF67FE4E47A646E886392B3E6F" ma:contentTypeVersion="3" ma:contentTypeDescription="Create a new document." ma:contentTypeScope="" ma:versionID="2e8f2b0a46a1ccc03f2349625d5c4c22">
  <xsd:schema xmlns:xsd="http://www.w3.org/2001/XMLSchema" xmlns:xs="http://www.w3.org/2001/XMLSchema" xmlns:p="http://schemas.microsoft.com/office/2006/metadata/properties" xmlns:ns3="61b94ab6-34fd-4120-a61f-f63b7141f3af" targetNamespace="http://schemas.microsoft.com/office/2006/metadata/properties" ma:root="true" ma:fieldsID="d4bc5b367c429411da84a0b5957d57ba" ns3:_="">
    <xsd:import namespace="61b94ab6-34fd-4120-a61f-f63b7141f3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94ab6-34fd-4120-a61f-f63b7141f3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83DDB-84AA-47B9-8A1A-E6FDF2B1B3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4D770F-2500-4820-9E15-7674FD4E8499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61b94ab6-34fd-4120-a61f-f63b7141f3af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90B9E72-4C25-4327-984A-B8CE14CE70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b94ab6-34fd-4120-a61f-f63b7141f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89343</TotalTime>
  <Words>1246</Words>
  <Application>Microsoft Macintosh PowerPoint</Application>
  <PresentationFormat>Широкоэкранный</PresentationFormat>
  <Paragraphs>235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Aptos</vt:lpstr>
      <vt:lpstr>Roboto Medium</vt:lpstr>
      <vt:lpstr>Arial</vt:lpstr>
      <vt:lpstr>Roboto Black</vt:lpstr>
      <vt:lpstr>Inter Tight SemiBold</vt:lpstr>
      <vt:lpstr>Inter Tight</vt:lpstr>
      <vt:lpstr>Archive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антикоррупционного программного обеспечения “Тринити”</dc:title>
  <dc:creator>Брюханова Мария</dc:creator>
  <cp:lastModifiedBy>Ян Ян</cp:lastModifiedBy>
  <cp:revision>1203</cp:revision>
  <dcterms:created xsi:type="dcterms:W3CDTF">2024-02-16T10:50:57Z</dcterms:created>
  <dcterms:modified xsi:type="dcterms:W3CDTF">2025-06-04T09:10:24Z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0x01010065C7D4FF67FE4E47A646E886392B3E6F</vt:lpwstr>
  </property>
</Properties>
</file>