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elvetica Neue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OOeGBjDjVZgkF0Mlm4vYtlmw9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40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491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71ad28116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371ad281165_0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371ad281165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1944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1ad281165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371ad281165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371ad281165_0_1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575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71ad281165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371ad281165_0_2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371ad281165_0_2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714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4508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71ad281165_0_2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371ad281165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914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71ad281165_0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371ad28116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5943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71ad2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71ad2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3583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71ad281165_0_2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371ad281165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710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723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340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275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71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1ad281165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371ad28116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859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1ad281165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371ad28116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210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1ad281165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71ad28116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194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71ad281165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71ad28116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6398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127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71ad28116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371ad281165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71ad281165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5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1ad28116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371ad281165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371ad281165_0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02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018219" y="1865419"/>
            <a:ext cx="6684878" cy="536746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436902" y="4418417"/>
            <a:ext cx="6096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latin typeface="Helvetica Neue"/>
                <a:ea typeface="Helvetica Neue"/>
                <a:cs typeface="Helvetica Neue"/>
                <a:sym typeface="Helvetica Neue"/>
              </a:rPr>
              <a:t>XOLOGIE: Мультивендорная платформа управления инженерной инфраструктурой</a:t>
            </a:r>
            <a:endParaRPr sz="2600"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96" y="164824"/>
            <a:ext cx="147955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41264" y="177800"/>
            <a:ext cx="1467740" cy="161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41264" y="5054600"/>
            <a:ext cx="147955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996" y="5080552"/>
            <a:ext cx="1467740" cy="161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1903" y="411120"/>
            <a:ext cx="6471742" cy="68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27929" y="401258"/>
            <a:ext cx="722169" cy="19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6506" y="5437025"/>
            <a:ext cx="12265011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64345" y="538978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04304" y="5273040"/>
            <a:ext cx="13843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38850" y="5173562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36902" y="1875052"/>
            <a:ext cx="5771439" cy="226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6902" y="1573896"/>
            <a:ext cx="2516333" cy="47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72550" y="1164282"/>
            <a:ext cx="3678330" cy="28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/>
          <p:nvPr/>
        </p:nvSpPr>
        <p:spPr>
          <a:xfrm>
            <a:off x="8572885" y="2356758"/>
            <a:ext cx="10314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Фото</a:t>
            </a:r>
            <a:endParaRPr/>
          </a:p>
        </p:txBody>
      </p:sp>
      <p:sp>
        <p:nvSpPr>
          <p:cNvPr id="105" name="Google Shape;105;p1"/>
          <p:cNvSpPr txBox="1"/>
          <p:nvPr/>
        </p:nvSpPr>
        <p:spPr>
          <a:xfrm>
            <a:off x="7067066" y="4086593"/>
            <a:ext cx="86721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Евгений Буриков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Генеральный директор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ООО "Иксолоджи"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45881" y="3712953"/>
            <a:ext cx="4898064" cy="393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 rotWithShape="1">
          <a:blip r:embed="rId17">
            <a:alphaModFix/>
          </a:blip>
          <a:srcRect t="4991" b="37030"/>
          <a:stretch/>
        </p:blipFill>
        <p:spPr>
          <a:xfrm>
            <a:off x="7198000" y="1185575"/>
            <a:ext cx="3633050" cy="279912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371ad281165_0_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71ad281165_0_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810408" y="646319"/>
            <a:ext cx="8299345" cy="666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71ad281165_0_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371ad281165_0_156"/>
          <p:cNvSpPr txBox="1"/>
          <p:nvPr/>
        </p:nvSpPr>
        <p:spPr>
          <a:xfrm>
            <a:off x="8702366" y="2149540"/>
            <a:ext cx="231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ПРИМЕР:</a:t>
            </a:r>
            <a:endParaRPr/>
          </a:p>
        </p:txBody>
      </p:sp>
      <p:sp>
        <p:nvSpPr>
          <p:cNvPr id="225" name="Google Shape;225;g371ad281165_0_156"/>
          <p:cNvSpPr txBox="1"/>
          <p:nvPr/>
        </p:nvSpPr>
        <p:spPr>
          <a:xfrm>
            <a:off x="8253564" y="3058422"/>
            <a:ext cx="2978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компании [Клиент] мы поставили 500 тонн металлопроката на стройку [Объект] на 10 дней быстрее графика, сэкономив им 1,2 млн руб.»* 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6" name="Google Shape;226;g371ad281165_0_1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4750" y="5022850"/>
            <a:ext cx="2127250" cy="1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71ad281165_0_156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РЕШЕНИЕ</a:t>
            </a:r>
            <a:endParaRPr/>
          </a:p>
        </p:txBody>
      </p:sp>
      <p:sp>
        <p:nvSpPr>
          <p:cNvPr id="228" name="Google Shape;228;g371ad281165_0_156"/>
          <p:cNvSpPr txBox="1"/>
          <p:nvPr/>
        </p:nvSpPr>
        <p:spPr>
          <a:xfrm>
            <a:off x="857633" y="1762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позволяет собирать и визуализировать данные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независимо от производителя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оборудования</a:t>
            </a:r>
            <a:endParaRPr/>
          </a:p>
        </p:txBody>
      </p:sp>
      <p:pic>
        <p:nvPicPr>
          <p:cNvPr id="229" name="Google Shape;229;g371ad281165_0_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2700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371ad281165_0_156"/>
          <p:cNvSpPr txBox="1"/>
          <p:nvPr/>
        </p:nvSpPr>
        <p:spPr>
          <a:xfrm>
            <a:off x="857633" y="2564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анализирует данные, выявляет сбои и аномалии и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автоматически формирует инциденты</a:t>
            </a:r>
            <a:endParaRPr b="1"/>
          </a:p>
        </p:txBody>
      </p:sp>
      <p:pic>
        <p:nvPicPr>
          <p:cNvPr id="231" name="Google Shape;231;g371ad281165_0_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3435612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71ad281165_0_156"/>
          <p:cNvSpPr txBox="1"/>
          <p:nvPr/>
        </p:nvSpPr>
        <p:spPr>
          <a:xfrm>
            <a:off x="826500" y="3428725"/>
            <a:ext cx="842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следит за соблюдением выполнения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регламентов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эксплуатации</a:t>
            </a:r>
            <a:endParaRPr b="1"/>
          </a:p>
        </p:txBody>
      </p:sp>
      <p:pic>
        <p:nvPicPr>
          <p:cNvPr id="233" name="Google Shape;233;g371ad281165_0_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4151362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371ad281165_0_156"/>
          <p:cNvSpPr txBox="1"/>
          <p:nvPr/>
        </p:nvSpPr>
        <p:spPr>
          <a:xfrm>
            <a:off x="857633" y="4015752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анализирует динамику использования ресурсов и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выявляет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паттерны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неэффективного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потребления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371ad281165_0_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71ad281165_0_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810408" y="646319"/>
            <a:ext cx="8299345" cy="666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71ad281165_0_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71ad281165_0_176"/>
          <p:cNvSpPr txBox="1"/>
          <p:nvPr/>
        </p:nvSpPr>
        <p:spPr>
          <a:xfrm>
            <a:off x="8702366" y="2149540"/>
            <a:ext cx="231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ПРИМЕР:</a:t>
            </a:r>
            <a:endParaRPr/>
          </a:p>
        </p:txBody>
      </p:sp>
      <p:sp>
        <p:nvSpPr>
          <p:cNvPr id="244" name="Google Shape;244;g371ad281165_0_176"/>
          <p:cNvSpPr txBox="1"/>
          <p:nvPr/>
        </p:nvSpPr>
        <p:spPr>
          <a:xfrm>
            <a:off x="8253564" y="3058422"/>
            <a:ext cx="2978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компании [Клиент] мы поставили 500 тонн металлопроката на стройку [Объект] на 10 дней быстрее графика, сэкономив им 1,2 млн руб.»* 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5" name="Google Shape;245;g371ad281165_0_1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4750" y="5022850"/>
            <a:ext cx="2127250" cy="1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71ad281165_0_176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РЕШЕНИЕ</a:t>
            </a:r>
            <a:endParaRPr/>
          </a:p>
        </p:txBody>
      </p:sp>
      <p:sp>
        <p:nvSpPr>
          <p:cNvPr id="247" name="Google Shape;247;g371ad281165_0_176"/>
          <p:cNvSpPr txBox="1"/>
          <p:nvPr/>
        </p:nvSpPr>
        <p:spPr>
          <a:xfrm>
            <a:off x="857633" y="1762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позволяет собирать и визуализировать данные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независимо от производителя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оборудования</a:t>
            </a:r>
            <a:endParaRPr/>
          </a:p>
        </p:txBody>
      </p:sp>
      <p:pic>
        <p:nvPicPr>
          <p:cNvPr id="248" name="Google Shape;248;g371ad281165_0_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2700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71ad281165_0_176"/>
          <p:cNvSpPr txBox="1"/>
          <p:nvPr/>
        </p:nvSpPr>
        <p:spPr>
          <a:xfrm>
            <a:off x="857633" y="2564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анализирует данные, выявляет сбои и аномалии и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автоматически формирует инциденты</a:t>
            </a:r>
            <a:endParaRPr b="1"/>
          </a:p>
        </p:txBody>
      </p:sp>
      <p:pic>
        <p:nvPicPr>
          <p:cNvPr id="250" name="Google Shape;250;g371ad281165_0_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3435612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71ad281165_0_176"/>
          <p:cNvSpPr txBox="1"/>
          <p:nvPr/>
        </p:nvSpPr>
        <p:spPr>
          <a:xfrm>
            <a:off x="826500" y="3428725"/>
            <a:ext cx="842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следит за соблюдением выполнения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регламентов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эксплуатации</a:t>
            </a:r>
            <a:endParaRPr b="1"/>
          </a:p>
        </p:txBody>
      </p:sp>
      <p:pic>
        <p:nvPicPr>
          <p:cNvPr id="252" name="Google Shape;252;g371ad281165_0_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4151362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71ad281165_0_176"/>
          <p:cNvSpPr txBox="1"/>
          <p:nvPr/>
        </p:nvSpPr>
        <p:spPr>
          <a:xfrm>
            <a:off x="857633" y="4015752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анализирует динамику использования ресурсов и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выявляет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паттерны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неэффективного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потребления</a:t>
            </a:r>
            <a:endParaRPr b="1"/>
          </a:p>
        </p:txBody>
      </p:sp>
      <p:pic>
        <p:nvPicPr>
          <p:cNvPr id="254" name="Google Shape;254;g371ad281165_0_1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5002712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71ad281165_0_176"/>
          <p:cNvSpPr txBox="1"/>
          <p:nvPr/>
        </p:nvSpPr>
        <p:spPr>
          <a:xfrm>
            <a:off x="857633" y="4867102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хранит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цифровой паспорт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каждого объекта - состав, историю изменений, регламенты эксплуатации, историю неисправностей и работ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371ad281165_0_2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71ad281165_0_2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810408" y="646319"/>
            <a:ext cx="8299345" cy="666377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71ad281165_0_274"/>
          <p:cNvSpPr txBox="1"/>
          <p:nvPr/>
        </p:nvSpPr>
        <p:spPr>
          <a:xfrm>
            <a:off x="8702366" y="2149540"/>
            <a:ext cx="231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ПРИМЕР:</a:t>
            </a:r>
            <a:endParaRPr/>
          </a:p>
        </p:txBody>
      </p:sp>
      <p:sp>
        <p:nvSpPr>
          <p:cNvPr id="264" name="Google Shape;264;g371ad281165_0_274"/>
          <p:cNvSpPr txBox="1"/>
          <p:nvPr/>
        </p:nvSpPr>
        <p:spPr>
          <a:xfrm>
            <a:off x="8253564" y="3058422"/>
            <a:ext cx="2978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компании [Клиент] мы поставили 500 тонн металлопроката на стройку [Объект] на 10 дней быстрее графика, сэкономив им 1,2 млн руб.»* 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5" name="Google Shape;265;g371ad281165_0_2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64750" y="5022850"/>
            <a:ext cx="2127250" cy="1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371ad281165_0_274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РЕШЕНИЕ</a:t>
            </a:r>
            <a:endParaRPr/>
          </a:p>
        </p:txBody>
      </p:sp>
      <p:pic>
        <p:nvPicPr>
          <p:cNvPr id="267" name="Google Shape;267;g371ad281165_0_2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" y="1489283"/>
            <a:ext cx="7606952" cy="50713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2483" y="2262845"/>
            <a:ext cx="6053807" cy="485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936" y="204572"/>
            <a:ext cx="11960127" cy="53820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"/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ПОЧЕМУ ВЫБИРАЮТ НАС? </a:t>
            </a:r>
            <a:endParaRPr/>
          </a:p>
        </p:txBody>
      </p:sp>
      <p:pic>
        <p:nvPicPr>
          <p:cNvPr id="275" name="Google Shape;27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"/>
          <p:cNvSpPr txBox="1"/>
          <p:nvPr/>
        </p:nvSpPr>
        <p:spPr>
          <a:xfrm>
            <a:off x="857633" y="1901090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просто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и интуитивно понятно</a:t>
            </a:r>
            <a:endParaRPr sz="1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371ad281165_0_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2483" y="2262845"/>
            <a:ext cx="6053806" cy="485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71ad281165_0_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71ad281165_0_209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ПОЧЕМУ ВЫБИРАЮТ НАС? </a:t>
            </a:r>
            <a:endParaRPr/>
          </a:p>
        </p:txBody>
      </p:sp>
      <p:pic>
        <p:nvPicPr>
          <p:cNvPr id="284" name="Google Shape;284;g371ad281165_0_2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371ad281165_0_209"/>
          <p:cNvSpPr txBox="1"/>
          <p:nvPr/>
        </p:nvSpPr>
        <p:spPr>
          <a:xfrm>
            <a:off x="857633" y="1901090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просто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и интуитивно понятно</a:t>
            </a:r>
            <a:endParaRPr sz="1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6" name="Google Shape;286;g371ad281165_0_2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24715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71ad281165_0_209"/>
          <p:cNvSpPr txBox="1"/>
          <p:nvPr/>
        </p:nvSpPr>
        <p:spPr>
          <a:xfrm>
            <a:off x="857633" y="2464602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Быстрый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экономический эффект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внедрения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371ad281165_0_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2483" y="2262845"/>
            <a:ext cx="6053806" cy="485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71ad281165_0_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71ad281165_0_225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ПОЧЕМУ ВЫБИРАЮТ НАС? </a:t>
            </a:r>
            <a:endParaRPr/>
          </a:p>
        </p:txBody>
      </p:sp>
      <p:pic>
        <p:nvPicPr>
          <p:cNvPr id="295" name="Google Shape;295;g371ad281165_0_2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371ad281165_0_225"/>
          <p:cNvSpPr txBox="1"/>
          <p:nvPr/>
        </p:nvSpPr>
        <p:spPr>
          <a:xfrm>
            <a:off x="857633" y="1901090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просто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и интуитивно понятно</a:t>
            </a:r>
            <a:endParaRPr sz="1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7" name="Google Shape;297;g371ad281165_0_2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24715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71ad281165_0_225"/>
          <p:cNvSpPr txBox="1"/>
          <p:nvPr/>
        </p:nvSpPr>
        <p:spPr>
          <a:xfrm>
            <a:off x="857633" y="2464602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Быстрый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экономический эффект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внедрения</a:t>
            </a:r>
            <a:endParaRPr sz="1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9" name="Google Shape;299;g371ad281165_0_2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3193225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371ad281165_0_225"/>
          <p:cNvSpPr txBox="1"/>
          <p:nvPr/>
        </p:nvSpPr>
        <p:spPr>
          <a:xfrm>
            <a:off x="826500" y="3047725"/>
            <a:ext cx="842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Возможность поставки как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облачного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b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 и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коробочного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решения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71ad281165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2483" y="2262845"/>
            <a:ext cx="6053806" cy="485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371ad281165_0_2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371ad281165_0_241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ПОЧЕМУ ВЫБИРАЮТ НАС? </a:t>
            </a:r>
            <a:endParaRPr/>
          </a:p>
        </p:txBody>
      </p:sp>
      <p:pic>
        <p:nvPicPr>
          <p:cNvPr id="308" name="Google Shape;308;g371ad281165_0_2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71ad281165_0_241"/>
          <p:cNvSpPr txBox="1"/>
          <p:nvPr/>
        </p:nvSpPr>
        <p:spPr>
          <a:xfrm>
            <a:off x="857633" y="1901090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просто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и интуитивно понятно</a:t>
            </a:r>
            <a:endParaRPr sz="1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0" name="Google Shape;310;g371ad281165_0_2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24715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371ad281165_0_241"/>
          <p:cNvSpPr txBox="1"/>
          <p:nvPr/>
        </p:nvSpPr>
        <p:spPr>
          <a:xfrm>
            <a:off x="857633" y="2464602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Быстрый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экономический эффект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внедрения</a:t>
            </a:r>
            <a:endParaRPr sz="1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2" name="Google Shape;312;g371ad281165_0_2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3193225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71ad281165_0_241"/>
          <p:cNvSpPr txBox="1"/>
          <p:nvPr/>
        </p:nvSpPr>
        <p:spPr>
          <a:xfrm>
            <a:off x="826500" y="3047725"/>
            <a:ext cx="842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Возможность поставки как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облачного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b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 и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коробочного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решения</a:t>
            </a:r>
            <a:endParaRPr b="1"/>
          </a:p>
        </p:txBody>
      </p:sp>
      <p:pic>
        <p:nvPicPr>
          <p:cNvPr id="314" name="Google Shape;314;g371ad281165_0_2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394645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371ad281165_0_241"/>
          <p:cNvSpPr txBox="1"/>
          <p:nvPr/>
        </p:nvSpPr>
        <p:spPr>
          <a:xfrm>
            <a:off x="857633" y="3939552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Возможность управления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всем жизненным циклом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оборудования</a:t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g371ad281165_0_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2483" y="2262845"/>
            <a:ext cx="6053806" cy="485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71ad281165_0_2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371ad281165_0_257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ПОЧЕМУ ВЫБИРАЮТ НАС? </a:t>
            </a:r>
            <a:endParaRPr/>
          </a:p>
        </p:txBody>
      </p:sp>
      <p:pic>
        <p:nvPicPr>
          <p:cNvPr id="323" name="Google Shape;323;g371ad281165_0_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371ad281165_0_257"/>
          <p:cNvSpPr txBox="1"/>
          <p:nvPr/>
        </p:nvSpPr>
        <p:spPr>
          <a:xfrm>
            <a:off x="857633" y="1901090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просто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и интуитивно понятно</a:t>
            </a:r>
            <a:endParaRPr sz="1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5" name="Google Shape;325;g371ad281165_0_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24715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371ad281165_0_257"/>
          <p:cNvSpPr txBox="1"/>
          <p:nvPr/>
        </p:nvSpPr>
        <p:spPr>
          <a:xfrm>
            <a:off x="857633" y="2464602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Быстрый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экономический эффект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внедрения</a:t>
            </a:r>
            <a:endParaRPr sz="1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7" name="Google Shape;327;g371ad281165_0_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3193225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371ad281165_0_257"/>
          <p:cNvSpPr txBox="1"/>
          <p:nvPr/>
        </p:nvSpPr>
        <p:spPr>
          <a:xfrm>
            <a:off x="826500" y="3047725"/>
            <a:ext cx="842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Возможность поставки как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облачного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b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 и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коробочного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решения</a:t>
            </a:r>
            <a:endParaRPr b="1"/>
          </a:p>
        </p:txBody>
      </p:sp>
      <p:pic>
        <p:nvPicPr>
          <p:cNvPr id="329" name="Google Shape;329;g371ad281165_0_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394645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371ad281165_0_257"/>
          <p:cNvSpPr txBox="1"/>
          <p:nvPr/>
        </p:nvSpPr>
        <p:spPr>
          <a:xfrm>
            <a:off x="857633" y="3939552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Возможность управления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всем жизненным циклом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оборудования</a:t>
            </a:r>
            <a:endParaRPr b="1"/>
          </a:p>
        </p:txBody>
      </p:sp>
      <p:pic>
        <p:nvPicPr>
          <p:cNvPr id="331" name="Google Shape;331;g371ad281165_0_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451275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71ad281165_0_257"/>
          <p:cNvSpPr txBox="1"/>
          <p:nvPr/>
        </p:nvSpPr>
        <p:spPr>
          <a:xfrm>
            <a:off x="857633" y="4505852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Легко начать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сложно остановиться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1344" y="2482315"/>
            <a:ext cx="5750656" cy="46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"/>
          <p:cNvSpPr txBox="1"/>
          <p:nvPr/>
        </p:nvSpPr>
        <p:spPr>
          <a:xfrm>
            <a:off x="219333" y="1507925"/>
            <a:ext cx="86720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Наши решения уже используют: </a:t>
            </a:r>
            <a:endParaRPr/>
          </a:p>
        </p:txBody>
      </p:sp>
      <p:pic>
        <p:nvPicPr>
          <p:cNvPr id="340" name="Google Shape;34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936" y="204572"/>
            <a:ext cx="11960127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179" y="2281859"/>
            <a:ext cx="3520019" cy="425831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"/>
          <p:cNvSpPr txBox="1"/>
          <p:nvPr/>
        </p:nvSpPr>
        <p:spPr>
          <a:xfrm>
            <a:off x="629092" y="2576938"/>
            <a:ext cx="297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ГКУ ЦОДД </a:t>
            </a:r>
            <a:endParaRPr/>
          </a:p>
        </p:txBody>
      </p:sp>
      <p:sp>
        <p:nvSpPr>
          <p:cNvPr id="343" name="Google Shape;343;p5"/>
          <p:cNvSpPr txBox="1"/>
          <p:nvPr/>
        </p:nvSpPr>
        <p:spPr>
          <a:xfrm>
            <a:off x="753180" y="3299969"/>
            <a:ext cx="2978100" cy="2124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69000" sy="169000" algn="ctr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собрали данные со всех средств для анализа состава и параметров транспортных потоков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10 000 + объектов</a:t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40% снизили расходы на серверные мощности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4" name="Google Shape;34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6373" y="2281859"/>
            <a:ext cx="3520019" cy="425831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"/>
          <p:cNvSpPr txBox="1"/>
          <p:nvPr/>
        </p:nvSpPr>
        <p:spPr>
          <a:xfrm>
            <a:off x="4397286" y="2576938"/>
            <a:ext cx="297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ГК Минимакс</a:t>
            </a:r>
            <a:endParaRPr/>
          </a:p>
        </p:txBody>
      </p:sp>
      <p:sp>
        <p:nvSpPr>
          <p:cNvPr id="346" name="Google Shape;346;p5"/>
          <p:cNvSpPr txBox="1"/>
          <p:nvPr/>
        </p:nvSpPr>
        <p:spPr>
          <a:xfrm>
            <a:off x="4521374" y="3299969"/>
            <a:ext cx="2978100" cy="29553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69000" sy="169000" algn="ctr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паспортизировали оборудование в 77 регионах РФ, поставлили на мониторинг, автоматизировали процесс эксплуатации</a:t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Увеличили количество эксплуатируемого оборудования x2, при увеличении штата на 20%</a:t>
            </a:r>
            <a:endParaRPr sz="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7" name="Google Shape;34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5736" y="4908047"/>
            <a:ext cx="2775173" cy="239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6156" y="4908048"/>
            <a:ext cx="2775173" cy="239410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"/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КЕЙСЫ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/>
          <p:nvPr/>
        </p:nvSpPr>
        <p:spPr>
          <a:xfrm>
            <a:off x="219333" y="3133902"/>
            <a:ext cx="8672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Сегодня мы не хотим Вам ничего продать. </a:t>
            </a:r>
            <a:endParaRPr sz="2800" b="1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Мы ищем партнеров, которые станут</a:t>
            </a:r>
            <a:br>
              <a:rPr lang="ru-RU" sz="2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2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соавторами успеха!</a:t>
            </a:r>
            <a:endParaRPr sz="2800" b="1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5" name="Google Shape;35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7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830" y="1663544"/>
            <a:ext cx="5306693" cy="13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951298" y="2332044"/>
            <a:ext cx="5750656" cy="46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"/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ПРИЗЫВ К ДЕЙСТВИЮ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7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306204" y="971897"/>
            <a:ext cx="7779041" cy="62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/>
          <p:nvPr/>
        </p:nvSpPr>
        <p:spPr>
          <a:xfrm>
            <a:off x="857633" y="1762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Отсутствие единого окна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для мониторинга и управления инженерной инфраструктурой.  </a:t>
            </a:r>
            <a:endParaRPr/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1898102"/>
            <a:ext cx="335756" cy="33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2178" y="3953905"/>
            <a:ext cx="3911615" cy="3374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ПРОБЛЕМА 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9689" y="3185687"/>
            <a:ext cx="4266663" cy="342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936" y="204572"/>
            <a:ext cx="11960127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3698862"/>
            <a:ext cx="3938954" cy="315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2550" y="967722"/>
            <a:ext cx="3932600" cy="304006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7"/>
          <p:cNvSpPr txBox="1"/>
          <p:nvPr/>
        </p:nvSpPr>
        <p:spPr>
          <a:xfrm>
            <a:off x="8623131" y="2297641"/>
            <a:ext cx="10314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Фото</a:t>
            </a:r>
            <a:endParaRPr/>
          </a:p>
        </p:txBody>
      </p:sp>
      <p:sp>
        <p:nvSpPr>
          <p:cNvPr id="368" name="Google Shape;368;p7"/>
          <p:cNvSpPr txBox="1"/>
          <p:nvPr/>
        </p:nvSpPr>
        <p:spPr>
          <a:xfrm>
            <a:off x="7067066" y="4086593"/>
            <a:ext cx="86721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Евгений Буриков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Генеральный директор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ООО "Иксолоджи"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9" name="Google Shape;36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6506" y="5537172"/>
            <a:ext cx="12265011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64345" y="539849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04304" y="5312227"/>
            <a:ext cx="13843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38850" y="5182269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8669" y="1348352"/>
            <a:ext cx="5771439" cy="226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6902" y="1096941"/>
            <a:ext cx="2516333" cy="47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"/>
          <p:cNvPicPr preferRelativeResize="0"/>
          <p:nvPr/>
        </p:nvPicPr>
        <p:blipFill rotWithShape="1">
          <a:blip r:embed="rId12">
            <a:alphaModFix/>
          </a:blip>
          <a:srcRect t="4991" b="37030"/>
          <a:stretch/>
        </p:blipFill>
        <p:spPr>
          <a:xfrm>
            <a:off x="7189800" y="988525"/>
            <a:ext cx="3894974" cy="300405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371ad281165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71ad281165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306206" y="971897"/>
            <a:ext cx="7779039" cy="62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71ad281165_0_25"/>
          <p:cNvSpPr txBox="1"/>
          <p:nvPr/>
        </p:nvSpPr>
        <p:spPr>
          <a:xfrm>
            <a:off x="857633" y="1762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Отсутствие единого окна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для мониторинга и управления инженерной инфраструктурой.  </a:t>
            </a:r>
            <a:endParaRPr/>
          </a:p>
        </p:txBody>
      </p:sp>
      <p:pic>
        <p:nvPicPr>
          <p:cNvPr id="125" name="Google Shape;125;g371ad281165_0_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1898102"/>
            <a:ext cx="335756" cy="33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71ad281165_0_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2178" y="3953905"/>
            <a:ext cx="3911615" cy="3374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71ad281165_0_25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ПРОБЛЕМА </a:t>
            </a:r>
            <a:endParaRPr/>
          </a:p>
        </p:txBody>
      </p:sp>
      <p:sp>
        <p:nvSpPr>
          <p:cNvPr id="128" name="Google Shape;128;g371ad281165_0_25"/>
          <p:cNvSpPr txBox="1"/>
          <p:nvPr/>
        </p:nvSpPr>
        <p:spPr>
          <a:xfrm>
            <a:off x="857633" y="2518452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Повышенные издержки на эксплуатацию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из-за ручного планирования и отсутствия средств раннего обнаружения проблем  </a:t>
            </a:r>
            <a:endParaRPr/>
          </a:p>
        </p:txBody>
      </p:sp>
      <p:pic>
        <p:nvPicPr>
          <p:cNvPr id="129" name="Google Shape;129;g371ad281165_0_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2673814"/>
            <a:ext cx="335756" cy="335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371ad281165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71ad281165_0_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306206" y="971897"/>
            <a:ext cx="7779039" cy="62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71ad281165_0_51"/>
          <p:cNvSpPr txBox="1"/>
          <p:nvPr/>
        </p:nvSpPr>
        <p:spPr>
          <a:xfrm>
            <a:off x="857633" y="1762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Отсутствие единого окна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для мониторинга и управления инженерной инфраструктурой.  </a:t>
            </a:r>
            <a:endParaRPr/>
          </a:p>
        </p:txBody>
      </p:sp>
      <p:pic>
        <p:nvPicPr>
          <p:cNvPr id="137" name="Google Shape;137;g371ad281165_0_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1898102"/>
            <a:ext cx="335756" cy="33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71ad281165_0_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2178" y="3953905"/>
            <a:ext cx="3911615" cy="3374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71ad281165_0_51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ПРОБЛЕМА </a:t>
            </a:r>
            <a:endParaRPr/>
          </a:p>
        </p:txBody>
      </p:sp>
      <p:sp>
        <p:nvSpPr>
          <p:cNvPr id="140" name="Google Shape;140;g371ad281165_0_51"/>
          <p:cNvSpPr txBox="1"/>
          <p:nvPr/>
        </p:nvSpPr>
        <p:spPr>
          <a:xfrm>
            <a:off x="857633" y="2518452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Повышенные издержки на эксплуатацию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из-за ручного планирования и отсутствия средств раннего обнаружения проблем  </a:t>
            </a:r>
            <a:endParaRPr/>
          </a:p>
        </p:txBody>
      </p:sp>
      <p:pic>
        <p:nvPicPr>
          <p:cNvPr id="141" name="Google Shape;141;g371ad281165_0_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2673814"/>
            <a:ext cx="335756" cy="33575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371ad281165_0_51"/>
          <p:cNvSpPr txBox="1"/>
          <p:nvPr/>
        </p:nvSpPr>
        <p:spPr>
          <a:xfrm>
            <a:off x="857633" y="3252740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Перерасход ресурсов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водоснабжение, отопление, электроэнергия.  </a:t>
            </a:r>
            <a:endParaRPr/>
          </a:p>
        </p:txBody>
      </p:sp>
      <p:pic>
        <p:nvPicPr>
          <p:cNvPr id="143" name="Google Shape;143;g371ad281165_0_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3269527"/>
            <a:ext cx="335756" cy="335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71ad281165_0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71ad281165_0_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306206" y="971897"/>
            <a:ext cx="7779039" cy="62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371ad281165_0_64"/>
          <p:cNvSpPr txBox="1"/>
          <p:nvPr/>
        </p:nvSpPr>
        <p:spPr>
          <a:xfrm>
            <a:off x="857633" y="1762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Отсутствие единого окна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для мониторинга и управления инженерной инфраструктурой.  </a:t>
            </a:r>
            <a:endParaRPr/>
          </a:p>
        </p:txBody>
      </p:sp>
      <p:pic>
        <p:nvPicPr>
          <p:cNvPr id="151" name="Google Shape;151;g371ad281165_0_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1898102"/>
            <a:ext cx="335756" cy="33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71ad281165_0_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2178" y="3953905"/>
            <a:ext cx="3911615" cy="3374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71ad281165_0_64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ПРОБЛЕМА </a:t>
            </a:r>
            <a:endParaRPr/>
          </a:p>
        </p:txBody>
      </p:sp>
      <p:sp>
        <p:nvSpPr>
          <p:cNvPr id="154" name="Google Shape;154;g371ad281165_0_64"/>
          <p:cNvSpPr txBox="1"/>
          <p:nvPr/>
        </p:nvSpPr>
        <p:spPr>
          <a:xfrm>
            <a:off x="857633" y="2518452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Повышенные издержки на эксплуатацию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из-за ручного планирования и отсутствия средств раннего обнаружения проблем  </a:t>
            </a:r>
            <a:endParaRPr/>
          </a:p>
        </p:txBody>
      </p:sp>
      <p:pic>
        <p:nvPicPr>
          <p:cNvPr id="155" name="Google Shape;155;g371ad281165_0_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2673814"/>
            <a:ext cx="335756" cy="33575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71ad281165_0_64"/>
          <p:cNvSpPr txBox="1"/>
          <p:nvPr/>
        </p:nvSpPr>
        <p:spPr>
          <a:xfrm>
            <a:off x="857633" y="3252740"/>
            <a:ext cx="829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Перерасход ресурсов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водоснабжение, отопление, электроэнергий.  </a:t>
            </a:r>
            <a:endParaRPr/>
          </a:p>
        </p:txBody>
      </p:sp>
      <p:pic>
        <p:nvPicPr>
          <p:cNvPr id="157" name="Google Shape;157;g371ad281165_0_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3269527"/>
            <a:ext cx="335756" cy="33575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71ad281165_0_64"/>
          <p:cNvSpPr txBox="1"/>
          <p:nvPr/>
        </p:nvSpPr>
        <p:spPr>
          <a:xfrm>
            <a:off x="857633" y="3865215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Сложности при передаче объекта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отсутствие цифрового паспорта/двойника  </a:t>
            </a:r>
            <a:endParaRPr/>
          </a:p>
        </p:txBody>
      </p:sp>
      <p:pic>
        <p:nvPicPr>
          <p:cNvPr id="159" name="Google Shape;159;g371ad281165_0_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4020602"/>
            <a:ext cx="335756" cy="335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371ad281165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71ad281165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306206" y="971897"/>
            <a:ext cx="7779039" cy="62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71ad281165_0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2178" y="3953905"/>
            <a:ext cx="3911615" cy="3374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71ad281165_0_7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ПРОБЛЕМА </a:t>
            </a:r>
            <a:endParaRPr/>
          </a:p>
        </p:txBody>
      </p:sp>
      <p:pic>
        <p:nvPicPr>
          <p:cNvPr id="168" name="Google Shape;168;g371ad281165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175" y="1562927"/>
            <a:ext cx="3375959" cy="50639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9" name="Google Shape;169;g371ad281165_0_7"/>
          <p:cNvSpPr txBox="1"/>
          <p:nvPr/>
        </p:nvSpPr>
        <p:spPr>
          <a:xfrm>
            <a:off x="4655432" y="1675457"/>
            <a:ext cx="2215200" cy="22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67500" rIns="67500" bIns="675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658"/>
              </a:spcBef>
              <a:spcAft>
                <a:spcPts val="2658"/>
              </a:spcAft>
              <a:buNone/>
            </a:pPr>
            <a:endParaRPr sz="1033"/>
          </a:p>
        </p:txBody>
      </p:sp>
      <p:pic>
        <p:nvPicPr>
          <p:cNvPr id="170" name="Google Shape;170;g371ad281165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6914" y="1562916"/>
            <a:ext cx="5063949" cy="50639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7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810405" y="646319"/>
            <a:ext cx="8299348" cy="666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"/>
          <p:cNvSpPr txBox="1"/>
          <p:nvPr/>
        </p:nvSpPr>
        <p:spPr>
          <a:xfrm>
            <a:off x="8702366" y="2149540"/>
            <a:ext cx="23116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ПРИМЕР:</a:t>
            </a:r>
            <a:endParaRPr/>
          </a:p>
        </p:txBody>
      </p:sp>
      <p:sp>
        <p:nvSpPr>
          <p:cNvPr id="180" name="Google Shape;180;p3"/>
          <p:cNvSpPr txBox="1"/>
          <p:nvPr/>
        </p:nvSpPr>
        <p:spPr>
          <a:xfrm>
            <a:off x="8253564" y="3058422"/>
            <a:ext cx="2978192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компании [Клиент] мы поставили 500 тонн металлопроката на стройку [Объект] на 10 дней быстрее графика, сэкономив им 1,2 млн руб.»* 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1" name="Google Shape;18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4750" y="5022850"/>
            <a:ext cx="2127250" cy="1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"/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РЕШЕНИЕ</a:t>
            </a:r>
            <a:endParaRPr/>
          </a:p>
        </p:txBody>
      </p:sp>
      <p:sp>
        <p:nvSpPr>
          <p:cNvPr id="183" name="Google Shape;183;p3"/>
          <p:cNvSpPr txBox="1"/>
          <p:nvPr/>
        </p:nvSpPr>
        <p:spPr>
          <a:xfrm>
            <a:off x="857633" y="1762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позволяет собирать и визуализировать данные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независимо от производителя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оборудования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371ad281165_0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71ad281165_0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810408" y="646319"/>
            <a:ext cx="8299345" cy="666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71ad281165_0_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71ad281165_0_116"/>
          <p:cNvSpPr txBox="1"/>
          <p:nvPr/>
        </p:nvSpPr>
        <p:spPr>
          <a:xfrm>
            <a:off x="8702366" y="2149540"/>
            <a:ext cx="231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ПРИМЕР:</a:t>
            </a:r>
            <a:endParaRPr/>
          </a:p>
        </p:txBody>
      </p:sp>
      <p:sp>
        <p:nvSpPr>
          <p:cNvPr id="193" name="Google Shape;193;g371ad281165_0_116"/>
          <p:cNvSpPr txBox="1"/>
          <p:nvPr/>
        </p:nvSpPr>
        <p:spPr>
          <a:xfrm>
            <a:off x="8253564" y="3058422"/>
            <a:ext cx="2978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компании [Клиент] мы поставили 500 тонн металлопроката на стройку [Объект] на 10 дней быстрее графика, сэкономив им 1,2 млн руб.»* 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4" name="Google Shape;194;g371ad281165_0_1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4750" y="5022850"/>
            <a:ext cx="2127250" cy="1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71ad281165_0_116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РЕШЕНИЕ</a:t>
            </a:r>
            <a:endParaRPr/>
          </a:p>
        </p:txBody>
      </p:sp>
      <p:sp>
        <p:nvSpPr>
          <p:cNvPr id="196" name="Google Shape;196;g371ad281165_0_116"/>
          <p:cNvSpPr txBox="1"/>
          <p:nvPr/>
        </p:nvSpPr>
        <p:spPr>
          <a:xfrm>
            <a:off x="857633" y="1762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позволяет собирать и визуализировать данные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независимо от производителя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оборудования</a:t>
            </a:r>
            <a:endParaRPr/>
          </a:p>
        </p:txBody>
      </p:sp>
      <p:pic>
        <p:nvPicPr>
          <p:cNvPr id="197" name="Google Shape;197;g371ad281165_0_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2700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71ad281165_0_116"/>
          <p:cNvSpPr txBox="1"/>
          <p:nvPr/>
        </p:nvSpPr>
        <p:spPr>
          <a:xfrm>
            <a:off x="857633" y="2564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анализирует данные, выявляет сбои и аномалии и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автоматически формирует инциденты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371ad281165_0_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36" y="204572"/>
            <a:ext cx="11960124" cy="5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71ad281165_0_1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810408" y="646319"/>
            <a:ext cx="8299345" cy="666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71ad281165_0_1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1898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71ad281165_0_136"/>
          <p:cNvSpPr txBox="1"/>
          <p:nvPr/>
        </p:nvSpPr>
        <p:spPr>
          <a:xfrm>
            <a:off x="8702366" y="2149540"/>
            <a:ext cx="231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ПРИМЕР:</a:t>
            </a:r>
            <a:endParaRPr/>
          </a:p>
        </p:txBody>
      </p:sp>
      <p:sp>
        <p:nvSpPr>
          <p:cNvPr id="208" name="Google Shape;208;g371ad281165_0_136"/>
          <p:cNvSpPr txBox="1"/>
          <p:nvPr/>
        </p:nvSpPr>
        <p:spPr>
          <a:xfrm>
            <a:off x="8253564" y="3058422"/>
            <a:ext cx="2978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компании [Клиент] мы поставили 500 тонн металлопроката на стройку [Объект] на 10 дней быстрее графика, сэкономив им 1,2 млн руб.»* 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9" name="Google Shape;209;g371ad281165_0_1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4750" y="5022850"/>
            <a:ext cx="2127250" cy="1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71ad281165_0_136"/>
          <p:cNvSpPr txBox="1"/>
          <p:nvPr/>
        </p:nvSpPr>
        <p:spPr>
          <a:xfrm>
            <a:off x="219334" y="904264"/>
            <a:ext cx="718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РЕШЕНИЕ</a:t>
            </a:r>
            <a:endParaRPr/>
          </a:p>
        </p:txBody>
      </p:sp>
      <p:sp>
        <p:nvSpPr>
          <p:cNvPr id="211" name="Google Shape;211;g371ad281165_0_136"/>
          <p:cNvSpPr txBox="1"/>
          <p:nvPr/>
        </p:nvSpPr>
        <p:spPr>
          <a:xfrm>
            <a:off x="857633" y="1762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позволяет собирать и визуализировать данные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независимо от производителя 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оборудования</a:t>
            </a:r>
            <a:endParaRPr/>
          </a:p>
        </p:txBody>
      </p:sp>
      <p:pic>
        <p:nvPicPr>
          <p:cNvPr id="212" name="Google Shape;212;g371ad281165_0_1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2700100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71ad281165_0_136"/>
          <p:cNvSpPr txBox="1"/>
          <p:nvPr/>
        </p:nvSpPr>
        <p:spPr>
          <a:xfrm>
            <a:off x="857633" y="2564490"/>
            <a:ext cx="829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анализирует данные, выявляет сбои и аномалии и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автоматически формирует инциденты</a:t>
            </a:r>
            <a:endParaRPr b="1"/>
          </a:p>
        </p:txBody>
      </p:sp>
      <p:pic>
        <p:nvPicPr>
          <p:cNvPr id="214" name="Google Shape;214;g371ad281165_0_1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5" y="3435612"/>
            <a:ext cx="355525" cy="3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71ad281165_0_136"/>
          <p:cNvSpPr txBox="1"/>
          <p:nvPr/>
        </p:nvSpPr>
        <p:spPr>
          <a:xfrm>
            <a:off x="826500" y="3428725"/>
            <a:ext cx="842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XOLOGIE следит за соблюдением выполнения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регламентов</a:t>
            </a:r>
            <a:r>
              <a:rPr lang="ru-RU" sz="1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800" b="1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эксплуатации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Microsoft Office PowerPoint</Application>
  <PresentationFormat>Широкоэкранный</PresentationFormat>
  <Paragraphs>102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Calibri</vt:lpstr>
      <vt:lpstr>Helvetica Neue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nastyastakh@yandex.ru</dc:creator>
  <cp:lastModifiedBy>Кулаченкова</cp:lastModifiedBy>
  <cp:revision>1</cp:revision>
  <dcterms:created xsi:type="dcterms:W3CDTF">2025-04-23T08:46:05Z</dcterms:created>
  <dcterms:modified xsi:type="dcterms:W3CDTF">2025-07-30T19:46:33Z</dcterms:modified>
</cp:coreProperties>
</file>