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68" r:id="rId3"/>
    <p:sldId id="257" r:id="rId4"/>
    <p:sldId id="258" r:id="rId5"/>
    <p:sldId id="265" r:id="rId6"/>
    <p:sldId id="266" r:id="rId7"/>
    <p:sldId id="259" r:id="rId8"/>
    <p:sldId id="260" r:id="rId9"/>
    <p:sldId id="261" r:id="rId10"/>
    <p:sldId id="262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3479"/>
    <a:srgbClr val="1433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478"/>
    <p:restoredTop sz="94778"/>
  </p:normalViewPr>
  <p:slideViewPr>
    <p:cSldViewPr snapToGrid="0">
      <p:cViewPr varScale="1">
        <p:scale>
          <a:sx n="104" d="100"/>
          <a:sy n="104" d="100"/>
        </p:scale>
        <p:origin x="4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362ADC-87D8-D54B-9C6F-39FD4363248B}" type="datetimeFigureOut">
              <a:rPr lang="ru-RU" smtClean="0"/>
              <a:t>30.07.2025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30E8DA-2A77-6144-B1E0-8F15886899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62160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30E8DA-2A77-6144-B1E0-8F158868995C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97618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30E8DA-2A77-6144-B1E0-8F158868995C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0849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30E8DA-2A77-6144-B1E0-8F158868995C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9404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30E8DA-2A77-6144-B1E0-8F158868995C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6857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30E8DA-2A77-6144-B1E0-8F158868995C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37842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30E8DA-2A77-6144-B1E0-8F158868995C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25023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30E8DA-2A77-6144-B1E0-8F158868995C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14831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D1C6567-3AE8-5AED-D980-032A8C5FBF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C7E23557-C971-C80D-8203-FCF624F923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D3F55F3-933C-434C-A780-B4F39ACBA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36B04-F31E-CB40-AAB8-84524437712D}" type="datetimeFigureOut">
              <a:rPr lang="ru-RU" smtClean="0"/>
              <a:t>30.07.2025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8B9857A-601B-24FC-F067-7495CC749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69260F2-2756-C925-CC37-A35080961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C1E1C-2F1C-1043-865B-BA2263B0C1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0954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52C4A4C-45E5-BE5E-8527-FD3A71C40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C1F11FE2-3719-96D3-1D2B-9414F5C3DC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6471466-C5EE-61DA-AADC-47E6E184B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36B04-F31E-CB40-AAB8-84524437712D}" type="datetimeFigureOut">
              <a:rPr lang="ru-RU" smtClean="0"/>
              <a:t>30.07.2025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1830787-C2A6-AE06-31A3-A893D701E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E018CBF-C841-455E-DA31-701349BD3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C1E1C-2F1C-1043-865B-BA2263B0C1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5391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76D3EC5B-5DC8-86A1-5311-7BD9BEF106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8766F372-E510-8717-F60F-0444C1DE99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87F28D0-CEFD-D1D0-0CD7-0F37753A6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36B04-F31E-CB40-AAB8-84524437712D}" type="datetimeFigureOut">
              <a:rPr lang="ru-RU" smtClean="0"/>
              <a:t>30.07.2025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86DDC97-1DC6-B2BB-9D9E-33153B20B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22DD3E5-6D7C-FFFE-8CEB-5466CF60E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C1E1C-2F1C-1043-865B-BA2263B0C1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2495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7DCA4AC-E789-72DE-4E46-169A78C2D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377805D-81C0-83EF-9ADC-1DAAA7FBDD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9574039-28D8-466B-BC05-408AF3616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36B04-F31E-CB40-AAB8-84524437712D}" type="datetimeFigureOut">
              <a:rPr lang="ru-RU" smtClean="0"/>
              <a:t>30.07.2025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A9812E5-44C7-E416-E9B2-E2AD14CCA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ECE3F10-EB0C-E70B-B06F-43F73218D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C1E1C-2F1C-1043-865B-BA2263B0C1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5598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BC8E4E6-5D7D-F280-D640-3F49ACA42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1907749-C267-A404-88DC-933DC94832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547BD83-21DD-28AC-0A3D-D703C2A25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36B04-F31E-CB40-AAB8-84524437712D}" type="datetimeFigureOut">
              <a:rPr lang="ru-RU" smtClean="0"/>
              <a:t>30.07.2025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C428562-7421-2469-3E67-D9232D6E5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51A16D9-8852-3DB2-6625-88704C279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C1E1C-2F1C-1043-865B-BA2263B0C1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90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84931E2-711B-50F4-E1A1-8EAD07FFF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469E219-C93B-22A6-B0C0-299E0F8F12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A6D88C51-9BEB-6E0E-BE68-7F428A3280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BAE12A64-3F7C-D7DD-8961-FDFAD243D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36B04-F31E-CB40-AAB8-84524437712D}" type="datetimeFigureOut">
              <a:rPr lang="ru-RU" smtClean="0"/>
              <a:t>30.07.2025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7582F905-04C7-B5DF-70E5-B2B5A7F93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F445F696-4A68-0E9F-84FE-F534092F4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C1E1C-2F1C-1043-865B-BA2263B0C1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4317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F5E43BE-DA6F-9DEC-910E-6A105B9ED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55C80F0-1BEE-120B-EBD2-C137DB5824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F61E67A2-0F3A-7CED-FA75-0176377C55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7D763930-EA18-E045-7BE9-2F25916666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B2CD6C15-E483-49D1-72B9-8BC4028C28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16E14495-7511-F6A6-C322-98877609C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36B04-F31E-CB40-AAB8-84524437712D}" type="datetimeFigureOut">
              <a:rPr lang="ru-RU" smtClean="0"/>
              <a:t>30.07.2025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D03485FE-0487-5905-B479-FCEB0F67D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5D303053-4FC0-76D3-031C-E8E181D43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C1E1C-2F1C-1043-865B-BA2263B0C1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85378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7E34313-4DEA-8046-6222-C11057E58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EABEB82C-8756-D6BE-0AC4-A6A12FDC7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36B04-F31E-CB40-AAB8-84524437712D}" type="datetimeFigureOut">
              <a:rPr lang="ru-RU" smtClean="0"/>
              <a:t>30.07.2025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8B0DEBCA-CF25-7453-B782-155221A24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D71ED93F-C2B1-93C9-2D20-586F0D4CA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C1E1C-2F1C-1043-865B-BA2263B0C1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23649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F2978CB9-46E8-CC05-2AB6-570ABCDA3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36B04-F31E-CB40-AAB8-84524437712D}" type="datetimeFigureOut">
              <a:rPr lang="ru-RU" smtClean="0"/>
              <a:t>30.07.2025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53D8FF9C-B854-6637-B275-3FF6FC2F6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B0B62B6B-9312-72F4-364F-C26B4D47F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C1E1C-2F1C-1043-865B-BA2263B0C1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5407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1E9248D-415A-A9FB-48D0-A5D00DA24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D06757E-85D7-5C6E-561E-E239EC520F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B4C37B83-B1D7-9FE1-C6F1-BE211AEBB7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8F8773F5-89FD-00D2-2312-70B06113F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36B04-F31E-CB40-AAB8-84524437712D}" type="datetimeFigureOut">
              <a:rPr lang="ru-RU" smtClean="0"/>
              <a:t>30.07.2025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54231086-434E-C01B-DE2C-4DFFF69B7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08FB9262-ED86-D928-62CC-622D1C648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C1E1C-2F1C-1043-865B-BA2263B0C1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043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06904E9-0CEA-A3CA-64C9-4797A5E73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4E69C653-DDC7-7506-D65E-8DEBB5E99F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7DC7BEA4-D50E-6215-0994-D4299FA89D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062159CB-6272-986C-60A8-0FE554019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36B04-F31E-CB40-AAB8-84524437712D}" type="datetimeFigureOut">
              <a:rPr lang="ru-RU" smtClean="0"/>
              <a:t>30.07.2025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F77EAB40-CDCB-9D17-9B7B-6572FC576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9DFE6CF6-82DC-ACA7-8F1E-0630A03B7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C1E1C-2F1C-1043-865B-BA2263B0C1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15065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103A30A-3349-D4D4-A28D-FD977DD96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6043BE57-BE59-712B-6553-5F8D2C606A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BDD8F48-409D-D9AC-57FB-041137315E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536B04-F31E-CB40-AAB8-84524437712D}" type="datetimeFigureOut">
              <a:rPr lang="ru-RU" smtClean="0"/>
              <a:t>30.07.2025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8ACFF08-EED2-844B-7F64-D50C493213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F33E083-A6C3-8889-14CE-5CB4C15514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9C1E1C-2F1C-1043-865B-BA2263B0C1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8234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jp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8.png"/><Relationship Id="rId7" Type="http://schemas.openxmlformats.org/officeDocument/2006/relationships/image" Target="../media/image1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26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14.png"/><Relationship Id="rId9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1.wdp"/><Relationship Id="rId4" Type="http://schemas.openxmlformats.org/officeDocument/2006/relationships/image" Target="../media/image17.png"/><Relationship Id="rId9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22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9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22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24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7DD0E5C1-7317-B8F7-4855-83FED0FE4D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018219" y="1865419"/>
            <a:ext cx="6684878" cy="536746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02A7A76-193E-441B-A586-CA31C330241B}"/>
              </a:ext>
            </a:extLst>
          </p:cNvPr>
          <p:cNvSpPr txBox="1"/>
          <p:nvPr/>
        </p:nvSpPr>
        <p:spPr>
          <a:xfrm>
            <a:off x="415649" y="4088452"/>
            <a:ext cx="642414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 smtClean="0">
                <a:latin typeface="Akrobat Black" panose="00000A00000000000000" pitchFamily="50" charset="-52"/>
              </a:rPr>
              <a:t>EXPROF - </a:t>
            </a:r>
            <a:r>
              <a:rPr lang="ru-RU" sz="3000" dirty="0">
                <a:latin typeface="Akrobat Black" panose="00000A00000000000000" pitchFamily="50" charset="-52"/>
              </a:rPr>
              <a:t>у</a:t>
            </a:r>
            <a:r>
              <a:rPr lang="ru-RU" sz="3000" dirty="0" smtClean="0">
                <a:latin typeface="Akrobat Black" panose="00000A00000000000000" pitchFamily="50" charset="-52"/>
              </a:rPr>
              <a:t>никальные </a:t>
            </a:r>
            <a:r>
              <a:rPr lang="ru-RU" sz="3000" dirty="0">
                <a:latin typeface="Akrobat Black" panose="00000A00000000000000" pitchFamily="50" charset="-52"/>
              </a:rPr>
              <a:t>продукты и сервисы </a:t>
            </a:r>
            <a:r>
              <a:rPr lang="ru-RU" sz="3000" dirty="0" smtClean="0">
                <a:latin typeface="Akrobat Black" panose="00000A00000000000000" pitchFamily="50" charset="-52"/>
              </a:rPr>
              <a:t>для </a:t>
            </a:r>
            <a:r>
              <a:rPr lang="ru-RU" sz="3000" dirty="0">
                <a:latin typeface="Akrobat Black" panose="00000A00000000000000" pitchFamily="50" charset="-52"/>
              </a:rPr>
              <a:t>остекления многоквартирных жилых домов и ИЖС</a:t>
            </a:r>
            <a:endParaRPr lang="ru-RU" sz="3000" dirty="0">
              <a:solidFill>
                <a:srgbClr val="000000"/>
              </a:solidFill>
              <a:effectLst/>
              <a:latin typeface="Akrobat Black" panose="00000A00000000000000" pitchFamily="50" charset="-52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83D8BD4B-00B4-A48C-5782-231CBACE21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996" y="164824"/>
            <a:ext cx="1479550" cy="162560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540B6EF7-3371-55E0-0B91-65A8644585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41264" y="177800"/>
            <a:ext cx="1467740" cy="1612624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4AA0224B-7E27-113E-0FC9-822C592941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41264" y="5054600"/>
            <a:ext cx="1479550" cy="162560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8789EC88-CB19-FF84-B60D-76F56469D8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996" y="5080552"/>
            <a:ext cx="1467740" cy="161262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3CD60AB-A58C-C638-5B28-B80C61D50B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1903" y="411120"/>
            <a:ext cx="6471742" cy="68765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E9F66034-8B71-4E00-28E4-48121D0A92B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27929" y="401258"/>
            <a:ext cx="722169" cy="19614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96AD82FD-FD47-F67C-DBED-5E3E997E552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36506" y="5437025"/>
            <a:ext cx="12265011" cy="16256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E0621192-46EF-F622-D518-24B95326E4D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64345" y="5389788"/>
            <a:ext cx="1371600" cy="137160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51EF692F-B0AD-C732-6AFE-A959642103B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04304" y="5273040"/>
            <a:ext cx="1384300" cy="137160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F9CB12F6-5C8D-54E3-68EA-91EBDED8C4A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138850" y="5173562"/>
            <a:ext cx="1409700" cy="14097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0956AC56-9529-0B99-861A-FB970648222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6902" y="1875052"/>
            <a:ext cx="5771439" cy="226083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F0A4AA71-F1C3-40EB-8852-07C05C1F1A4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36902" y="1573896"/>
            <a:ext cx="2516333" cy="47511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4007156D-40CB-3C3A-F0EF-6FE526C8F0A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172550" y="943997"/>
            <a:ext cx="3678330" cy="284350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C34349B1-07E5-361C-7267-AD9DC4B86123}"/>
              </a:ext>
            </a:extLst>
          </p:cNvPr>
          <p:cNvSpPr txBox="1"/>
          <p:nvPr/>
        </p:nvSpPr>
        <p:spPr>
          <a:xfrm>
            <a:off x="8572885" y="2356758"/>
            <a:ext cx="10314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/>
                <a:latin typeface="Helvetica" pitchFamily="2" charset="0"/>
              </a:rPr>
              <a:t>Фото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323EE822-A07A-46D3-0550-F70339B02FAF}"/>
              </a:ext>
            </a:extLst>
          </p:cNvPr>
          <p:cNvSpPr txBox="1"/>
          <p:nvPr/>
        </p:nvSpPr>
        <p:spPr>
          <a:xfrm>
            <a:off x="7067066" y="3741612"/>
            <a:ext cx="8672003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effectLst/>
                <a:latin typeface="Helvetica Neue" panose="02000503000000020004" pitchFamily="2" charset="0"/>
              </a:rPr>
              <a:t>Андрей </a:t>
            </a:r>
            <a:r>
              <a:rPr lang="ru-RU" dirty="0" err="1" smtClean="0">
                <a:solidFill>
                  <a:schemeClr val="accent1">
                    <a:lumMod val="50000"/>
                  </a:schemeClr>
                </a:solidFill>
                <a:effectLst/>
                <a:latin typeface="Helvetica Neue" panose="02000503000000020004" pitchFamily="2" charset="0"/>
              </a:rPr>
              <a:t>Яцевич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effectLst/>
                <a:latin typeface="Helvetica Neue" panose="02000503000000020004" pitchFamily="2" charset="0"/>
              </a:rPr>
              <a:t> </a:t>
            </a:r>
          </a:p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effectLst/>
                <a:latin typeface="Helvetica Neue" panose="02000503000000020004" pitchFamily="2" charset="0"/>
              </a:rPr>
              <a:t>Генеральный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effectLst/>
                <a:latin typeface="Helvetica Neue" panose="02000503000000020004" pitchFamily="2" charset="0"/>
              </a:rPr>
              <a:t>директор </a:t>
            </a:r>
          </a:p>
          <a:p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</a:rPr>
              <a:t>ООО «ТД «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</a:rPr>
              <a:t>ЭксПроф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</a:rPr>
              <a:t>»</a:t>
            </a:r>
          </a:p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</a:rPr>
              <a:t>Тел.: +7 910 407 73 33</a:t>
            </a:r>
          </a:p>
          <a:p>
            <a:r>
              <a:rPr lang="ru-RU" dirty="0" err="1" smtClean="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</a:rPr>
              <a:t>Эл.почта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</a:rPr>
              <a:t>: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</a:rPr>
              <a:t>a_yacevich@exprof.ru</a:t>
            </a:r>
            <a:endParaRPr lang="ru-RU" dirty="0" smtClean="0">
              <a:solidFill>
                <a:schemeClr val="accent1">
                  <a:lumMod val="50000"/>
                </a:schemeClr>
              </a:solidFill>
              <a:latin typeface="Helvetica Neue" panose="02000503000000020004" pitchFamily="2" charset="0"/>
            </a:endParaRPr>
          </a:p>
          <a:p>
            <a:endParaRPr lang="ru-RU" sz="2000" dirty="0">
              <a:solidFill>
                <a:schemeClr val="accent1">
                  <a:lumMod val="50000"/>
                </a:schemeClr>
              </a:solidFill>
              <a:effectLst/>
              <a:latin typeface="Helvetica Neue" panose="02000503000000020004" pitchFamily="2" charset="0"/>
            </a:endParaRP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251160C6-79B7-B086-58AB-3890C74C89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45881" y="3712953"/>
            <a:ext cx="4898064" cy="393278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7" t="127" r="7845" b="-53"/>
          <a:stretch/>
        </p:blipFill>
        <p:spPr>
          <a:xfrm>
            <a:off x="7176654" y="948342"/>
            <a:ext cx="3674226" cy="284710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50"/>
          <a:stretch/>
        </p:blipFill>
        <p:spPr>
          <a:xfrm>
            <a:off x="9485191" y="4273167"/>
            <a:ext cx="1252717" cy="375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482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43B01411-42AE-F251-8A01-3AEEDF0025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689" y="3185687"/>
            <a:ext cx="4266663" cy="34219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A94F0D6-4EF0-BF5D-13BA-49F9F63ADE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936" y="204572"/>
            <a:ext cx="11960127" cy="53820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1069061B-0DCD-BE7F-0F53-044D3853B2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3698862"/>
            <a:ext cx="3938954" cy="315913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5E46B2CD-5EED-ED39-BFF9-0FDB5703B1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2550" y="967722"/>
            <a:ext cx="3614237" cy="279899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0C76D69-7C68-12D4-177A-8454167B744E}"/>
              </a:ext>
            </a:extLst>
          </p:cNvPr>
          <p:cNvSpPr txBox="1"/>
          <p:nvPr/>
        </p:nvSpPr>
        <p:spPr>
          <a:xfrm>
            <a:off x="8623131" y="2297641"/>
            <a:ext cx="10314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/>
                <a:latin typeface="Helvetica" pitchFamily="2" charset="0"/>
              </a:rPr>
              <a:t>Фото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2DEDBE2-405F-8640-F04B-ECEEAB875EBA}"/>
              </a:ext>
            </a:extLst>
          </p:cNvPr>
          <p:cNvSpPr txBox="1"/>
          <p:nvPr/>
        </p:nvSpPr>
        <p:spPr>
          <a:xfrm>
            <a:off x="7083690" y="3774875"/>
            <a:ext cx="867200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</a:rPr>
              <a:t>Андрей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</a:rPr>
              <a:t>Яцевич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</a:rPr>
              <a:t> </a:t>
            </a:r>
          </a:p>
          <a:p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</a:rPr>
              <a:t>Генеральный директор </a:t>
            </a:r>
          </a:p>
          <a:p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</a:rPr>
              <a:t>ООО «ТД «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</a:rPr>
              <a:t>ЭксПроф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</a:rPr>
              <a:t>»</a:t>
            </a:r>
          </a:p>
          <a:p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</a:rPr>
              <a:t>Тел.: +7 910 407 73 33</a:t>
            </a:r>
          </a:p>
          <a:p>
            <a:r>
              <a:rPr lang="ru-RU" dirty="0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</a:rPr>
              <a:t>Эл.почта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</a:rPr>
              <a:t>: a_yacevich@exprof.ru</a:t>
            </a:r>
          </a:p>
          <a:p>
            <a:endParaRPr lang="ru-RU" sz="2200" dirty="0">
              <a:solidFill>
                <a:schemeClr val="accent1">
                  <a:lumMod val="50000"/>
                </a:schemeClr>
              </a:solidFill>
              <a:effectLst/>
              <a:latin typeface="Helvetica Neue" panose="02000503000000020004" pitchFamily="2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A3F6BB42-E28C-1728-3113-035B2DF296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6506" y="5537172"/>
            <a:ext cx="12265011" cy="162560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B105FB0F-9B10-289B-F3A7-F4C935983A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4345" y="5398495"/>
            <a:ext cx="1371600" cy="137160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7654FE27-31AA-C245-CF5E-F6E71E76A6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04304" y="5312227"/>
            <a:ext cx="1384300" cy="137160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C03E24A1-BF4C-DB7A-585D-1FC0C932864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8850" y="5182269"/>
            <a:ext cx="1409700" cy="140970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93341F2D-7EB6-7178-6140-464626EC9D9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8669" y="1348352"/>
            <a:ext cx="5771439" cy="226083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28E5DB8-EEEC-66C0-3CF5-FC65D600EFF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6902" y="1096941"/>
            <a:ext cx="2516333" cy="47511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78042" y="971879"/>
            <a:ext cx="3608745" cy="2794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1381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6B688467-83B6-2CE1-C4F7-D602B95CE2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27725" y="1194014"/>
            <a:ext cx="6960358" cy="558865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000"/>
                    </a14:imgEffect>
                    <a14:imgEffect>
                      <a14:saturation sat="73000"/>
                    </a14:imgEffect>
                    <a14:imgEffect>
                      <a14:brightnessContrast bright="-6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641"/>
          <a:stretch/>
        </p:blipFill>
        <p:spPr>
          <a:xfrm>
            <a:off x="4291499" y="1870745"/>
            <a:ext cx="6915758" cy="4350450"/>
          </a:xfrm>
          <a:prstGeom prst="rect">
            <a:avLst/>
          </a:prstGeom>
          <a:ln w="19050">
            <a:solidFill>
              <a:srgbClr val="143356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A94F0D6-4EF0-BF5D-13BA-49F9F63ADE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936" y="204572"/>
            <a:ext cx="11960127" cy="538205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20FA1833-013F-FB00-D2AC-AE2FBE98D0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87144" y="4947521"/>
            <a:ext cx="2127250" cy="18351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68C7D35-B105-1248-57E0-1D9D171A8ACB}"/>
              </a:ext>
            </a:extLst>
          </p:cNvPr>
          <p:cNvSpPr txBox="1"/>
          <p:nvPr/>
        </p:nvSpPr>
        <p:spPr>
          <a:xfrm>
            <a:off x="219334" y="1065391"/>
            <a:ext cx="71823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КОМПАНИЯ 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E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XPROF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latin typeface="Helvetica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7BAABB18-2514-5916-8EDC-860E902AD3DA}"/>
              </a:ext>
            </a:extLst>
          </p:cNvPr>
          <p:cNvSpPr txBox="1"/>
          <p:nvPr/>
        </p:nvSpPr>
        <p:spPr>
          <a:xfrm>
            <a:off x="478545" y="3020355"/>
            <a:ext cx="27627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Gilroy" panose="00000500000000000000" pitchFamily="2" charset="-52"/>
                <a:cs typeface="Gotham Pro" panose="02000503040000020004" pitchFamily="2" charset="0"/>
              </a:rPr>
              <a:t>год основания </a:t>
            </a:r>
          </a:p>
          <a:p>
            <a:r>
              <a:rPr lang="ru-RU" sz="1600" dirty="0">
                <a:latin typeface="Gilroy" panose="00000500000000000000" pitchFamily="2" charset="-52"/>
                <a:cs typeface="Gotham Pro" panose="02000503040000020004" pitchFamily="2" charset="0"/>
              </a:rPr>
              <a:t>компании в г. Тюмени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332DB8F-FAC1-B7E2-ABE6-203CC6B15AAD}"/>
              </a:ext>
            </a:extLst>
          </p:cNvPr>
          <p:cNvSpPr txBox="1"/>
          <p:nvPr/>
        </p:nvSpPr>
        <p:spPr>
          <a:xfrm>
            <a:off x="478545" y="4753576"/>
            <a:ext cx="2768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Gilroy" panose="00000500000000000000" pitchFamily="2" charset="-52"/>
                <a:cs typeface="Gotham Pro" panose="02000503040000020004" pitchFamily="2" charset="0"/>
              </a:rPr>
              <a:t>крупнейших</a:t>
            </a:r>
          </a:p>
          <a:p>
            <a:r>
              <a:rPr lang="ru-RU" sz="1600" dirty="0">
                <a:latin typeface="Gilroy" panose="00000500000000000000" pitchFamily="2" charset="-52"/>
                <a:cs typeface="Gotham Pro" panose="02000503040000020004" pitchFamily="2" charset="0"/>
              </a:rPr>
              <a:t>производителей в России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0BC35D94-B339-6B4D-70FB-72919AB2EBA9}"/>
              </a:ext>
            </a:extLst>
          </p:cNvPr>
          <p:cNvSpPr txBox="1"/>
          <p:nvPr/>
        </p:nvSpPr>
        <p:spPr>
          <a:xfrm>
            <a:off x="474409" y="2314424"/>
            <a:ext cx="1974502" cy="630623"/>
          </a:xfrm>
          <a:custGeom>
            <a:avLst/>
            <a:gdLst>
              <a:gd name="connsiteX0" fmla="*/ 1642011 w 2413537"/>
              <a:gd name="connsiteY0" fmla="*/ 163373 h 887578"/>
              <a:gd name="connsiteX1" fmla="*/ 1512776 w 2413537"/>
              <a:gd name="connsiteY1" fmla="*/ 235306 h 887578"/>
              <a:gd name="connsiteX2" fmla="*/ 1468885 w 2413537"/>
              <a:gd name="connsiteY2" fmla="*/ 443789 h 887578"/>
              <a:gd name="connsiteX3" fmla="*/ 1512776 w 2413537"/>
              <a:gd name="connsiteY3" fmla="*/ 651663 h 887578"/>
              <a:gd name="connsiteX4" fmla="*/ 1642011 w 2413537"/>
              <a:gd name="connsiteY4" fmla="*/ 722986 h 887578"/>
              <a:gd name="connsiteX5" fmla="*/ 1771856 w 2413537"/>
              <a:gd name="connsiteY5" fmla="*/ 651053 h 887578"/>
              <a:gd name="connsiteX6" fmla="*/ 1816357 w 2413537"/>
              <a:gd name="connsiteY6" fmla="*/ 443789 h 887578"/>
              <a:gd name="connsiteX7" fmla="*/ 1771856 w 2413537"/>
              <a:gd name="connsiteY7" fmla="*/ 235306 h 887578"/>
              <a:gd name="connsiteX8" fmla="*/ 1642011 w 2413537"/>
              <a:gd name="connsiteY8" fmla="*/ 163373 h 887578"/>
              <a:gd name="connsiteX9" fmla="*/ 870486 w 2413537"/>
              <a:gd name="connsiteY9" fmla="*/ 163373 h 887578"/>
              <a:gd name="connsiteX10" fmla="*/ 741251 w 2413537"/>
              <a:gd name="connsiteY10" fmla="*/ 235306 h 887578"/>
              <a:gd name="connsiteX11" fmla="*/ 697360 w 2413537"/>
              <a:gd name="connsiteY11" fmla="*/ 443789 h 887578"/>
              <a:gd name="connsiteX12" fmla="*/ 741251 w 2413537"/>
              <a:gd name="connsiteY12" fmla="*/ 651663 h 887578"/>
              <a:gd name="connsiteX13" fmla="*/ 870486 w 2413537"/>
              <a:gd name="connsiteY13" fmla="*/ 722986 h 887578"/>
              <a:gd name="connsiteX14" fmla="*/ 1000331 w 2413537"/>
              <a:gd name="connsiteY14" fmla="*/ 651053 h 887578"/>
              <a:gd name="connsiteX15" fmla="*/ 1044832 w 2413537"/>
              <a:gd name="connsiteY15" fmla="*/ 443789 h 887578"/>
              <a:gd name="connsiteX16" fmla="*/ 1000331 w 2413537"/>
              <a:gd name="connsiteY16" fmla="*/ 235306 h 887578"/>
              <a:gd name="connsiteX17" fmla="*/ 870486 w 2413537"/>
              <a:gd name="connsiteY17" fmla="*/ 163373 h 887578"/>
              <a:gd name="connsiteX18" fmla="*/ 2267233 w 2413537"/>
              <a:gd name="connsiteY18" fmla="*/ 17069 h 887578"/>
              <a:gd name="connsiteX19" fmla="*/ 2413537 w 2413537"/>
              <a:gd name="connsiteY19" fmla="*/ 17069 h 887578"/>
              <a:gd name="connsiteX20" fmla="*/ 2413537 w 2413537"/>
              <a:gd name="connsiteY20" fmla="*/ 870509 h 887578"/>
              <a:gd name="connsiteX21" fmla="*/ 2245288 w 2413537"/>
              <a:gd name="connsiteY21" fmla="*/ 870509 h 887578"/>
              <a:gd name="connsiteX22" fmla="*/ 2245288 w 2413537"/>
              <a:gd name="connsiteY22" fmla="*/ 195072 h 887578"/>
              <a:gd name="connsiteX23" fmla="*/ 2084353 w 2413537"/>
              <a:gd name="connsiteY23" fmla="*/ 240183 h 887578"/>
              <a:gd name="connsiteX24" fmla="*/ 2042900 w 2413537"/>
              <a:gd name="connsiteY24" fmla="*/ 96317 h 887578"/>
              <a:gd name="connsiteX25" fmla="*/ 147196 w 2413537"/>
              <a:gd name="connsiteY25" fmla="*/ 1 h 887578"/>
              <a:gd name="connsiteX26" fmla="*/ 345925 w 2413537"/>
              <a:gd name="connsiteY26" fmla="*/ 73153 h 887578"/>
              <a:gd name="connsiteX27" fmla="*/ 428831 w 2413537"/>
              <a:gd name="connsiteY27" fmla="*/ 268225 h 887578"/>
              <a:gd name="connsiteX28" fmla="*/ 288623 w 2413537"/>
              <a:gd name="connsiteY28" fmla="*/ 541326 h 887578"/>
              <a:gd name="connsiteX29" fmla="*/ 121592 w 2413537"/>
              <a:gd name="connsiteY29" fmla="*/ 708357 h 887578"/>
              <a:gd name="connsiteX30" fmla="*/ 442242 w 2413537"/>
              <a:gd name="connsiteY30" fmla="*/ 708357 h 887578"/>
              <a:gd name="connsiteX31" fmla="*/ 442242 w 2413537"/>
              <a:gd name="connsiteY31" fmla="*/ 870510 h 887578"/>
              <a:gd name="connsiteX32" fmla="*/ 0 w 2413537"/>
              <a:gd name="connsiteY32" fmla="*/ 870510 h 887578"/>
              <a:gd name="connsiteX33" fmla="*/ 0 w 2413537"/>
              <a:gd name="connsiteY33" fmla="*/ 612830 h 887578"/>
              <a:gd name="connsiteX34" fmla="*/ 163045 w 2413537"/>
              <a:gd name="connsiteY34" fmla="*/ 445009 h 887578"/>
              <a:gd name="connsiteX35" fmla="*/ 260581 w 2413537"/>
              <a:gd name="connsiteY35" fmla="*/ 274321 h 887578"/>
              <a:gd name="connsiteX36" fmla="*/ 229492 w 2413537"/>
              <a:gd name="connsiteY36" fmla="*/ 193854 h 887578"/>
              <a:gd name="connsiteX37" fmla="*/ 149634 w 2413537"/>
              <a:gd name="connsiteY37" fmla="*/ 163374 h 887578"/>
              <a:gd name="connsiteX38" fmla="*/ 6988 w 2413537"/>
              <a:gd name="connsiteY38" fmla="*/ 263349 h 887578"/>
              <a:gd name="connsiteX39" fmla="*/ 0 w 2413537"/>
              <a:gd name="connsiteY39" fmla="*/ 259253 h 887578"/>
              <a:gd name="connsiteX40" fmla="*/ 0 w 2413537"/>
              <a:gd name="connsiteY40" fmla="*/ 37876 h 887578"/>
              <a:gd name="connsiteX41" fmla="*/ 58956 w 2413537"/>
              <a:gd name="connsiteY41" fmla="*/ 11736 h 887578"/>
              <a:gd name="connsiteX42" fmla="*/ 147196 w 2413537"/>
              <a:gd name="connsiteY42" fmla="*/ 1 h 887578"/>
              <a:gd name="connsiteX43" fmla="*/ 1642011 w 2413537"/>
              <a:gd name="connsiteY43" fmla="*/ 0 h 887578"/>
              <a:gd name="connsiteX44" fmla="*/ 1893166 w 2413537"/>
              <a:gd name="connsiteY44" fmla="*/ 121920 h 887578"/>
              <a:gd name="connsiteX45" fmla="*/ 1983387 w 2413537"/>
              <a:gd name="connsiteY45" fmla="*/ 443789 h 887578"/>
              <a:gd name="connsiteX46" fmla="*/ 1893166 w 2413537"/>
              <a:gd name="connsiteY46" fmla="*/ 766877 h 887578"/>
              <a:gd name="connsiteX47" fmla="*/ 1642011 w 2413537"/>
              <a:gd name="connsiteY47" fmla="*/ 887578 h 887578"/>
              <a:gd name="connsiteX48" fmla="*/ 1390856 w 2413537"/>
              <a:gd name="connsiteY48" fmla="*/ 766877 h 887578"/>
              <a:gd name="connsiteX49" fmla="*/ 1300635 w 2413537"/>
              <a:gd name="connsiteY49" fmla="*/ 443789 h 887578"/>
              <a:gd name="connsiteX50" fmla="*/ 1390856 w 2413537"/>
              <a:gd name="connsiteY50" fmla="*/ 121920 h 887578"/>
              <a:gd name="connsiteX51" fmla="*/ 1642011 w 2413537"/>
              <a:gd name="connsiteY51" fmla="*/ 0 h 887578"/>
              <a:gd name="connsiteX52" fmla="*/ 870486 w 2413537"/>
              <a:gd name="connsiteY52" fmla="*/ 0 h 887578"/>
              <a:gd name="connsiteX53" fmla="*/ 1121641 w 2413537"/>
              <a:gd name="connsiteY53" fmla="*/ 121920 h 887578"/>
              <a:gd name="connsiteX54" fmla="*/ 1211862 w 2413537"/>
              <a:gd name="connsiteY54" fmla="*/ 443789 h 887578"/>
              <a:gd name="connsiteX55" fmla="*/ 1121641 w 2413537"/>
              <a:gd name="connsiteY55" fmla="*/ 766877 h 887578"/>
              <a:gd name="connsiteX56" fmla="*/ 870486 w 2413537"/>
              <a:gd name="connsiteY56" fmla="*/ 887578 h 887578"/>
              <a:gd name="connsiteX57" fmla="*/ 619331 w 2413537"/>
              <a:gd name="connsiteY57" fmla="*/ 766877 h 887578"/>
              <a:gd name="connsiteX58" fmla="*/ 529110 w 2413537"/>
              <a:gd name="connsiteY58" fmla="*/ 443789 h 887578"/>
              <a:gd name="connsiteX59" fmla="*/ 619331 w 2413537"/>
              <a:gd name="connsiteY59" fmla="*/ 121920 h 887578"/>
              <a:gd name="connsiteX60" fmla="*/ 870486 w 2413537"/>
              <a:gd name="connsiteY60" fmla="*/ 0 h 887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2413537" h="887578">
                <a:moveTo>
                  <a:pt x="1642011" y="163373"/>
                </a:moveTo>
                <a:cubicBezTo>
                  <a:pt x="1585115" y="163373"/>
                  <a:pt x="1542037" y="187351"/>
                  <a:pt x="1512776" y="235306"/>
                </a:cubicBezTo>
                <a:cubicBezTo>
                  <a:pt x="1483515" y="283261"/>
                  <a:pt x="1468885" y="352756"/>
                  <a:pt x="1468885" y="443789"/>
                </a:cubicBezTo>
                <a:cubicBezTo>
                  <a:pt x="1468885" y="534823"/>
                  <a:pt x="1483515" y="604114"/>
                  <a:pt x="1512776" y="651663"/>
                </a:cubicBezTo>
                <a:cubicBezTo>
                  <a:pt x="1542037" y="699212"/>
                  <a:pt x="1585115" y="722986"/>
                  <a:pt x="1642011" y="722986"/>
                </a:cubicBezTo>
                <a:cubicBezTo>
                  <a:pt x="1698907" y="722986"/>
                  <a:pt x="1742189" y="699008"/>
                  <a:pt x="1771856" y="651053"/>
                </a:cubicBezTo>
                <a:cubicBezTo>
                  <a:pt x="1801523" y="603098"/>
                  <a:pt x="1816357" y="534010"/>
                  <a:pt x="1816357" y="443789"/>
                </a:cubicBezTo>
                <a:cubicBezTo>
                  <a:pt x="1816357" y="352756"/>
                  <a:pt x="1801523" y="283261"/>
                  <a:pt x="1771856" y="235306"/>
                </a:cubicBezTo>
                <a:cubicBezTo>
                  <a:pt x="1742189" y="187351"/>
                  <a:pt x="1698907" y="163373"/>
                  <a:pt x="1642011" y="163373"/>
                </a:cubicBezTo>
                <a:close/>
                <a:moveTo>
                  <a:pt x="870486" y="163373"/>
                </a:moveTo>
                <a:cubicBezTo>
                  <a:pt x="813590" y="163373"/>
                  <a:pt x="770512" y="187351"/>
                  <a:pt x="741251" y="235306"/>
                </a:cubicBezTo>
                <a:cubicBezTo>
                  <a:pt x="711990" y="283261"/>
                  <a:pt x="697360" y="352756"/>
                  <a:pt x="697360" y="443789"/>
                </a:cubicBezTo>
                <a:cubicBezTo>
                  <a:pt x="697360" y="534823"/>
                  <a:pt x="711990" y="604114"/>
                  <a:pt x="741251" y="651663"/>
                </a:cubicBezTo>
                <a:cubicBezTo>
                  <a:pt x="770512" y="699212"/>
                  <a:pt x="813590" y="722986"/>
                  <a:pt x="870486" y="722986"/>
                </a:cubicBezTo>
                <a:cubicBezTo>
                  <a:pt x="927382" y="722986"/>
                  <a:pt x="970664" y="699008"/>
                  <a:pt x="1000331" y="651053"/>
                </a:cubicBezTo>
                <a:cubicBezTo>
                  <a:pt x="1029998" y="603098"/>
                  <a:pt x="1044832" y="534010"/>
                  <a:pt x="1044832" y="443789"/>
                </a:cubicBezTo>
                <a:cubicBezTo>
                  <a:pt x="1044832" y="352756"/>
                  <a:pt x="1029998" y="283261"/>
                  <a:pt x="1000331" y="235306"/>
                </a:cubicBezTo>
                <a:cubicBezTo>
                  <a:pt x="970664" y="187351"/>
                  <a:pt x="927382" y="163373"/>
                  <a:pt x="870486" y="163373"/>
                </a:cubicBezTo>
                <a:close/>
                <a:moveTo>
                  <a:pt x="2267233" y="17069"/>
                </a:moveTo>
                <a:lnTo>
                  <a:pt x="2413537" y="17069"/>
                </a:lnTo>
                <a:lnTo>
                  <a:pt x="2413537" y="870509"/>
                </a:lnTo>
                <a:lnTo>
                  <a:pt x="2245288" y="870509"/>
                </a:lnTo>
                <a:lnTo>
                  <a:pt x="2245288" y="195072"/>
                </a:lnTo>
                <a:lnTo>
                  <a:pt x="2084353" y="240183"/>
                </a:lnTo>
                <a:lnTo>
                  <a:pt x="2042900" y="96317"/>
                </a:lnTo>
                <a:close/>
                <a:moveTo>
                  <a:pt x="147196" y="1"/>
                </a:moveTo>
                <a:cubicBezTo>
                  <a:pt x="224412" y="1"/>
                  <a:pt x="290655" y="24385"/>
                  <a:pt x="345925" y="73153"/>
                </a:cubicBezTo>
                <a:cubicBezTo>
                  <a:pt x="401196" y="121108"/>
                  <a:pt x="428831" y="186133"/>
                  <a:pt x="428831" y="268225"/>
                </a:cubicBezTo>
                <a:cubicBezTo>
                  <a:pt x="428831" y="356821"/>
                  <a:pt x="382095" y="447854"/>
                  <a:pt x="288623" y="541326"/>
                </a:cubicBezTo>
                <a:lnTo>
                  <a:pt x="121592" y="708357"/>
                </a:lnTo>
                <a:lnTo>
                  <a:pt x="442242" y="708357"/>
                </a:lnTo>
                <a:lnTo>
                  <a:pt x="442242" y="870510"/>
                </a:lnTo>
                <a:lnTo>
                  <a:pt x="0" y="870510"/>
                </a:lnTo>
                <a:lnTo>
                  <a:pt x="0" y="612830"/>
                </a:lnTo>
                <a:lnTo>
                  <a:pt x="163045" y="445009"/>
                </a:lnTo>
                <a:cubicBezTo>
                  <a:pt x="228069" y="375921"/>
                  <a:pt x="260581" y="319025"/>
                  <a:pt x="260581" y="274321"/>
                </a:cubicBezTo>
                <a:cubicBezTo>
                  <a:pt x="260581" y="240997"/>
                  <a:pt x="250218" y="214174"/>
                  <a:pt x="229492" y="193854"/>
                </a:cubicBezTo>
                <a:cubicBezTo>
                  <a:pt x="208765" y="173534"/>
                  <a:pt x="182146" y="163374"/>
                  <a:pt x="149634" y="163374"/>
                </a:cubicBezTo>
                <a:cubicBezTo>
                  <a:pt x="84610" y="163374"/>
                  <a:pt x="37061" y="196699"/>
                  <a:pt x="6988" y="263349"/>
                </a:cubicBezTo>
                <a:lnTo>
                  <a:pt x="0" y="259253"/>
                </a:lnTo>
                <a:lnTo>
                  <a:pt x="0" y="37876"/>
                </a:lnTo>
                <a:lnTo>
                  <a:pt x="58956" y="11736"/>
                </a:lnTo>
                <a:cubicBezTo>
                  <a:pt x="86896" y="3913"/>
                  <a:pt x="116310" y="1"/>
                  <a:pt x="147196" y="1"/>
                </a:cubicBezTo>
                <a:close/>
                <a:moveTo>
                  <a:pt x="1642011" y="0"/>
                </a:moveTo>
                <a:cubicBezTo>
                  <a:pt x="1750114" y="0"/>
                  <a:pt x="1833832" y="40640"/>
                  <a:pt x="1893166" y="121920"/>
                </a:cubicBezTo>
                <a:cubicBezTo>
                  <a:pt x="1953314" y="203200"/>
                  <a:pt x="1983387" y="310490"/>
                  <a:pt x="1983387" y="443789"/>
                </a:cubicBezTo>
                <a:cubicBezTo>
                  <a:pt x="1983387" y="577088"/>
                  <a:pt x="1953314" y="684784"/>
                  <a:pt x="1893166" y="766877"/>
                </a:cubicBezTo>
                <a:cubicBezTo>
                  <a:pt x="1833832" y="847344"/>
                  <a:pt x="1750114" y="887578"/>
                  <a:pt x="1642011" y="887578"/>
                </a:cubicBezTo>
                <a:cubicBezTo>
                  <a:pt x="1535534" y="887578"/>
                  <a:pt x="1451816" y="847344"/>
                  <a:pt x="1390856" y="766877"/>
                </a:cubicBezTo>
                <a:cubicBezTo>
                  <a:pt x="1330709" y="684784"/>
                  <a:pt x="1300635" y="577088"/>
                  <a:pt x="1300635" y="443789"/>
                </a:cubicBezTo>
                <a:cubicBezTo>
                  <a:pt x="1300635" y="310490"/>
                  <a:pt x="1330709" y="203200"/>
                  <a:pt x="1390856" y="121920"/>
                </a:cubicBezTo>
                <a:cubicBezTo>
                  <a:pt x="1451816" y="40640"/>
                  <a:pt x="1535534" y="0"/>
                  <a:pt x="1642011" y="0"/>
                </a:cubicBezTo>
                <a:close/>
                <a:moveTo>
                  <a:pt x="870486" y="0"/>
                </a:moveTo>
                <a:cubicBezTo>
                  <a:pt x="978589" y="0"/>
                  <a:pt x="1062307" y="40640"/>
                  <a:pt x="1121641" y="121920"/>
                </a:cubicBezTo>
                <a:cubicBezTo>
                  <a:pt x="1181789" y="203200"/>
                  <a:pt x="1211862" y="310490"/>
                  <a:pt x="1211862" y="443789"/>
                </a:cubicBezTo>
                <a:cubicBezTo>
                  <a:pt x="1211862" y="577088"/>
                  <a:pt x="1181789" y="684784"/>
                  <a:pt x="1121641" y="766877"/>
                </a:cubicBezTo>
                <a:cubicBezTo>
                  <a:pt x="1062307" y="847344"/>
                  <a:pt x="978589" y="887578"/>
                  <a:pt x="870486" y="887578"/>
                </a:cubicBezTo>
                <a:cubicBezTo>
                  <a:pt x="764009" y="887578"/>
                  <a:pt x="680291" y="847344"/>
                  <a:pt x="619331" y="766877"/>
                </a:cubicBezTo>
                <a:cubicBezTo>
                  <a:pt x="559184" y="684784"/>
                  <a:pt x="529110" y="577088"/>
                  <a:pt x="529110" y="443789"/>
                </a:cubicBezTo>
                <a:cubicBezTo>
                  <a:pt x="529110" y="310490"/>
                  <a:pt x="559184" y="203200"/>
                  <a:pt x="619331" y="121920"/>
                </a:cubicBezTo>
                <a:cubicBezTo>
                  <a:pt x="680291" y="40640"/>
                  <a:pt x="764009" y="0"/>
                  <a:pt x="870486" y="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ru-RU" sz="9600" b="1" dirty="0">
              <a:solidFill>
                <a:schemeClr val="accent5">
                  <a:lumMod val="50000"/>
                </a:schemeClr>
              </a:solidFill>
              <a:latin typeface="Gilroy" pitchFamily="2" charset="0"/>
              <a:cs typeface="Gotham Pro" panose="02000503040000020004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0785A05-93C8-BFFD-D35C-3F7BCC944F79}"/>
              </a:ext>
            </a:extLst>
          </p:cNvPr>
          <p:cNvSpPr txBox="1"/>
          <p:nvPr/>
        </p:nvSpPr>
        <p:spPr>
          <a:xfrm>
            <a:off x="474409" y="4098758"/>
            <a:ext cx="1835917" cy="517417"/>
          </a:xfrm>
          <a:custGeom>
            <a:avLst/>
            <a:gdLst>
              <a:gd name="connsiteX0" fmla="*/ 978765 w 3195653"/>
              <a:gd name="connsiteY0" fmla="*/ 163373 h 887579"/>
              <a:gd name="connsiteX1" fmla="*/ 782474 w 3195653"/>
              <a:gd name="connsiteY1" fmla="*/ 242621 h 887579"/>
              <a:gd name="connsiteX2" fmla="*/ 703226 w 3195653"/>
              <a:gd name="connsiteY2" fmla="*/ 443789 h 887579"/>
              <a:gd name="connsiteX3" fmla="*/ 782474 w 3195653"/>
              <a:gd name="connsiteY3" fmla="*/ 644957 h 887579"/>
              <a:gd name="connsiteX4" fmla="*/ 978765 w 3195653"/>
              <a:gd name="connsiteY4" fmla="*/ 722986 h 887579"/>
              <a:gd name="connsiteX5" fmla="*/ 1175057 w 3195653"/>
              <a:gd name="connsiteY5" fmla="*/ 644957 h 887579"/>
              <a:gd name="connsiteX6" fmla="*/ 1254305 w 3195653"/>
              <a:gd name="connsiteY6" fmla="*/ 443789 h 887579"/>
              <a:gd name="connsiteX7" fmla="*/ 1175057 w 3195653"/>
              <a:gd name="connsiteY7" fmla="*/ 242621 h 887579"/>
              <a:gd name="connsiteX8" fmla="*/ 978765 w 3195653"/>
              <a:gd name="connsiteY8" fmla="*/ 163373 h 887579"/>
              <a:gd name="connsiteX9" fmla="*/ 2671397 w 3195653"/>
              <a:gd name="connsiteY9" fmla="*/ 17070 h 887579"/>
              <a:gd name="connsiteX10" fmla="*/ 3155419 w 3195653"/>
              <a:gd name="connsiteY10" fmla="*/ 17070 h 887579"/>
              <a:gd name="connsiteX11" fmla="*/ 3155419 w 3195653"/>
              <a:gd name="connsiteY11" fmla="*/ 174347 h 887579"/>
              <a:gd name="connsiteX12" fmla="*/ 2827455 w 3195653"/>
              <a:gd name="connsiteY12" fmla="*/ 174347 h 887579"/>
              <a:gd name="connsiteX13" fmla="*/ 2816482 w 3195653"/>
              <a:gd name="connsiteY13" fmla="*/ 327966 h 887579"/>
              <a:gd name="connsiteX14" fmla="*/ 2904264 w 3195653"/>
              <a:gd name="connsiteY14" fmla="*/ 327966 h 887579"/>
              <a:gd name="connsiteX15" fmla="*/ 3111528 w 3195653"/>
              <a:gd name="connsiteY15" fmla="*/ 402337 h 887579"/>
              <a:gd name="connsiteX16" fmla="*/ 3195653 w 3195653"/>
              <a:gd name="connsiteY16" fmla="*/ 607163 h 887579"/>
              <a:gd name="connsiteX17" fmla="*/ 3106652 w 3195653"/>
              <a:gd name="connsiteY17" fmla="*/ 813208 h 887579"/>
              <a:gd name="connsiteX18" fmla="*/ 2890853 w 3195653"/>
              <a:gd name="connsiteY18" fmla="*/ 887579 h 887579"/>
              <a:gd name="connsiteX19" fmla="*/ 2707363 w 3195653"/>
              <a:gd name="connsiteY19" fmla="*/ 840640 h 887579"/>
              <a:gd name="connsiteX20" fmla="*/ 2593368 w 3195653"/>
              <a:gd name="connsiteY20" fmla="*/ 704699 h 887579"/>
              <a:gd name="connsiteX21" fmla="*/ 2737234 w 3195653"/>
              <a:gd name="connsiteY21" fmla="*/ 620574 h 887579"/>
              <a:gd name="connsiteX22" fmla="*/ 2890853 w 3195653"/>
              <a:gd name="connsiteY22" fmla="*/ 722987 h 887579"/>
              <a:gd name="connsiteX23" fmla="*/ 2991437 w 3195653"/>
              <a:gd name="connsiteY23" fmla="*/ 691897 h 887579"/>
              <a:gd name="connsiteX24" fmla="*/ 3027403 w 3195653"/>
              <a:gd name="connsiteY24" fmla="*/ 607163 h 887579"/>
              <a:gd name="connsiteX25" fmla="*/ 2992047 w 3195653"/>
              <a:gd name="connsiteY25" fmla="*/ 523038 h 887579"/>
              <a:gd name="connsiteX26" fmla="*/ 2895730 w 3195653"/>
              <a:gd name="connsiteY26" fmla="*/ 491339 h 887579"/>
              <a:gd name="connsiteX27" fmla="*/ 2637260 w 3195653"/>
              <a:gd name="connsiteY27" fmla="*/ 491339 h 887579"/>
              <a:gd name="connsiteX28" fmla="*/ 1537235 w 3195653"/>
              <a:gd name="connsiteY28" fmla="*/ 17069 h 887579"/>
              <a:gd name="connsiteX29" fmla="*/ 2174877 w 3195653"/>
              <a:gd name="connsiteY29" fmla="*/ 17069 h 887579"/>
              <a:gd name="connsiteX30" fmla="*/ 2174877 w 3195653"/>
              <a:gd name="connsiteY30" fmla="*/ 870509 h 887579"/>
              <a:gd name="connsiteX31" fmla="*/ 2006627 w 3195653"/>
              <a:gd name="connsiteY31" fmla="*/ 870509 h 887579"/>
              <a:gd name="connsiteX32" fmla="*/ 2006627 w 3195653"/>
              <a:gd name="connsiteY32" fmla="*/ 178004 h 887579"/>
              <a:gd name="connsiteX33" fmla="*/ 1705485 w 3195653"/>
              <a:gd name="connsiteY33" fmla="*/ 178004 h 887579"/>
              <a:gd name="connsiteX34" fmla="*/ 1705485 w 3195653"/>
              <a:gd name="connsiteY34" fmla="*/ 870509 h 887579"/>
              <a:gd name="connsiteX35" fmla="*/ 1537235 w 3195653"/>
              <a:gd name="connsiteY35" fmla="*/ 870509 h 887579"/>
              <a:gd name="connsiteX36" fmla="*/ 0 w 3195653"/>
              <a:gd name="connsiteY36" fmla="*/ 17069 h 887579"/>
              <a:gd name="connsiteX37" fmla="*/ 482475 w 3195653"/>
              <a:gd name="connsiteY37" fmla="*/ 17069 h 887579"/>
              <a:gd name="connsiteX38" fmla="*/ 482475 w 3195653"/>
              <a:gd name="connsiteY38" fmla="*/ 178004 h 887579"/>
              <a:gd name="connsiteX39" fmla="*/ 252046 w 3195653"/>
              <a:gd name="connsiteY39" fmla="*/ 178004 h 887579"/>
              <a:gd name="connsiteX40" fmla="*/ 252046 w 3195653"/>
              <a:gd name="connsiteY40" fmla="*/ 870509 h 887579"/>
              <a:gd name="connsiteX41" fmla="*/ 83796 w 3195653"/>
              <a:gd name="connsiteY41" fmla="*/ 870509 h 887579"/>
              <a:gd name="connsiteX42" fmla="*/ 83796 w 3195653"/>
              <a:gd name="connsiteY42" fmla="*/ 178004 h 887579"/>
              <a:gd name="connsiteX43" fmla="*/ 0 w 3195653"/>
              <a:gd name="connsiteY43" fmla="*/ 178004 h 887579"/>
              <a:gd name="connsiteX44" fmla="*/ 978765 w 3195653"/>
              <a:gd name="connsiteY44" fmla="*/ 0 h 887579"/>
              <a:gd name="connsiteX45" fmla="*/ 1293319 w 3195653"/>
              <a:gd name="connsiteY45" fmla="*/ 129236 h 887579"/>
              <a:gd name="connsiteX46" fmla="*/ 1422554 w 3195653"/>
              <a:gd name="connsiteY46" fmla="*/ 443789 h 887579"/>
              <a:gd name="connsiteX47" fmla="*/ 1293319 w 3195653"/>
              <a:gd name="connsiteY47" fmla="*/ 759562 h 887579"/>
              <a:gd name="connsiteX48" fmla="*/ 978765 w 3195653"/>
              <a:gd name="connsiteY48" fmla="*/ 887578 h 887579"/>
              <a:gd name="connsiteX49" fmla="*/ 664212 w 3195653"/>
              <a:gd name="connsiteY49" fmla="*/ 759562 h 887579"/>
              <a:gd name="connsiteX50" fmla="*/ 536196 w 3195653"/>
              <a:gd name="connsiteY50" fmla="*/ 443789 h 887579"/>
              <a:gd name="connsiteX51" fmla="*/ 664212 w 3195653"/>
              <a:gd name="connsiteY51" fmla="*/ 129236 h 887579"/>
              <a:gd name="connsiteX52" fmla="*/ 978765 w 3195653"/>
              <a:gd name="connsiteY52" fmla="*/ 0 h 887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3195653" h="887579">
                <a:moveTo>
                  <a:pt x="978765" y="163373"/>
                </a:moveTo>
                <a:cubicBezTo>
                  <a:pt x="900736" y="163373"/>
                  <a:pt x="835306" y="189789"/>
                  <a:pt x="782474" y="242621"/>
                </a:cubicBezTo>
                <a:cubicBezTo>
                  <a:pt x="729642" y="295453"/>
                  <a:pt x="703226" y="362509"/>
                  <a:pt x="703226" y="443789"/>
                </a:cubicBezTo>
                <a:cubicBezTo>
                  <a:pt x="703226" y="525069"/>
                  <a:pt x="729642" y="592125"/>
                  <a:pt x="782474" y="644957"/>
                </a:cubicBezTo>
                <a:cubicBezTo>
                  <a:pt x="834493" y="696976"/>
                  <a:pt x="899924" y="722986"/>
                  <a:pt x="978765" y="722986"/>
                </a:cubicBezTo>
                <a:cubicBezTo>
                  <a:pt x="1057607" y="722986"/>
                  <a:pt x="1123037" y="696976"/>
                  <a:pt x="1175057" y="644957"/>
                </a:cubicBezTo>
                <a:cubicBezTo>
                  <a:pt x="1227889" y="592125"/>
                  <a:pt x="1254305" y="525069"/>
                  <a:pt x="1254305" y="443789"/>
                </a:cubicBezTo>
                <a:cubicBezTo>
                  <a:pt x="1254305" y="362509"/>
                  <a:pt x="1227889" y="295453"/>
                  <a:pt x="1175057" y="242621"/>
                </a:cubicBezTo>
                <a:cubicBezTo>
                  <a:pt x="1122224" y="189789"/>
                  <a:pt x="1056794" y="163373"/>
                  <a:pt x="978765" y="163373"/>
                </a:cubicBezTo>
                <a:close/>
                <a:moveTo>
                  <a:pt x="2671397" y="17070"/>
                </a:moveTo>
                <a:lnTo>
                  <a:pt x="3155419" y="17070"/>
                </a:lnTo>
                <a:lnTo>
                  <a:pt x="3155419" y="174347"/>
                </a:lnTo>
                <a:lnTo>
                  <a:pt x="2827455" y="174347"/>
                </a:lnTo>
                <a:lnTo>
                  <a:pt x="2816482" y="327966"/>
                </a:lnTo>
                <a:lnTo>
                  <a:pt x="2904264" y="327966"/>
                </a:lnTo>
                <a:cubicBezTo>
                  <a:pt x="2987170" y="327966"/>
                  <a:pt x="3056258" y="352757"/>
                  <a:pt x="3111528" y="402337"/>
                </a:cubicBezTo>
                <a:cubicBezTo>
                  <a:pt x="3167611" y="451105"/>
                  <a:pt x="3195653" y="519381"/>
                  <a:pt x="3195653" y="607163"/>
                </a:cubicBezTo>
                <a:cubicBezTo>
                  <a:pt x="3195653" y="694945"/>
                  <a:pt x="3165986" y="763627"/>
                  <a:pt x="3106652" y="813208"/>
                </a:cubicBezTo>
                <a:cubicBezTo>
                  <a:pt x="3048943" y="862789"/>
                  <a:pt x="2977010" y="887579"/>
                  <a:pt x="2890853" y="887579"/>
                </a:cubicBezTo>
                <a:cubicBezTo>
                  <a:pt x="2820952" y="887579"/>
                  <a:pt x="2759789" y="871933"/>
                  <a:pt x="2707363" y="840640"/>
                </a:cubicBezTo>
                <a:cubicBezTo>
                  <a:pt x="2654938" y="809347"/>
                  <a:pt x="2616940" y="764033"/>
                  <a:pt x="2593368" y="704699"/>
                </a:cubicBezTo>
                <a:lnTo>
                  <a:pt x="2737234" y="620574"/>
                </a:lnTo>
                <a:cubicBezTo>
                  <a:pt x="2757554" y="688849"/>
                  <a:pt x="2808760" y="722987"/>
                  <a:pt x="2890853" y="722987"/>
                </a:cubicBezTo>
                <a:cubicBezTo>
                  <a:pt x="2933932" y="722987"/>
                  <a:pt x="2967459" y="712624"/>
                  <a:pt x="2991437" y="691897"/>
                </a:cubicBezTo>
                <a:cubicBezTo>
                  <a:pt x="3015415" y="671171"/>
                  <a:pt x="3027403" y="642926"/>
                  <a:pt x="3027403" y="607163"/>
                </a:cubicBezTo>
                <a:cubicBezTo>
                  <a:pt x="3027403" y="572213"/>
                  <a:pt x="3015618" y="544171"/>
                  <a:pt x="2992047" y="523038"/>
                </a:cubicBezTo>
                <a:cubicBezTo>
                  <a:pt x="2968475" y="501905"/>
                  <a:pt x="2936370" y="491339"/>
                  <a:pt x="2895730" y="491339"/>
                </a:cubicBezTo>
                <a:lnTo>
                  <a:pt x="2637260" y="491339"/>
                </a:lnTo>
                <a:close/>
                <a:moveTo>
                  <a:pt x="1537235" y="17069"/>
                </a:moveTo>
                <a:lnTo>
                  <a:pt x="2174877" y="17069"/>
                </a:lnTo>
                <a:lnTo>
                  <a:pt x="2174877" y="870509"/>
                </a:lnTo>
                <a:lnTo>
                  <a:pt x="2006627" y="870509"/>
                </a:lnTo>
                <a:lnTo>
                  <a:pt x="2006627" y="178004"/>
                </a:lnTo>
                <a:lnTo>
                  <a:pt x="1705485" y="178004"/>
                </a:lnTo>
                <a:lnTo>
                  <a:pt x="1705485" y="870509"/>
                </a:lnTo>
                <a:lnTo>
                  <a:pt x="1537235" y="870509"/>
                </a:lnTo>
                <a:close/>
                <a:moveTo>
                  <a:pt x="0" y="17069"/>
                </a:moveTo>
                <a:lnTo>
                  <a:pt x="482475" y="17069"/>
                </a:lnTo>
                <a:lnTo>
                  <a:pt x="482475" y="178004"/>
                </a:lnTo>
                <a:lnTo>
                  <a:pt x="252046" y="178004"/>
                </a:lnTo>
                <a:lnTo>
                  <a:pt x="252046" y="870509"/>
                </a:lnTo>
                <a:lnTo>
                  <a:pt x="83796" y="870509"/>
                </a:lnTo>
                <a:lnTo>
                  <a:pt x="83796" y="178004"/>
                </a:lnTo>
                <a:lnTo>
                  <a:pt x="0" y="178004"/>
                </a:lnTo>
                <a:close/>
                <a:moveTo>
                  <a:pt x="978765" y="0"/>
                </a:moveTo>
                <a:cubicBezTo>
                  <a:pt x="1102311" y="0"/>
                  <a:pt x="1207162" y="43079"/>
                  <a:pt x="1293319" y="129236"/>
                </a:cubicBezTo>
                <a:cubicBezTo>
                  <a:pt x="1379476" y="214580"/>
                  <a:pt x="1422554" y="319431"/>
                  <a:pt x="1422554" y="443789"/>
                </a:cubicBezTo>
                <a:cubicBezTo>
                  <a:pt x="1422554" y="568148"/>
                  <a:pt x="1379476" y="673405"/>
                  <a:pt x="1293319" y="759562"/>
                </a:cubicBezTo>
                <a:cubicBezTo>
                  <a:pt x="1207162" y="844906"/>
                  <a:pt x="1102311" y="887578"/>
                  <a:pt x="978765" y="887578"/>
                </a:cubicBezTo>
                <a:cubicBezTo>
                  <a:pt x="855220" y="887578"/>
                  <a:pt x="750369" y="844906"/>
                  <a:pt x="664212" y="759562"/>
                </a:cubicBezTo>
                <a:cubicBezTo>
                  <a:pt x="578868" y="672592"/>
                  <a:pt x="536196" y="567335"/>
                  <a:pt x="536196" y="443789"/>
                </a:cubicBezTo>
                <a:cubicBezTo>
                  <a:pt x="536196" y="319431"/>
                  <a:pt x="578868" y="214580"/>
                  <a:pt x="664212" y="129236"/>
                </a:cubicBezTo>
                <a:cubicBezTo>
                  <a:pt x="750369" y="43079"/>
                  <a:pt x="855220" y="0"/>
                  <a:pt x="978765" y="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ru-RU" sz="9600" b="1" dirty="0">
              <a:solidFill>
                <a:schemeClr val="bg1">
                  <a:lumMod val="85000"/>
                </a:schemeClr>
              </a:solidFill>
              <a:latin typeface="Gilroy" pitchFamily="2" charset="0"/>
              <a:cs typeface="Gotham Pro" panose="02000503040000020004" pitchFamily="2" charset="0"/>
            </a:endParaRP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xmlns="" id="{6A7AD8E0-7374-64B6-B60D-7B9B1FB9ED8E}"/>
              </a:ext>
            </a:extLst>
          </p:cNvPr>
          <p:cNvCxnSpPr>
            <a:cxnSpLocks/>
          </p:cNvCxnSpPr>
          <p:nvPr/>
        </p:nvCxnSpPr>
        <p:spPr>
          <a:xfrm>
            <a:off x="474409" y="1489039"/>
            <a:ext cx="0" cy="4512970"/>
          </a:xfrm>
          <a:prstGeom prst="line">
            <a:avLst/>
          </a:prstGeom>
          <a:ln w="12700">
            <a:gradFill>
              <a:gsLst>
                <a:gs pos="0">
                  <a:schemeClr val="bg1"/>
                </a:gs>
                <a:gs pos="50000">
                  <a:srgbClr val="0067AC"/>
                </a:gs>
                <a:gs pos="100000">
                  <a:schemeClr val="bg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123C711A-5793-6CE1-392C-46F501431EFC}"/>
              </a:ext>
            </a:extLst>
          </p:cNvPr>
          <p:cNvSpPr txBox="1"/>
          <p:nvPr/>
        </p:nvSpPr>
        <p:spPr>
          <a:xfrm>
            <a:off x="5382976" y="1189976"/>
            <a:ext cx="60878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Gilroy" panose="00000500000000000000" pitchFamily="2" charset="-52"/>
                <a:cs typeface="Gotham Pro" panose="02000503040000020004" pitchFamily="2" charset="0"/>
              </a:rPr>
              <a:t>Лидер отрасли</a:t>
            </a:r>
            <a:endParaRPr lang="ru-RU" sz="1600" dirty="0">
              <a:latin typeface="Gilroy" panose="00000500000000000000" pitchFamily="2" charset="-52"/>
              <a:cs typeface="Gotham Pro" panose="02000503040000020004" pitchFamily="2" charset="0"/>
            </a:endParaRP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2C4036F6-850F-0F61-B3E7-3F5AAA94EC5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83191" y="1094895"/>
            <a:ext cx="470021" cy="470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9513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A94F0D6-4EF0-BF5D-13BA-49F9F63ADE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936" y="204572"/>
            <a:ext cx="11960127" cy="53820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6B688467-83B6-2CE1-C4F7-D602B95CE2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247481" y="612000"/>
            <a:ext cx="7779041" cy="6246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C642671-8172-8520-B00D-618F36F2BA8D}"/>
              </a:ext>
            </a:extLst>
          </p:cNvPr>
          <p:cNvSpPr txBox="1"/>
          <p:nvPr/>
        </p:nvSpPr>
        <p:spPr>
          <a:xfrm>
            <a:off x="857633" y="1723197"/>
            <a:ext cx="1036683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</a:rPr>
              <a:t>И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</a:rPr>
              <a:t>зготовление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</a:rPr>
              <a:t>конструкций необходимых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</a:rPr>
              <a:t>размеров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</a:rPr>
              <a:t>под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</a:rPr>
              <a:t>оконные проемы заказчиков (учитывая текущий тренд проектирования жилых домов с большими оконными проемами, не все профильные системы имеющиеся на  рынке допустимы к изготовлению габаритных конструкций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</a:rPr>
              <a:t>).</a:t>
            </a:r>
            <a:endParaRPr lang="ru-RU" sz="2000" dirty="0">
              <a:solidFill>
                <a:schemeClr val="accent1">
                  <a:lumMod val="50000"/>
                </a:schemeClr>
              </a:solidFill>
              <a:effectLst/>
              <a:latin typeface="Helvetica Neue" panose="02000503000000020004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203A98B-90FD-97E7-AABE-64FCC6C1F64D}"/>
              </a:ext>
            </a:extLst>
          </p:cNvPr>
          <p:cNvSpPr txBox="1"/>
          <p:nvPr/>
        </p:nvSpPr>
        <p:spPr>
          <a:xfrm>
            <a:off x="857632" y="3170488"/>
            <a:ext cx="9678939" cy="40011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</a:rPr>
              <a:t>Отсутствие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</a:rPr>
              <a:t>контроля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</a:rPr>
              <a:t>качества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</a:rPr>
              <a:t>за изготовлением окон со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</a:rPr>
              <a:t>стороны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</a:rPr>
              <a:t>системодателя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</a:rPr>
              <a:t>.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 </a:t>
            </a:r>
            <a:endParaRPr lang="ru-RU" dirty="0">
              <a:solidFill>
                <a:schemeClr val="accent1">
                  <a:lumMod val="50000"/>
                </a:schemeClr>
              </a:solidFill>
              <a:effectLst/>
              <a:latin typeface="Helvetica Neue" panose="02000503000000020004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6795072-83C9-9F72-38D5-7198C6009285}"/>
              </a:ext>
            </a:extLst>
          </p:cNvPr>
          <p:cNvSpPr txBox="1"/>
          <p:nvPr/>
        </p:nvSpPr>
        <p:spPr>
          <a:xfrm>
            <a:off x="857633" y="3715920"/>
            <a:ext cx="976832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</a:rPr>
              <a:t>Слабое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</a:rPr>
              <a:t>взаимодействия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</a:rPr>
              <a:t>между застройщиком, оконной компанией, производителем профиля.</a:t>
            </a:r>
            <a:endParaRPr lang="ru-RU" sz="2000" dirty="0">
              <a:solidFill>
                <a:schemeClr val="accent1">
                  <a:lumMod val="50000"/>
                </a:schemeClr>
              </a:solidFill>
              <a:effectLst/>
              <a:latin typeface="Helvetica Neue" panose="02000503000000020004" pitchFamily="2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BC3C857E-BAA1-0C64-25D6-618D96C17C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421" y="1748449"/>
            <a:ext cx="335756" cy="33575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7B5B9B63-62E7-0DDF-9677-383BEFEBF7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421" y="3213005"/>
            <a:ext cx="335756" cy="33575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6EA88721-E4C3-E824-78BD-DC68184D49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846" y="3748972"/>
            <a:ext cx="335756" cy="33575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621A7633-8737-26B0-FFE4-9F7C2873E7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2178" y="3953905"/>
            <a:ext cx="3911615" cy="33744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A197AA4-EDB6-6196-51E2-E883E327683F}"/>
              </a:ext>
            </a:extLst>
          </p:cNvPr>
          <p:cNvSpPr txBox="1"/>
          <p:nvPr/>
        </p:nvSpPr>
        <p:spPr>
          <a:xfrm>
            <a:off x="219334" y="904264"/>
            <a:ext cx="71823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effectLst/>
                <a:latin typeface="Helvetica" pitchFamily="2" charset="0"/>
              </a:rPr>
              <a:t>ПРОБЛЕМА </a:t>
            </a:r>
          </a:p>
        </p:txBody>
      </p:sp>
    </p:spTree>
    <p:extLst>
      <p:ext uri="{BB962C8B-B14F-4D97-AF65-F5344CB8AC3E}">
        <p14:creationId xmlns:p14="http://schemas.microsoft.com/office/powerpoint/2010/main" val="2621607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A94F0D6-4EF0-BF5D-13BA-49F9F63ADE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936" y="204572"/>
            <a:ext cx="11960127" cy="53820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6B688467-83B6-2CE1-C4F7-D602B95CE2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810405" y="159757"/>
            <a:ext cx="8299348" cy="666376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C642671-8172-8520-B00D-618F36F2BA8D}"/>
              </a:ext>
            </a:extLst>
          </p:cNvPr>
          <p:cNvSpPr txBox="1"/>
          <p:nvPr/>
        </p:nvSpPr>
        <p:spPr>
          <a:xfrm>
            <a:off x="880039" y="1646682"/>
            <a:ext cx="1048164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Линейка </a:t>
            </a:r>
            <a:r>
              <a:rPr lang="ru-RU" sz="2200" dirty="0" err="1" smtClean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ЭксПроф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, предусматривает широкий </a:t>
            </a: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ассортимент, 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в том числе профилей класса А, с усиленными профилями импостов. Различные вариации использования статических элементов и пилястровых </a:t>
            </a: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усилителей.</a:t>
            </a:r>
            <a:endParaRPr lang="ru-RU" sz="2200" dirty="0">
              <a:solidFill>
                <a:schemeClr val="accent1">
                  <a:lumMod val="50000"/>
                </a:schemeClr>
              </a:solidFill>
              <a:latin typeface="Helvetica" pitchFamily="2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933C9B9-96D9-DE96-5C4F-C7F86A9517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333" y="1605122"/>
            <a:ext cx="523220" cy="52322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20FA1833-013F-FB00-D2AC-AE2FBE98D0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87144" y="4947521"/>
            <a:ext cx="2127250" cy="18351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68C7D35-B105-1248-57E0-1D9D171A8ACB}"/>
              </a:ext>
            </a:extLst>
          </p:cNvPr>
          <p:cNvSpPr txBox="1"/>
          <p:nvPr/>
        </p:nvSpPr>
        <p:spPr>
          <a:xfrm>
            <a:off x="219334" y="904264"/>
            <a:ext cx="71823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effectLst/>
                <a:latin typeface="Helvetica" pitchFamily="2" charset="0"/>
              </a:rPr>
              <a:t>РЕШЕНИЕ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2933C9B9-96D9-DE96-5C4F-C7F86A9517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334" y="1605122"/>
            <a:ext cx="523220" cy="52322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C642671-8172-8520-B00D-618F36F2BA8D}"/>
              </a:ext>
            </a:extLst>
          </p:cNvPr>
          <p:cNvSpPr txBox="1"/>
          <p:nvPr/>
        </p:nvSpPr>
        <p:spPr>
          <a:xfrm>
            <a:off x="880038" y="2912321"/>
            <a:ext cx="1048164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Компания </a:t>
            </a:r>
            <a:r>
              <a:rPr lang="ru-RU" sz="2200" dirty="0" err="1" smtClean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ЭксПроф</a:t>
            </a: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 проводит 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регулярные технические инспекции производств окон, даются </a:t>
            </a: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рекомендации. Процесс изготовления СПК строго прописан в папке переработчика.</a:t>
            </a:r>
            <a:endParaRPr lang="ru-RU" sz="2200" dirty="0">
              <a:solidFill>
                <a:schemeClr val="accent1">
                  <a:lumMod val="50000"/>
                </a:schemeClr>
              </a:solidFill>
              <a:latin typeface="Helvetica" pitchFamily="2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2933C9B9-96D9-DE96-5C4F-C7F86A9517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333" y="2870761"/>
            <a:ext cx="523220" cy="52322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7C642671-8172-8520-B00D-618F36F2BA8D}"/>
              </a:ext>
            </a:extLst>
          </p:cNvPr>
          <p:cNvSpPr txBox="1"/>
          <p:nvPr/>
        </p:nvSpPr>
        <p:spPr>
          <a:xfrm>
            <a:off x="880038" y="4219763"/>
            <a:ext cx="1048164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Компания </a:t>
            </a:r>
            <a:r>
              <a:rPr lang="ru-RU" sz="2200" dirty="0" err="1" smtClean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ЭксПроф</a:t>
            </a: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, 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через имеющиеся сервисы взаимодействует и с оконщиком и с застройщиком. </a:t>
            </a: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Предоставляет технические 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расчеты (статика, сопротивление теплопередаче, узлы примыкания окон к оконным проемам</a:t>
            </a: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) и  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BIM модели для </a:t>
            </a: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проектирования.</a:t>
            </a:r>
            <a:endParaRPr lang="ru-RU" sz="2200" dirty="0">
              <a:solidFill>
                <a:schemeClr val="accent1">
                  <a:lumMod val="50000"/>
                </a:schemeClr>
              </a:solidFill>
              <a:latin typeface="Helvetica" pitchFamily="2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2933C9B9-96D9-DE96-5C4F-C7F86A9517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333" y="4178203"/>
            <a:ext cx="523220" cy="523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4087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A94F0D6-4EF0-BF5D-13BA-49F9F63ADE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936" y="204572"/>
            <a:ext cx="11960127" cy="53820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6B688467-83B6-2CE1-C4F7-D602B95CE2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385285" y="646319"/>
            <a:ext cx="7736299" cy="621168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C642671-8172-8520-B00D-618F36F2BA8D}"/>
              </a:ext>
            </a:extLst>
          </p:cNvPr>
          <p:cNvSpPr txBox="1"/>
          <p:nvPr/>
        </p:nvSpPr>
        <p:spPr>
          <a:xfrm>
            <a:off x="880039" y="1646682"/>
            <a:ext cx="1048164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Коэффициент линейного расширения наших профилей значительно ниже, чем предусматривает ГОСТ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20FA1833-013F-FB00-D2AC-AE2FBE98D0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87144" y="4947521"/>
            <a:ext cx="2127250" cy="18351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68C7D35-B105-1248-57E0-1D9D171A8ACB}"/>
              </a:ext>
            </a:extLst>
          </p:cNvPr>
          <p:cNvSpPr txBox="1"/>
          <p:nvPr/>
        </p:nvSpPr>
        <p:spPr>
          <a:xfrm>
            <a:off x="219334" y="904264"/>
            <a:ext cx="71823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effectLst/>
                <a:latin typeface="Helvetica" pitchFamily="2" charset="0"/>
              </a:rPr>
              <a:t>РЕШЕНИЕ</a:t>
            </a:r>
            <a:endParaRPr lang="ru-RU" sz="3200" b="1" dirty="0">
              <a:solidFill>
                <a:schemeClr val="accent1">
                  <a:lumMod val="50000"/>
                </a:schemeClr>
              </a:solidFill>
              <a:effectLst/>
              <a:latin typeface="Helvetica" pitchFamily="2" charset="0"/>
            </a:endParaRP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2933C9B9-96D9-DE96-5C4F-C7F86A9517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334" y="1605122"/>
            <a:ext cx="523220" cy="523220"/>
          </a:xfrm>
          <a:prstGeom prst="rect">
            <a:avLst/>
          </a:prstGeom>
        </p:spPr>
      </p:pic>
      <p:grpSp>
        <p:nvGrpSpPr>
          <p:cNvPr id="52" name="Группа 51"/>
          <p:cNvGrpSpPr/>
          <p:nvPr/>
        </p:nvGrpSpPr>
        <p:grpSpPr>
          <a:xfrm>
            <a:off x="450135" y="2297967"/>
            <a:ext cx="11521657" cy="4166333"/>
            <a:chOff x="450135" y="1967767"/>
            <a:chExt cx="11521657" cy="4166333"/>
          </a:xfrm>
        </p:grpSpPr>
        <p:grpSp>
          <p:nvGrpSpPr>
            <p:cNvPr id="53" name="Группа 52">
              <a:extLst>
                <a:ext uri="{FF2B5EF4-FFF2-40B4-BE49-F238E27FC236}">
                  <a16:creationId xmlns:a16="http://schemas.microsoft.com/office/drawing/2014/main" xmlns="" id="{898BA0AE-CEB9-9420-C222-51A818F5A641}"/>
                </a:ext>
              </a:extLst>
            </p:cNvPr>
            <p:cNvGrpSpPr/>
            <p:nvPr/>
          </p:nvGrpSpPr>
          <p:grpSpPr>
            <a:xfrm>
              <a:off x="5478856" y="2417585"/>
              <a:ext cx="3480926" cy="3358375"/>
              <a:chOff x="3858574" y="2522286"/>
              <a:chExt cx="3996007" cy="3380438"/>
            </a:xfrm>
          </p:grpSpPr>
          <p:sp>
            <p:nvSpPr>
              <p:cNvPr id="73" name="Полилиния: фигура 25">
                <a:extLst>
                  <a:ext uri="{FF2B5EF4-FFF2-40B4-BE49-F238E27FC236}">
                    <a16:creationId xmlns:a16="http://schemas.microsoft.com/office/drawing/2014/main" xmlns="" id="{71F100E8-59FA-996D-53EC-469817676FB9}"/>
                  </a:ext>
                </a:extLst>
              </p:cNvPr>
              <p:cNvSpPr/>
              <p:nvPr/>
            </p:nvSpPr>
            <p:spPr>
              <a:xfrm>
                <a:off x="3869527" y="2531818"/>
                <a:ext cx="3973752" cy="3361369"/>
              </a:xfrm>
              <a:custGeom>
                <a:avLst/>
                <a:gdLst>
                  <a:gd name="connsiteX0" fmla="*/ 4184999 w 4319968"/>
                  <a:gd name="connsiteY0" fmla="*/ 4067175 h 4198619"/>
                  <a:gd name="connsiteX1" fmla="*/ 4184999 w 4319968"/>
                  <a:gd name="connsiteY1" fmla="*/ 0 h 4198619"/>
                  <a:gd name="connsiteX2" fmla="*/ 134969 w 4319968"/>
                  <a:gd name="connsiteY2" fmla="*/ 0 h 4198619"/>
                  <a:gd name="connsiteX3" fmla="*/ 134969 w 4319968"/>
                  <a:gd name="connsiteY3" fmla="*/ 4067175 h 4198619"/>
                  <a:gd name="connsiteX4" fmla="*/ 0 w 4319968"/>
                  <a:gd name="connsiteY4" fmla="*/ 4067175 h 4198619"/>
                  <a:gd name="connsiteX5" fmla="*/ 0 w 4319968"/>
                  <a:gd name="connsiteY5" fmla="*/ 4198620 h 4198619"/>
                  <a:gd name="connsiteX6" fmla="*/ 4319969 w 4319968"/>
                  <a:gd name="connsiteY6" fmla="*/ 4198620 h 4198619"/>
                  <a:gd name="connsiteX7" fmla="*/ 4319969 w 4319968"/>
                  <a:gd name="connsiteY7" fmla="*/ 4067175 h 4198619"/>
                  <a:gd name="connsiteX8" fmla="*/ 3982498 w 4319968"/>
                  <a:gd name="connsiteY8" fmla="*/ 202501 h 4198619"/>
                  <a:gd name="connsiteX9" fmla="*/ 3982498 w 4319968"/>
                  <a:gd name="connsiteY9" fmla="*/ 3847624 h 4198619"/>
                  <a:gd name="connsiteX10" fmla="*/ 2767489 w 4319968"/>
                  <a:gd name="connsiteY10" fmla="*/ 3847624 h 4198619"/>
                  <a:gd name="connsiteX11" fmla="*/ 2767489 w 4319968"/>
                  <a:gd name="connsiteY11" fmla="*/ 202501 h 4198619"/>
                  <a:gd name="connsiteX12" fmla="*/ 270034 w 4319968"/>
                  <a:gd name="connsiteY12" fmla="*/ 135064 h 4198619"/>
                  <a:gd name="connsiteX13" fmla="*/ 2430018 w 4319968"/>
                  <a:gd name="connsiteY13" fmla="*/ 135064 h 4198619"/>
                  <a:gd name="connsiteX14" fmla="*/ 2430018 w 4319968"/>
                  <a:gd name="connsiteY14" fmla="*/ 3915156 h 4198619"/>
                  <a:gd name="connsiteX15" fmla="*/ 270034 w 4319968"/>
                  <a:gd name="connsiteY15" fmla="*/ 3915156 h 4198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319968" h="4198619">
                    <a:moveTo>
                      <a:pt x="4184999" y="4067175"/>
                    </a:moveTo>
                    <a:lnTo>
                      <a:pt x="4184999" y="0"/>
                    </a:lnTo>
                    <a:lnTo>
                      <a:pt x="134969" y="0"/>
                    </a:lnTo>
                    <a:lnTo>
                      <a:pt x="134969" y="4067175"/>
                    </a:lnTo>
                    <a:lnTo>
                      <a:pt x="0" y="4067175"/>
                    </a:lnTo>
                    <a:lnTo>
                      <a:pt x="0" y="4198620"/>
                    </a:lnTo>
                    <a:lnTo>
                      <a:pt x="4319969" y="4198620"/>
                    </a:lnTo>
                    <a:lnTo>
                      <a:pt x="4319969" y="4067175"/>
                    </a:lnTo>
                    <a:close/>
                    <a:moveTo>
                      <a:pt x="3982498" y="202501"/>
                    </a:moveTo>
                    <a:lnTo>
                      <a:pt x="3982498" y="3847624"/>
                    </a:lnTo>
                    <a:lnTo>
                      <a:pt x="2767489" y="3847624"/>
                    </a:lnTo>
                    <a:lnTo>
                      <a:pt x="2767489" y="202501"/>
                    </a:lnTo>
                    <a:close/>
                    <a:moveTo>
                      <a:pt x="270034" y="135064"/>
                    </a:moveTo>
                    <a:lnTo>
                      <a:pt x="2430018" y="135064"/>
                    </a:lnTo>
                    <a:lnTo>
                      <a:pt x="2430018" y="3915156"/>
                    </a:lnTo>
                    <a:lnTo>
                      <a:pt x="270034" y="3915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4" name="Полилиния: фигура 26">
                <a:extLst>
                  <a:ext uri="{FF2B5EF4-FFF2-40B4-BE49-F238E27FC236}">
                    <a16:creationId xmlns:a16="http://schemas.microsoft.com/office/drawing/2014/main" xmlns="" id="{C5CDF277-2976-4925-9E46-A47F90B18E40}"/>
                  </a:ext>
                </a:extLst>
              </p:cNvPr>
              <p:cNvSpPr/>
              <p:nvPr/>
            </p:nvSpPr>
            <p:spPr>
              <a:xfrm>
                <a:off x="4117918" y="2639949"/>
                <a:ext cx="1986876" cy="3026300"/>
              </a:xfrm>
              <a:custGeom>
                <a:avLst/>
                <a:gdLst>
                  <a:gd name="connsiteX0" fmla="*/ 0 w 2159984"/>
                  <a:gd name="connsiteY0" fmla="*/ 3780092 h 3780091"/>
                  <a:gd name="connsiteX1" fmla="*/ 0 w 2159984"/>
                  <a:gd name="connsiteY1" fmla="*/ 0 h 3780091"/>
                  <a:gd name="connsiteX2" fmla="*/ 2159984 w 2159984"/>
                  <a:gd name="connsiteY2" fmla="*/ 0 h 3780091"/>
                  <a:gd name="connsiteX3" fmla="*/ 2159984 w 2159984"/>
                  <a:gd name="connsiteY3" fmla="*/ 3780092 h 3780091"/>
                  <a:gd name="connsiteX4" fmla="*/ 0 w 2159984"/>
                  <a:gd name="connsiteY4" fmla="*/ 3780092 h 3780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59984" h="3780091">
                    <a:moveTo>
                      <a:pt x="0" y="3780092"/>
                    </a:moveTo>
                    <a:lnTo>
                      <a:pt x="0" y="0"/>
                    </a:lnTo>
                    <a:lnTo>
                      <a:pt x="2159984" y="0"/>
                    </a:lnTo>
                    <a:lnTo>
                      <a:pt x="2159984" y="3780092"/>
                    </a:lnTo>
                    <a:lnTo>
                      <a:pt x="0" y="3780092"/>
                    </a:lnTo>
                  </a:path>
                </a:pathLst>
              </a:custGeom>
              <a:solidFill>
                <a:schemeClr val="accent1">
                  <a:lumMod val="20000"/>
                  <a:lumOff val="80000"/>
                  <a:alpha val="52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5" name="Полилиния: фигура 27">
                <a:extLst>
                  <a:ext uri="{FF2B5EF4-FFF2-40B4-BE49-F238E27FC236}">
                    <a16:creationId xmlns:a16="http://schemas.microsoft.com/office/drawing/2014/main" xmlns="" id="{02BB2D35-6229-2D1C-4691-8ABB7413DBD9}"/>
                  </a:ext>
                </a:extLst>
              </p:cNvPr>
              <p:cNvSpPr/>
              <p:nvPr/>
            </p:nvSpPr>
            <p:spPr>
              <a:xfrm>
                <a:off x="6415220" y="2693938"/>
                <a:ext cx="1117633" cy="2918245"/>
              </a:xfrm>
              <a:custGeom>
                <a:avLst/>
                <a:gdLst>
                  <a:gd name="connsiteX0" fmla="*/ 0 w 1215008"/>
                  <a:gd name="connsiteY0" fmla="*/ 3645122 h 3645122"/>
                  <a:gd name="connsiteX1" fmla="*/ 0 w 1215008"/>
                  <a:gd name="connsiteY1" fmla="*/ 0 h 3645122"/>
                  <a:gd name="connsiteX2" fmla="*/ 1215009 w 1215008"/>
                  <a:gd name="connsiteY2" fmla="*/ 0 h 3645122"/>
                  <a:gd name="connsiteX3" fmla="*/ 1215009 w 1215008"/>
                  <a:gd name="connsiteY3" fmla="*/ 3645122 h 3645122"/>
                  <a:gd name="connsiteX4" fmla="*/ 0 w 1215008"/>
                  <a:gd name="connsiteY4" fmla="*/ 3645122 h 3645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5008" h="3645122">
                    <a:moveTo>
                      <a:pt x="0" y="3645122"/>
                    </a:moveTo>
                    <a:lnTo>
                      <a:pt x="0" y="0"/>
                    </a:lnTo>
                    <a:lnTo>
                      <a:pt x="1215009" y="0"/>
                    </a:lnTo>
                    <a:lnTo>
                      <a:pt x="1215009" y="3645122"/>
                    </a:lnTo>
                    <a:lnTo>
                      <a:pt x="0" y="3645122"/>
                    </a:lnTo>
                  </a:path>
                </a:pathLst>
              </a:custGeom>
              <a:solidFill>
                <a:srgbClr val="ECF0F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grpSp>
            <p:nvGrpSpPr>
              <p:cNvPr id="76" name="Рисунок 23">
                <a:extLst>
                  <a:ext uri="{FF2B5EF4-FFF2-40B4-BE49-F238E27FC236}">
                    <a16:creationId xmlns:a16="http://schemas.microsoft.com/office/drawing/2014/main" xmlns="" id="{C415ECBF-2F00-C13C-F73D-CB9E6BF8480E}"/>
                  </a:ext>
                </a:extLst>
              </p:cNvPr>
              <p:cNvGrpSpPr/>
              <p:nvPr/>
            </p:nvGrpSpPr>
            <p:grpSpPr>
              <a:xfrm>
                <a:off x="3858574" y="2522286"/>
                <a:ext cx="3996007" cy="3380438"/>
                <a:chOff x="3313847" y="1944226"/>
                <a:chExt cx="4344162" cy="4222438"/>
              </a:xfrm>
              <a:solidFill>
                <a:schemeClr val="bg1">
                  <a:lumMod val="50000"/>
                </a:schemeClr>
              </a:solidFill>
            </p:grpSpPr>
            <p:sp>
              <p:nvSpPr>
                <p:cNvPr id="77" name="Полилиния: фигура 29">
                  <a:extLst>
                    <a:ext uri="{FF2B5EF4-FFF2-40B4-BE49-F238E27FC236}">
                      <a16:creationId xmlns:a16="http://schemas.microsoft.com/office/drawing/2014/main" xmlns="" id="{05875DBB-D4BA-9F32-44A9-B8D0E00CFFB2}"/>
                    </a:ext>
                  </a:extLst>
                </p:cNvPr>
                <p:cNvSpPr/>
                <p:nvPr/>
              </p:nvSpPr>
              <p:spPr>
                <a:xfrm>
                  <a:off x="6081336" y="2146727"/>
                  <a:ext cx="1238821" cy="3668934"/>
                </a:xfrm>
                <a:custGeom>
                  <a:avLst/>
                  <a:gdLst>
                    <a:gd name="connsiteX0" fmla="*/ 1226915 w 1238821"/>
                    <a:gd name="connsiteY0" fmla="*/ 0 h 3668934"/>
                    <a:gd name="connsiteX1" fmla="*/ 11906 w 1238821"/>
                    <a:gd name="connsiteY1" fmla="*/ 0 h 3668934"/>
                    <a:gd name="connsiteX2" fmla="*/ 0 w 1238821"/>
                    <a:gd name="connsiteY2" fmla="*/ 11906 h 3668934"/>
                    <a:gd name="connsiteX3" fmla="*/ 0 w 1238821"/>
                    <a:gd name="connsiteY3" fmla="*/ 3657029 h 3668934"/>
                    <a:gd name="connsiteX4" fmla="*/ 11906 w 1238821"/>
                    <a:gd name="connsiteY4" fmla="*/ 3668935 h 3668934"/>
                    <a:gd name="connsiteX5" fmla="*/ 1226915 w 1238821"/>
                    <a:gd name="connsiteY5" fmla="*/ 3668935 h 3668934"/>
                    <a:gd name="connsiteX6" fmla="*/ 1238822 w 1238821"/>
                    <a:gd name="connsiteY6" fmla="*/ 3657029 h 3668934"/>
                    <a:gd name="connsiteX7" fmla="*/ 1238822 w 1238821"/>
                    <a:gd name="connsiteY7" fmla="*/ 11906 h 3668934"/>
                    <a:gd name="connsiteX8" fmla="*/ 1226915 w 1238821"/>
                    <a:gd name="connsiteY8" fmla="*/ 0 h 3668934"/>
                    <a:gd name="connsiteX9" fmla="*/ 1215009 w 1238821"/>
                    <a:gd name="connsiteY9" fmla="*/ 23813 h 3668934"/>
                    <a:gd name="connsiteX10" fmla="*/ 1215009 w 1238821"/>
                    <a:gd name="connsiteY10" fmla="*/ 3645122 h 3668934"/>
                    <a:gd name="connsiteX11" fmla="*/ 24098 w 1238821"/>
                    <a:gd name="connsiteY11" fmla="*/ 3645122 h 3668934"/>
                    <a:gd name="connsiteX12" fmla="*/ 24098 w 1238821"/>
                    <a:gd name="connsiteY12" fmla="*/ 23813 h 36689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238821" h="3668934">
                      <a:moveTo>
                        <a:pt x="1226915" y="0"/>
                      </a:moveTo>
                      <a:lnTo>
                        <a:pt x="11906" y="0"/>
                      </a:lnTo>
                      <a:cubicBezTo>
                        <a:pt x="5334" y="0"/>
                        <a:pt x="0" y="5334"/>
                        <a:pt x="0" y="11906"/>
                      </a:cubicBezTo>
                      <a:lnTo>
                        <a:pt x="0" y="3657029"/>
                      </a:lnTo>
                      <a:cubicBezTo>
                        <a:pt x="0" y="3663601"/>
                        <a:pt x="5334" y="3668935"/>
                        <a:pt x="11906" y="3668935"/>
                      </a:cubicBezTo>
                      <a:lnTo>
                        <a:pt x="1226915" y="3668935"/>
                      </a:lnTo>
                      <a:cubicBezTo>
                        <a:pt x="1233488" y="3668935"/>
                        <a:pt x="1238822" y="3663601"/>
                        <a:pt x="1238822" y="3657029"/>
                      </a:cubicBezTo>
                      <a:lnTo>
                        <a:pt x="1238822" y="11906"/>
                      </a:lnTo>
                      <a:cubicBezTo>
                        <a:pt x="1238822" y="5334"/>
                        <a:pt x="1233488" y="0"/>
                        <a:pt x="1226915" y="0"/>
                      </a:cubicBezTo>
                      <a:close/>
                      <a:moveTo>
                        <a:pt x="1215009" y="23813"/>
                      </a:moveTo>
                      <a:lnTo>
                        <a:pt x="1215009" y="3645122"/>
                      </a:lnTo>
                      <a:lnTo>
                        <a:pt x="24098" y="3645122"/>
                      </a:lnTo>
                      <a:lnTo>
                        <a:pt x="24098" y="23813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78" name="Полилиния: фигура 31">
                  <a:extLst>
                    <a:ext uri="{FF2B5EF4-FFF2-40B4-BE49-F238E27FC236}">
                      <a16:creationId xmlns:a16="http://schemas.microsoft.com/office/drawing/2014/main" xmlns="" id="{73271690-3FBC-C992-B310-CDB16432CFF4}"/>
                    </a:ext>
                  </a:extLst>
                </p:cNvPr>
                <p:cNvSpPr/>
                <p:nvPr/>
              </p:nvSpPr>
              <p:spPr>
                <a:xfrm>
                  <a:off x="3583881" y="2079290"/>
                  <a:ext cx="2183797" cy="3803904"/>
                </a:xfrm>
                <a:custGeom>
                  <a:avLst/>
                  <a:gdLst>
                    <a:gd name="connsiteX0" fmla="*/ 11907 w 2183797"/>
                    <a:gd name="connsiteY0" fmla="*/ 3803905 h 3803904"/>
                    <a:gd name="connsiteX1" fmla="*/ 2171891 w 2183797"/>
                    <a:gd name="connsiteY1" fmla="*/ 3803905 h 3803904"/>
                    <a:gd name="connsiteX2" fmla="*/ 2183798 w 2183797"/>
                    <a:gd name="connsiteY2" fmla="*/ 3791999 h 3803904"/>
                    <a:gd name="connsiteX3" fmla="*/ 2183798 w 2183797"/>
                    <a:gd name="connsiteY3" fmla="*/ 11907 h 3803904"/>
                    <a:gd name="connsiteX4" fmla="*/ 2171891 w 2183797"/>
                    <a:gd name="connsiteY4" fmla="*/ 0 h 3803904"/>
                    <a:gd name="connsiteX5" fmla="*/ 11907 w 2183797"/>
                    <a:gd name="connsiteY5" fmla="*/ 0 h 3803904"/>
                    <a:gd name="connsiteX6" fmla="*/ 1 w 2183797"/>
                    <a:gd name="connsiteY6" fmla="*/ 11716 h 3803904"/>
                    <a:gd name="connsiteX7" fmla="*/ 1 w 2183797"/>
                    <a:gd name="connsiteY7" fmla="*/ 11907 h 3803904"/>
                    <a:gd name="connsiteX8" fmla="*/ 1 w 2183797"/>
                    <a:gd name="connsiteY8" fmla="*/ 3791999 h 3803904"/>
                    <a:gd name="connsiteX9" fmla="*/ 11716 w 2183797"/>
                    <a:gd name="connsiteY9" fmla="*/ 3803905 h 3803904"/>
                    <a:gd name="connsiteX10" fmla="*/ 11907 w 2183797"/>
                    <a:gd name="connsiteY10" fmla="*/ 3803905 h 3803904"/>
                    <a:gd name="connsiteX11" fmla="*/ 23813 w 2183797"/>
                    <a:gd name="connsiteY11" fmla="*/ 3780092 h 3803904"/>
                    <a:gd name="connsiteX12" fmla="*/ 23813 w 2183797"/>
                    <a:gd name="connsiteY12" fmla="*/ 23813 h 3803904"/>
                    <a:gd name="connsiteX13" fmla="*/ 2159604 w 2183797"/>
                    <a:gd name="connsiteY13" fmla="*/ 23813 h 3803904"/>
                    <a:gd name="connsiteX14" fmla="*/ 2159604 w 2183797"/>
                    <a:gd name="connsiteY14" fmla="*/ 3780092 h 38039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183797" h="3803904">
                      <a:moveTo>
                        <a:pt x="11907" y="3803905"/>
                      </a:moveTo>
                      <a:lnTo>
                        <a:pt x="2171891" y="3803905"/>
                      </a:lnTo>
                      <a:cubicBezTo>
                        <a:pt x="2178464" y="3803905"/>
                        <a:pt x="2183798" y="3798571"/>
                        <a:pt x="2183798" y="3791999"/>
                      </a:cubicBezTo>
                      <a:lnTo>
                        <a:pt x="2183798" y="11907"/>
                      </a:lnTo>
                      <a:cubicBezTo>
                        <a:pt x="2183798" y="5334"/>
                        <a:pt x="2178464" y="0"/>
                        <a:pt x="2171891" y="0"/>
                      </a:cubicBezTo>
                      <a:lnTo>
                        <a:pt x="11907" y="0"/>
                      </a:lnTo>
                      <a:cubicBezTo>
                        <a:pt x="5384" y="-57"/>
                        <a:pt x="53" y="5192"/>
                        <a:pt x="1" y="11716"/>
                      </a:cubicBezTo>
                      <a:cubicBezTo>
                        <a:pt x="0" y="11783"/>
                        <a:pt x="0" y="11840"/>
                        <a:pt x="1" y="11907"/>
                      </a:cubicBezTo>
                      <a:lnTo>
                        <a:pt x="1" y="3791999"/>
                      </a:lnTo>
                      <a:cubicBezTo>
                        <a:pt x="-52" y="3798523"/>
                        <a:pt x="5193" y="3803847"/>
                        <a:pt x="11716" y="3803905"/>
                      </a:cubicBezTo>
                      <a:cubicBezTo>
                        <a:pt x="11779" y="3803905"/>
                        <a:pt x="11843" y="3803905"/>
                        <a:pt x="11907" y="3803905"/>
                      </a:cubicBezTo>
                      <a:close/>
                      <a:moveTo>
                        <a:pt x="23813" y="3780092"/>
                      </a:moveTo>
                      <a:lnTo>
                        <a:pt x="23813" y="23813"/>
                      </a:lnTo>
                      <a:lnTo>
                        <a:pt x="2159604" y="23813"/>
                      </a:lnTo>
                      <a:lnTo>
                        <a:pt x="2159604" y="3780092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79" name="Полилиния: фигура 32">
                  <a:extLst>
                    <a:ext uri="{FF2B5EF4-FFF2-40B4-BE49-F238E27FC236}">
                      <a16:creationId xmlns:a16="http://schemas.microsoft.com/office/drawing/2014/main" xmlns="" id="{86EA19CF-D8DD-6BDA-1B91-1B9BCE37323E}"/>
                    </a:ext>
                  </a:extLst>
                </p:cNvPr>
                <p:cNvSpPr/>
                <p:nvPr/>
              </p:nvSpPr>
              <p:spPr>
                <a:xfrm>
                  <a:off x="6013804" y="2079290"/>
                  <a:ext cx="1373885" cy="3803904"/>
                </a:xfrm>
                <a:custGeom>
                  <a:avLst/>
                  <a:gdLst>
                    <a:gd name="connsiteX0" fmla="*/ 11906 w 1373885"/>
                    <a:gd name="connsiteY0" fmla="*/ 3803904 h 3803904"/>
                    <a:gd name="connsiteX1" fmla="*/ 1361980 w 1373885"/>
                    <a:gd name="connsiteY1" fmla="*/ 3803904 h 3803904"/>
                    <a:gd name="connsiteX2" fmla="*/ 1373886 w 1373885"/>
                    <a:gd name="connsiteY2" fmla="*/ 3791998 h 3803904"/>
                    <a:gd name="connsiteX3" fmla="*/ 1373886 w 1373885"/>
                    <a:gd name="connsiteY3" fmla="*/ 11906 h 3803904"/>
                    <a:gd name="connsiteX4" fmla="*/ 1361980 w 1373885"/>
                    <a:gd name="connsiteY4" fmla="*/ 0 h 3803904"/>
                    <a:gd name="connsiteX5" fmla="*/ 11906 w 1373885"/>
                    <a:gd name="connsiteY5" fmla="*/ 0 h 3803904"/>
                    <a:gd name="connsiteX6" fmla="*/ 0 w 1373885"/>
                    <a:gd name="connsiteY6" fmla="*/ 11906 h 3803904"/>
                    <a:gd name="connsiteX7" fmla="*/ 0 w 1373885"/>
                    <a:gd name="connsiteY7" fmla="*/ 3791998 h 3803904"/>
                    <a:gd name="connsiteX8" fmla="*/ 11906 w 1373885"/>
                    <a:gd name="connsiteY8" fmla="*/ 3803904 h 3803904"/>
                    <a:gd name="connsiteX9" fmla="*/ 23813 w 1373885"/>
                    <a:gd name="connsiteY9" fmla="*/ 3780092 h 3803904"/>
                    <a:gd name="connsiteX10" fmla="*/ 23813 w 1373885"/>
                    <a:gd name="connsiteY10" fmla="*/ 23813 h 3803904"/>
                    <a:gd name="connsiteX11" fmla="*/ 1350073 w 1373885"/>
                    <a:gd name="connsiteY11" fmla="*/ 23813 h 3803904"/>
                    <a:gd name="connsiteX12" fmla="*/ 1350073 w 1373885"/>
                    <a:gd name="connsiteY12" fmla="*/ 3780092 h 38039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373885" h="3803904">
                      <a:moveTo>
                        <a:pt x="11906" y="3803904"/>
                      </a:moveTo>
                      <a:lnTo>
                        <a:pt x="1361980" y="3803904"/>
                      </a:lnTo>
                      <a:cubicBezTo>
                        <a:pt x="1368552" y="3803904"/>
                        <a:pt x="1373886" y="3798570"/>
                        <a:pt x="1373886" y="3791998"/>
                      </a:cubicBezTo>
                      <a:lnTo>
                        <a:pt x="1373886" y="11906"/>
                      </a:lnTo>
                      <a:cubicBezTo>
                        <a:pt x="1373886" y="5334"/>
                        <a:pt x="1368552" y="0"/>
                        <a:pt x="1361980" y="0"/>
                      </a:cubicBezTo>
                      <a:lnTo>
                        <a:pt x="11906" y="0"/>
                      </a:lnTo>
                      <a:cubicBezTo>
                        <a:pt x="5334" y="0"/>
                        <a:pt x="0" y="5334"/>
                        <a:pt x="0" y="11906"/>
                      </a:cubicBezTo>
                      <a:lnTo>
                        <a:pt x="0" y="3791998"/>
                      </a:lnTo>
                      <a:cubicBezTo>
                        <a:pt x="0" y="3798570"/>
                        <a:pt x="5334" y="3803904"/>
                        <a:pt x="11906" y="3803904"/>
                      </a:cubicBezTo>
                      <a:close/>
                      <a:moveTo>
                        <a:pt x="23813" y="3780092"/>
                      </a:moveTo>
                      <a:lnTo>
                        <a:pt x="23813" y="23813"/>
                      </a:lnTo>
                      <a:lnTo>
                        <a:pt x="1350073" y="23813"/>
                      </a:lnTo>
                      <a:lnTo>
                        <a:pt x="1350073" y="3780092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80" name="Полилиния: фигура 33">
                  <a:extLst>
                    <a:ext uri="{FF2B5EF4-FFF2-40B4-BE49-F238E27FC236}">
                      <a16:creationId xmlns:a16="http://schemas.microsoft.com/office/drawing/2014/main" xmlns="" id="{FA7DA6CD-8511-E53F-0F00-D99CBBA3D6EC}"/>
                    </a:ext>
                  </a:extLst>
                </p:cNvPr>
                <p:cNvSpPr/>
                <p:nvPr/>
              </p:nvSpPr>
              <p:spPr>
                <a:xfrm>
                  <a:off x="3313847" y="1944226"/>
                  <a:ext cx="4344162" cy="4222438"/>
                </a:xfrm>
                <a:custGeom>
                  <a:avLst/>
                  <a:gdLst>
                    <a:gd name="connsiteX0" fmla="*/ 4331875 w 4344162"/>
                    <a:gd name="connsiteY0" fmla="*/ 4067175 h 4222438"/>
                    <a:gd name="connsiteX1" fmla="*/ 4208812 w 4344162"/>
                    <a:gd name="connsiteY1" fmla="*/ 4067175 h 4222438"/>
                    <a:gd name="connsiteX2" fmla="*/ 4208812 w 4344162"/>
                    <a:gd name="connsiteY2" fmla="*/ 11906 h 4222438"/>
                    <a:gd name="connsiteX3" fmla="*/ 4196906 w 4344162"/>
                    <a:gd name="connsiteY3" fmla="*/ 0 h 4222438"/>
                    <a:gd name="connsiteX4" fmla="*/ 146875 w 4344162"/>
                    <a:gd name="connsiteY4" fmla="*/ 0 h 4222438"/>
                    <a:gd name="connsiteX5" fmla="*/ 134969 w 4344162"/>
                    <a:gd name="connsiteY5" fmla="*/ 11906 h 4222438"/>
                    <a:gd name="connsiteX6" fmla="*/ 134969 w 4344162"/>
                    <a:gd name="connsiteY6" fmla="*/ 4067175 h 4222438"/>
                    <a:gd name="connsiteX7" fmla="*/ 11906 w 4344162"/>
                    <a:gd name="connsiteY7" fmla="*/ 4067175 h 4222438"/>
                    <a:gd name="connsiteX8" fmla="*/ 0 w 4344162"/>
                    <a:gd name="connsiteY8" fmla="*/ 4079081 h 4222438"/>
                    <a:gd name="connsiteX9" fmla="*/ 0 w 4344162"/>
                    <a:gd name="connsiteY9" fmla="*/ 4210526 h 4222438"/>
                    <a:gd name="connsiteX10" fmla="*/ 11906 w 4344162"/>
                    <a:gd name="connsiteY10" fmla="*/ 4222432 h 4222438"/>
                    <a:gd name="connsiteX11" fmla="*/ 4331875 w 4344162"/>
                    <a:gd name="connsiteY11" fmla="*/ 4222432 h 4222438"/>
                    <a:gd name="connsiteX12" fmla="*/ 4344153 w 4344162"/>
                    <a:gd name="connsiteY12" fmla="*/ 4210917 h 4222438"/>
                    <a:gd name="connsiteX13" fmla="*/ 4344162 w 4344162"/>
                    <a:gd name="connsiteY13" fmla="*/ 4210526 h 4222438"/>
                    <a:gd name="connsiteX14" fmla="*/ 4344162 w 4344162"/>
                    <a:gd name="connsiteY14" fmla="*/ 4079081 h 4222438"/>
                    <a:gd name="connsiteX15" fmla="*/ 4332265 w 4344162"/>
                    <a:gd name="connsiteY15" fmla="*/ 4067166 h 4222438"/>
                    <a:gd name="connsiteX16" fmla="*/ 4331875 w 4344162"/>
                    <a:gd name="connsiteY16" fmla="*/ 4067175 h 4222438"/>
                    <a:gd name="connsiteX17" fmla="*/ 23813 w 4344162"/>
                    <a:gd name="connsiteY17" fmla="*/ 4185095 h 4222438"/>
                    <a:gd name="connsiteX18" fmla="*/ 23813 w 4344162"/>
                    <a:gd name="connsiteY18" fmla="*/ 4095274 h 4222438"/>
                    <a:gd name="connsiteX19" fmla="*/ 4319588 w 4344162"/>
                    <a:gd name="connsiteY19" fmla="*/ 4095274 h 4222438"/>
                    <a:gd name="connsiteX20" fmla="*/ 4319588 w 4344162"/>
                    <a:gd name="connsiteY20" fmla="*/ 4185381 h 4222438"/>
                    <a:gd name="connsiteX21" fmla="*/ 4184999 w 4344162"/>
                    <a:gd name="connsiteY21" fmla="*/ 4050125 h 4222438"/>
                    <a:gd name="connsiteX22" fmla="*/ 158782 w 4344162"/>
                    <a:gd name="connsiteY22" fmla="*/ 4050125 h 4222438"/>
                    <a:gd name="connsiteX23" fmla="*/ 158782 w 4344162"/>
                    <a:gd name="connsiteY23" fmla="*/ 23813 h 4222438"/>
                    <a:gd name="connsiteX24" fmla="*/ 4184999 w 4344162"/>
                    <a:gd name="connsiteY24" fmla="*/ 23813 h 42224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344162" h="4222438">
                      <a:moveTo>
                        <a:pt x="4331875" y="4067175"/>
                      </a:moveTo>
                      <a:lnTo>
                        <a:pt x="4208812" y="4067175"/>
                      </a:lnTo>
                      <a:lnTo>
                        <a:pt x="4208812" y="11906"/>
                      </a:lnTo>
                      <a:cubicBezTo>
                        <a:pt x="4208812" y="5334"/>
                        <a:pt x="4203478" y="0"/>
                        <a:pt x="4196906" y="0"/>
                      </a:cubicBezTo>
                      <a:lnTo>
                        <a:pt x="146875" y="0"/>
                      </a:lnTo>
                      <a:cubicBezTo>
                        <a:pt x="140299" y="0"/>
                        <a:pt x="134969" y="5334"/>
                        <a:pt x="134969" y="11906"/>
                      </a:cubicBezTo>
                      <a:lnTo>
                        <a:pt x="134969" y="4067175"/>
                      </a:lnTo>
                      <a:lnTo>
                        <a:pt x="11906" y="4067175"/>
                      </a:lnTo>
                      <a:cubicBezTo>
                        <a:pt x="5330" y="4067175"/>
                        <a:pt x="0" y="4072509"/>
                        <a:pt x="0" y="4079081"/>
                      </a:cubicBezTo>
                      <a:lnTo>
                        <a:pt x="0" y="4210526"/>
                      </a:lnTo>
                      <a:cubicBezTo>
                        <a:pt x="0" y="4217099"/>
                        <a:pt x="5330" y="4222432"/>
                        <a:pt x="11906" y="4222432"/>
                      </a:cubicBezTo>
                      <a:lnTo>
                        <a:pt x="4331875" y="4222432"/>
                      </a:lnTo>
                      <a:cubicBezTo>
                        <a:pt x="4338447" y="4222642"/>
                        <a:pt x="4343943" y="4217489"/>
                        <a:pt x="4344153" y="4210917"/>
                      </a:cubicBezTo>
                      <a:cubicBezTo>
                        <a:pt x="4344162" y="4210784"/>
                        <a:pt x="4344162" y="4210660"/>
                        <a:pt x="4344162" y="4210526"/>
                      </a:cubicBezTo>
                      <a:lnTo>
                        <a:pt x="4344162" y="4079081"/>
                      </a:lnTo>
                      <a:cubicBezTo>
                        <a:pt x="4344162" y="4072509"/>
                        <a:pt x="4338838" y="4067175"/>
                        <a:pt x="4332265" y="4067166"/>
                      </a:cubicBezTo>
                      <a:cubicBezTo>
                        <a:pt x="4332132" y="4067166"/>
                        <a:pt x="4332008" y="4067175"/>
                        <a:pt x="4331875" y="4067175"/>
                      </a:cubicBezTo>
                      <a:close/>
                      <a:moveTo>
                        <a:pt x="23813" y="4185095"/>
                      </a:moveTo>
                      <a:lnTo>
                        <a:pt x="23813" y="4095274"/>
                      </a:lnTo>
                      <a:lnTo>
                        <a:pt x="4319588" y="4095274"/>
                      </a:lnTo>
                      <a:lnTo>
                        <a:pt x="4319588" y="4185381"/>
                      </a:lnTo>
                      <a:close/>
                      <a:moveTo>
                        <a:pt x="4184999" y="4050125"/>
                      </a:moveTo>
                      <a:lnTo>
                        <a:pt x="158782" y="4050125"/>
                      </a:lnTo>
                      <a:lnTo>
                        <a:pt x="158782" y="23813"/>
                      </a:lnTo>
                      <a:lnTo>
                        <a:pt x="4184999" y="23813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</p:grpSp>
        <p:cxnSp>
          <p:nvCxnSpPr>
            <p:cNvPr id="54" name="Прямая со стрелкой 53">
              <a:extLst>
                <a:ext uri="{FF2B5EF4-FFF2-40B4-BE49-F238E27FC236}">
                  <a16:creationId xmlns:a16="http://schemas.microsoft.com/office/drawing/2014/main" xmlns="" id="{409577A9-1BD5-9CCE-1A94-20EE8FEF895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97215" y="4444070"/>
              <a:ext cx="2014600" cy="0"/>
            </a:xfrm>
            <a:prstGeom prst="straightConnector1">
              <a:avLst/>
            </a:prstGeom>
            <a:ln w="25400">
              <a:solidFill>
                <a:srgbClr val="0067A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Прямоугольник 54">
              <a:extLst>
                <a:ext uri="{FF2B5EF4-FFF2-40B4-BE49-F238E27FC236}">
                  <a16:creationId xmlns:a16="http://schemas.microsoft.com/office/drawing/2014/main" xmlns="" id="{79E45D87-A059-0965-2987-667607E9C63E}"/>
                </a:ext>
              </a:extLst>
            </p:cNvPr>
            <p:cNvSpPr/>
            <p:nvPr/>
          </p:nvSpPr>
          <p:spPr>
            <a:xfrm>
              <a:off x="7612584" y="1967767"/>
              <a:ext cx="1445495" cy="40596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xmlns="" id="{3A78DE26-38A5-EE25-55AF-82E9C0274166}"/>
                </a:ext>
              </a:extLst>
            </p:cNvPr>
            <p:cNvSpPr txBox="1"/>
            <p:nvPr/>
          </p:nvSpPr>
          <p:spPr>
            <a:xfrm>
              <a:off x="5717760" y="4482118"/>
              <a:ext cx="163106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lvl="0">
                <a:defRPr lang="ru-RU"/>
              </a:defPPr>
              <a:lvl1pPr>
                <a:defRPr sz="1600">
                  <a:latin typeface="Gilroy Bold" panose="00000800000000000000" pitchFamily="2" charset="-52"/>
                  <a:cs typeface="Gotham Pro" panose="02000503040000020004" pitchFamily="2" charset="0"/>
                </a:defRPr>
              </a:lvl1pPr>
            </a:lstStyle>
            <a:p>
              <a:r>
                <a:rPr lang="en-US" sz="1400" b="1" dirty="0">
                  <a:solidFill>
                    <a:srgbClr val="0067AC"/>
                  </a:solidFill>
                  <a:latin typeface="Gilroy" panose="00000500000000000000" pitchFamily="2" charset="-52"/>
                </a:rPr>
                <a:t>L = 2 000 ± 10 </a:t>
              </a:r>
              <a:r>
                <a:rPr lang="ru-RU" sz="1400" b="1" dirty="0">
                  <a:solidFill>
                    <a:srgbClr val="0067AC"/>
                  </a:solidFill>
                  <a:latin typeface="Gilroy" panose="00000500000000000000" pitchFamily="2" charset="-52"/>
                </a:rPr>
                <a:t>мм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xmlns="" id="{EC07EDE7-2F19-8A2F-EC26-B67B494437F7}"/>
                </a:ext>
              </a:extLst>
            </p:cNvPr>
            <p:cNvSpPr txBox="1"/>
            <p:nvPr/>
          </p:nvSpPr>
          <p:spPr>
            <a:xfrm>
              <a:off x="478545" y="3886804"/>
              <a:ext cx="267232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dirty="0">
                  <a:solidFill>
                    <a:srgbClr val="113479"/>
                  </a:solidFill>
                  <a:latin typeface="Gilroy" panose="00000500000000000000" pitchFamily="2" charset="-52"/>
                  <a:cs typeface="Gotham Pro" panose="02000503040000020004" pitchFamily="2" charset="0"/>
                </a:rPr>
                <a:t>на </a:t>
              </a:r>
              <a:r>
                <a:rPr lang="ru-RU" sz="5400" b="1" dirty="0">
                  <a:solidFill>
                    <a:srgbClr val="113479"/>
                  </a:solidFill>
                  <a:latin typeface="Gilroy" panose="00000500000000000000" pitchFamily="2" charset="-52"/>
                  <a:cs typeface="Gotham Pro" panose="02000503040000020004" pitchFamily="2" charset="0"/>
                </a:rPr>
                <a:t>0</a:t>
              </a:r>
              <a:r>
                <a:rPr lang="ru-RU" sz="2400" b="1" dirty="0">
                  <a:solidFill>
                    <a:srgbClr val="113479"/>
                  </a:solidFill>
                  <a:latin typeface="Gilroy" panose="00000500000000000000" pitchFamily="2" charset="-52"/>
                  <a:cs typeface="Gotham Pro" panose="02000503040000020004" pitchFamily="2" charset="0"/>
                </a:rPr>
                <a:t>,</a:t>
              </a:r>
              <a:r>
                <a:rPr lang="ru-RU" sz="5400" b="1" dirty="0">
                  <a:solidFill>
                    <a:srgbClr val="113479"/>
                  </a:solidFill>
                  <a:latin typeface="Gilroy" panose="00000500000000000000" pitchFamily="2" charset="-52"/>
                  <a:cs typeface="Gotham Pro" panose="02000503040000020004" pitchFamily="2" charset="0"/>
                </a:rPr>
                <a:t>8</a:t>
              </a:r>
              <a:r>
                <a:rPr lang="ru-RU" sz="2400" b="1" dirty="0">
                  <a:solidFill>
                    <a:srgbClr val="113479"/>
                  </a:solidFill>
                  <a:latin typeface="Gilroy" panose="00000500000000000000" pitchFamily="2" charset="-52"/>
                  <a:cs typeface="Gotham Pro" panose="02000503040000020004" pitchFamily="2" charset="0"/>
                </a:rPr>
                <a:t> </a:t>
              </a:r>
              <a:r>
                <a:rPr lang="ru-RU" sz="2400" b="1" dirty="0" smtClean="0">
                  <a:solidFill>
                    <a:srgbClr val="113479"/>
                  </a:solidFill>
                  <a:latin typeface="Gilroy" panose="00000500000000000000" pitchFamily="2" charset="-52"/>
                  <a:cs typeface="Gotham Pro" panose="02000503040000020004" pitchFamily="2" charset="0"/>
                </a:rPr>
                <a:t>мм/м</a:t>
              </a:r>
              <a:endParaRPr lang="ru-RU" sz="2400" b="1" dirty="0">
                <a:solidFill>
                  <a:srgbClr val="113479"/>
                </a:solidFill>
                <a:latin typeface="Gilroy" panose="00000500000000000000" pitchFamily="2" charset="-52"/>
                <a:cs typeface="Gotham Pro" panose="02000503040000020004" pitchFamily="2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xmlns="" id="{47FE9E04-08E3-6D2B-F940-B1F73FAAC8B3}"/>
                </a:ext>
              </a:extLst>
            </p:cNvPr>
            <p:cNvSpPr txBox="1"/>
            <p:nvPr/>
          </p:nvSpPr>
          <p:spPr>
            <a:xfrm>
              <a:off x="478545" y="3508738"/>
              <a:ext cx="226898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lvl="0">
                <a:defRPr lang="ru-RU"/>
              </a:defPPr>
              <a:lvl1pPr>
                <a:defRPr sz="1600">
                  <a:latin typeface="Gilroy Bold" panose="00000800000000000000" pitchFamily="2" charset="-52"/>
                  <a:cs typeface="Gotham Pro" panose="02000503040000020004" pitchFamily="2" charset="0"/>
                </a:defRPr>
              </a:lvl1pPr>
            </a:lstStyle>
            <a:p>
              <a:pPr algn="ctr"/>
              <a:r>
                <a:rPr lang="ru-RU" sz="1400" b="1" dirty="0" smtClean="0">
                  <a:latin typeface="Gilroy" panose="00000500000000000000" pitchFamily="2" charset="-52"/>
                </a:rPr>
                <a:t>обычный </a:t>
              </a:r>
              <a:r>
                <a:rPr lang="ru-RU" sz="1400" b="1" dirty="0" err="1" smtClean="0">
                  <a:latin typeface="Gilroy" panose="00000500000000000000" pitchFamily="2" charset="-52"/>
                </a:rPr>
                <a:t>пвх</a:t>
              </a:r>
              <a:r>
                <a:rPr lang="ru-RU" sz="1400" b="1" dirty="0" smtClean="0">
                  <a:latin typeface="Gilroy" panose="00000500000000000000" pitchFamily="2" charset="-52"/>
                </a:rPr>
                <a:t>-профиль</a:t>
              </a:r>
              <a:br>
                <a:rPr lang="ru-RU" sz="1400" b="1" dirty="0" smtClean="0">
                  <a:latin typeface="Gilroy" panose="00000500000000000000" pitchFamily="2" charset="-52"/>
                </a:rPr>
              </a:br>
              <a:r>
                <a:rPr lang="ru-RU" sz="1400" b="1" dirty="0" smtClean="0">
                  <a:latin typeface="Gilroy" panose="00000500000000000000" pitchFamily="2" charset="-52"/>
                </a:rPr>
                <a:t>по ГОСТ:</a:t>
              </a:r>
              <a:endParaRPr lang="ru-RU" sz="1400" b="1" dirty="0">
                <a:latin typeface="Gilroy" panose="00000500000000000000" pitchFamily="2" charset="-52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xmlns="" id="{2C76006B-B054-192C-BBA7-C6C25906A4AF}"/>
                </a:ext>
              </a:extLst>
            </p:cNvPr>
            <p:cNvSpPr txBox="1"/>
            <p:nvPr/>
          </p:nvSpPr>
          <p:spPr>
            <a:xfrm>
              <a:off x="3247856" y="3485878"/>
              <a:ext cx="22213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lvl="0">
                <a:defRPr lang="ru-RU"/>
              </a:defPPr>
              <a:lvl1pPr>
                <a:defRPr sz="1600">
                  <a:latin typeface="Gilroy Bold" panose="00000800000000000000" pitchFamily="2" charset="-52"/>
                  <a:cs typeface="Gotham Pro" panose="02000503040000020004" pitchFamily="2" charset="0"/>
                </a:defRPr>
              </a:lvl1pPr>
            </a:lstStyle>
            <a:p>
              <a:pPr algn="ctr"/>
              <a:r>
                <a:rPr lang="ru-RU" sz="1400" b="1" dirty="0" err="1" smtClean="0">
                  <a:latin typeface="Gilroy" panose="00000500000000000000" pitchFamily="2" charset="-52"/>
                </a:rPr>
                <a:t>пвх</a:t>
              </a:r>
              <a:r>
                <a:rPr lang="ru-RU" sz="1400" b="1" dirty="0" smtClean="0">
                  <a:latin typeface="Gilroy" panose="00000500000000000000" pitchFamily="2" charset="-52"/>
                </a:rPr>
                <a:t>-профиль </a:t>
              </a:r>
              <a:r>
                <a:rPr lang="en-US" sz="1400" b="1" dirty="0" err="1" smtClean="0">
                  <a:latin typeface="Gilroy" panose="00000500000000000000" pitchFamily="2" charset="-52"/>
                </a:rPr>
                <a:t>Exprof</a:t>
              </a:r>
              <a:r>
                <a:rPr lang="ru-RU" sz="1400" b="1" dirty="0" smtClean="0">
                  <a:latin typeface="Gilroy" panose="00000500000000000000" pitchFamily="2" charset="-52"/>
                </a:rPr>
                <a:t/>
              </a:r>
              <a:br>
                <a:rPr lang="ru-RU" sz="1400" b="1" dirty="0" smtClean="0">
                  <a:latin typeface="Gilroy" panose="00000500000000000000" pitchFamily="2" charset="-52"/>
                </a:rPr>
              </a:br>
              <a:r>
                <a:rPr lang="ru-RU" sz="1400" b="1" dirty="0" smtClean="0">
                  <a:latin typeface="Gilroy" panose="00000500000000000000" pitchFamily="2" charset="-52"/>
                </a:rPr>
                <a:t>(факт):</a:t>
              </a:r>
              <a:endParaRPr lang="ru-RU" sz="1400" b="1" dirty="0">
                <a:latin typeface="Gilroy" panose="00000500000000000000" pitchFamily="2" charset="-52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xmlns="" id="{C1EFE670-4E34-757F-5608-D13050318546}"/>
                </a:ext>
              </a:extLst>
            </p:cNvPr>
            <p:cNvSpPr txBox="1"/>
            <p:nvPr/>
          </p:nvSpPr>
          <p:spPr>
            <a:xfrm>
              <a:off x="3247856" y="3886804"/>
              <a:ext cx="264621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dirty="0">
                  <a:solidFill>
                    <a:srgbClr val="113479"/>
                  </a:solidFill>
                  <a:latin typeface="Gilroy" panose="00000500000000000000" pitchFamily="2" charset="-52"/>
                  <a:cs typeface="Gotham Pro" panose="02000503040000020004" pitchFamily="2" charset="0"/>
                </a:rPr>
                <a:t>на </a:t>
              </a:r>
              <a:r>
                <a:rPr lang="ru-RU" sz="5400" b="1" dirty="0">
                  <a:solidFill>
                    <a:srgbClr val="113479"/>
                  </a:solidFill>
                  <a:latin typeface="Gilroy" panose="00000500000000000000" pitchFamily="2" charset="-52"/>
                  <a:cs typeface="Gotham Pro" panose="02000503040000020004" pitchFamily="2" charset="0"/>
                </a:rPr>
                <a:t>0</a:t>
              </a:r>
              <a:r>
                <a:rPr lang="ru-RU" sz="2400" b="1" dirty="0">
                  <a:solidFill>
                    <a:srgbClr val="113479"/>
                  </a:solidFill>
                  <a:latin typeface="Gilroy" panose="00000500000000000000" pitchFamily="2" charset="-52"/>
                  <a:cs typeface="Gotham Pro" panose="02000503040000020004" pitchFamily="2" charset="0"/>
                </a:rPr>
                <a:t>,</a:t>
              </a:r>
              <a:r>
                <a:rPr lang="ru-RU" sz="5400" b="1" dirty="0">
                  <a:solidFill>
                    <a:srgbClr val="113479"/>
                  </a:solidFill>
                  <a:latin typeface="Gilroy" panose="00000500000000000000" pitchFamily="2" charset="-52"/>
                  <a:cs typeface="Gotham Pro" panose="02000503040000020004" pitchFamily="2" charset="0"/>
                </a:rPr>
                <a:t>6</a:t>
              </a:r>
              <a:r>
                <a:rPr lang="ru-RU" sz="2400" b="1" dirty="0">
                  <a:solidFill>
                    <a:srgbClr val="113479"/>
                  </a:solidFill>
                  <a:latin typeface="Gilroy" panose="00000500000000000000" pitchFamily="2" charset="-52"/>
                  <a:cs typeface="Gotham Pro" panose="02000503040000020004" pitchFamily="2" charset="0"/>
                </a:rPr>
                <a:t> </a:t>
              </a:r>
              <a:r>
                <a:rPr lang="ru-RU" sz="2400" b="1" dirty="0" smtClean="0">
                  <a:solidFill>
                    <a:srgbClr val="113479"/>
                  </a:solidFill>
                  <a:latin typeface="Gilroy" panose="00000500000000000000" pitchFamily="2" charset="-52"/>
                  <a:cs typeface="Gotham Pro" panose="02000503040000020004" pitchFamily="2" charset="0"/>
                </a:rPr>
                <a:t>мм/м</a:t>
              </a:r>
              <a:endParaRPr lang="ru-RU" sz="2400" b="1" dirty="0">
                <a:solidFill>
                  <a:srgbClr val="113479"/>
                </a:solidFill>
                <a:latin typeface="Gilroy" panose="00000500000000000000" pitchFamily="2" charset="-52"/>
                <a:cs typeface="Gotham Pro" panose="02000503040000020004" pitchFamily="2" charset="0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xmlns="" id="{8EBF22BB-E585-6A24-AF3E-CF0DA60914C5}"/>
                </a:ext>
              </a:extLst>
            </p:cNvPr>
            <p:cNvSpPr txBox="1"/>
            <p:nvPr/>
          </p:nvSpPr>
          <p:spPr>
            <a:xfrm>
              <a:off x="7730773" y="3413372"/>
              <a:ext cx="33963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>
                  <a:latin typeface="Gilroy" panose="00000500000000000000" pitchFamily="2" charset="-52"/>
                  <a:cs typeface="Gotham Pro" panose="02000503040000020004" pitchFamily="2" charset="0"/>
                </a:rPr>
                <a:t>Низкий коэффициент линейного расширения означает: 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xmlns="" id="{E3F19BD0-3EE4-3C6D-9A33-D1BDBEFA10E3}"/>
                </a:ext>
              </a:extLst>
            </p:cNvPr>
            <p:cNvSpPr txBox="1"/>
            <p:nvPr/>
          </p:nvSpPr>
          <p:spPr>
            <a:xfrm>
              <a:off x="7730772" y="3958966"/>
              <a:ext cx="3619218" cy="1792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44000" indent="-144000">
                <a:spcAft>
                  <a:spcPts val="500"/>
                </a:spcAft>
                <a:buClr>
                  <a:srgbClr val="0067AC"/>
                </a:buClr>
                <a:buFont typeface="Arial" panose="020B0604020202020204" pitchFamily="34" charset="0"/>
                <a:buChar char="•"/>
              </a:pPr>
              <a:r>
                <a:rPr lang="ru-RU" sz="1400" dirty="0" smtClean="0">
                  <a:latin typeface="Gilroy" panose="00000500000000000000" pitchFamily="2" charset="-52"/>
                  <a:cs typeface="Gotham Pro" panose="02000503040000020004" pitchFamily="2" charset="0"/>
                </a:rPr>
                <a:t>Меньше деформаций </a:t>
              </a:r>
              <a:r>
                <a:rPr lang="en-US" sz="1400" dirty="0">
                  <a:latin typeface="Gilroy" panose="00000500000000000000" pitchFamily="2" charset="-52"/>
                  <a:cs typeface="Gotham Pro" panose="02000503040000020004" pitchFamily="2" charset="0"/>
                </a:rPr>
                <a:t/>
              </a:r>
              <a:br>
                <a:rPr lang="en-US" sz="1400" dirty="0">
                  <a:latin typeface="Gilroy" panose="00000500000000000000" pitchFamily="2" charset="-52"/>
                  <a:cs typeface="Gotham Pro" panose="02000503040000020004" pitchFamily="2" charset="0"/>
                </a:rPr>
              </a:br>
              <a:r>
                <a:rPr lang="ru-RU" sz="1400" dirty="0">
                  <a:latin typeface="Gilroy" panose="00000500000000000000" pitchFamily="2" charset="-52"/>
                  <a:cs typeface="Gotham Pro" panose="02000503040000020004" pitchFamily="2" charset="0"/>
                </a:rPr>
                <a:t>при экстремальных температурах</a:t>
              </a:r>
              <a:r>
                <a:rPr lang="en-US" sz="500" dirty="0">
                  <a:latin typeface="Gilroy" panose="00000500000000000000" pitchFamily="2" charset="-52"/>
                  <a:cs typeface="Gotham Pro" panose="02000503040000020004" pitchFamily="2" charset="0"/>
                </a:rPr>
                <a:t> </a:t>
              </a:r>
              <a:endParaRPr lang="ru-RU" sz="500" dirty="0">
                <a:latin typeface="Gilroy" panose="00000500000000000000" pitchFamily="2" charset="-52"/>
                <a:cs typeface="Gotham Pro" panose="02000503040000020004" pitchFamily="2" charset="0"/>
              </a:endParaRPr>
            </a:p>
            <a:p>
              <a:pPr marL="144000" indent="-144000">
                <a:spcAft>
                  <a:spcPts val="500"/>
                </a:spcAft>
                <a:buClr>
                  <a:srgbClr val="0067AC"/>
                </a:buClr>
                <a:buFont typeface="Arial" panose="020B0604020202020204" pitchFamily="34" charset="0"/>
                <a:buChar char="•"/>
              </a:pPr>
              <a:r>
                <a:rPr lang="ru-RU" sz="1400" dirty="0" smtClean="0">
                  <a:latin typeface="Gilroy" panose="00000500000000000000" pitchFamily="2" charset="-52"/>
                  <a:cs typeface="Gotham Pro" panose="02000503040000020004" pitchFamily="2" charset="0"/>
                </a:rPr>
                <a:t>Дольше срок службы </a:t>
              </a:r>
              <a:r>
                <a:rPr lang="ru-RU" sz="1400" dirty="0">
                  <a:latin typeface="Gilroy" panose="00000500000000000000" pitchFamily="2" charset="-52"/>
                  <a:cs typeface="Gotham Pro" panose="02000503040000020004" pitchFamily="2" charset="0"/>
                </a:rPr>
                <a:t>окна</a:t>
              </a:r>
            </a:p>
            <a:p>
              <a:pPr marL="144000" indent="-144000">
                <a:spcAft>
                  <a:spcPts val="500"/>
                </a:spcAft>
                <a:buClr>
                  <a:srgbClr val="0067AC"/>
                </a:buClr>
                <a:buFont typeface="Arial" panose="020B0604020202020204" pitchFamily="34" charset="0"/>
                <a:buChar char="•"/>
              </a:pPr>
              <a:r>
                <a:rPr lang="ru-RU" sz="1400" dirty="0" smtClean="0">
                  <a:latin typeface="Gilroy" panose="00000500000000000000" pitchFamily="2" charset="-52"/>
                  <a:cs typeface="Gotham Pro" panose="02000503040000020004" pitchFamily="2" charset="0"/>
                </a:rPr>
                <a:t>Больше долговечность </a:t>
              </a:r>
              <a:br>
                <a:rPr lang="ru-RU" sz="1400" dirty="0" smtClean="0">
                  <a:latin typeface="Gilroy" panose="00000500000000000000" pitchFamily="2" charset="-52"/>
                  <a:cs typeface="Gotham Pro" panose="02000503040000020004" pitchFamily="2" charset="0"/>
                </a:rPr>
              </a:br>
              <a:r>
                <a:rPr lang="ru-RU" sz="1400" dirty="0" smtClean="0">
                  <a:latin typeface="Gilroy" panose="00000500000000000000" pitchFamily="2" charset="-52"/>
                  <a:cs typeface="Gotham Pro" panose="02000503040000020004" pitchFamily="2" charset="0"/>
                </a:rPr>
                <a:t>монтажного </a:t>
              </a:r>
              <a:r>
                <a:rPr lang="ru-RU" sz="1400" dirty="0">
                  <a:latin typeface="Gilroy" panose="00000500000000000000" pitchFamily="2" charset="-52"/>
                  <a:cs typeface="Gotham Pro" panose="02000503040000020004" pitchFamily="2" charset="0"/>
                </a:rPr>
                <a:t>шва</a:t>
              </a:r>
            </a:p>
            <a:p>
              <a:pPr marL="144000" indent="-144000">
                <a:spcAft>
                  <a:spcPts val="500"/>
                </a:spcAft>
                <a:buClr>
                  <a:srgbClr val="0067AC"/>
                </a:buClr>
                <a:buFont typeface="Arial" panose="020B0604020202020204" pitchFamily="34" charset="0"/>
                <a:buChar char="•"/>
              </a:pPr>
              <a:r>
                <a:rPr lang="ru-RU" sz="1400" dirty="0" smtClean="0">
                  <a:latin typeface="Gilroy" panose="00000500000000000000" pitchFamily="2" charset="-52"/>
                  <a:cs typeface="Gotham Pro" panose="02000503040000020004" pitchFamily="2" charset="0"/>
                </a:rPr>
                <a:t>Выше надежность и </a:t>
              </a:r>
              <a:r>
                <a:rPr lang="ru-RU" sz="1400" dirty="0">
                  <a:latin typeface="Gilroy" panose="00000500000000000000" pitchFamily="2" charset="-52"/>
                  <a:cs typeface="Gotham Pro" panose="02000503040000020004" pitchFamily="2" charset="0"/>
                </a:rPr>
                <a:t>безотказность фурнитуры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xmlns="" id="{E949B48A-B0E1-7670-CBAD-2CF1F644DE21}"/>
                </a:ext>
              </a:extLst>
            </p:cNvPr>
            <p:cNvSpPr txBox="1"/>
            <p:nvPr/>
          </p:nvSpPr>
          <p:spPr>
            <a:xfrm>
              <a:off x="5717760" y="3545927"/>
              <a:ext cx="19341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lvl="0">
                <a:defRPr lang="ru-RU"/>
              </a:defPPr>
              <a:lvl1pPr>
                <a:defRPr sz="1600">
                  <a:latin typeface="Gilroy Bold" panose="00000800000000000000" pitchFamily="2" charset="-52"/>
                  <a:cs typeface="Gotham Pro" panose="02000503040000020004" pitchFamily="2" charset="0"/>
                </a:defRPr>
              </a:lvl1pPr>
            </a:lstStyle>
            <a:p>
              <a:r>
                <a:rPr lang="ru-RU" sz="1400" dirty="0">
                  <a:latin typeface="Gilroy" panose="00000500000000000000" pitchFamily="2" charset="-52"/>
                </a:rPr>
                <a:t>П</a:t>
              </a:r>
              <a:r>
                <a:rPr lang="en-US" sz="1400" dirty="0" err="1">
                  <a:latin typeface="Gilroy" panose="00000500000000000000" pitchFamily="2" charset="-52"/>
                </a:rPr>
                <a:t>ро</a:t>
              </a:r>
              <a:r>
                <a:rPr lang="ru-RU" sz="1400" dirty="0">
                  <a:latin typeface="Gilroy" panose="00000500000000000000" pitchFamily="2" charset="-52"/>
                </a:rPr>
                <a:t>филь </a:t>
              </a:r>
              <a:r>
                <a:rPr lang="en-US" sz="1400" dirty="0" err="1">
                  <a:latin typeface="Gilroy" panose="00000500000000000000" pitchFamily="2" charset="-52"/>
                </a:rPr>
                <a:t>Exprof</a:t>
              </a:r>
              <a:endParaRPr lang="ru-RU" sz="1400" dirty="0">
                <a:latin typeface="Gilroy" panose="00000500000000000000" pitchFamily="2" charset="-52"/>
              </a:endParaRPr>
            </a:p>
            <a:p>
              <a:r>
                <a:rPr lang="en-US" sz="1400" b="1" dirty="0">
                  <a:solidFill>
                    <a:srgbClr val="0067AC"/>
                  </a:solidFill>
                  <a:latin typeface="Gilroy" panose="00000500000000000000" pitchFamily="2" charset="-52"/>
                </a:rPr>
                <a:t>L = 2 000 ± 7 </a:t>
              </a:r>
              <a:r>
                <a:rPr lang="ru-RU" sz="1400" b="1" dirty="0">
                  <a:solidFill>
                    <a:srgbClr val="0067AC"/>
                  </a:solidFill>
                  <a:latin typeface="Gilroy" panose="00000500000000000000" pitchFamily="2" charset="-52"/>
                </a:rPr>
                <a:t>мм</a:t>
              </a:r>
              <a:r>
                <a:rPr lang="en-US" sz="1400" b="1" dirty="0">
                  <a:solidFill>
                    <a:srgbClr val="0067AC"/>
                  </a:solidFill>
                  <a:latin typeface="Gilroy" panose="00000500000000000000" pitchFamily="2" charset="-52"/>
                </a:rPr>
                <a:t> *</a:t>
              </a:r>
              <a:endParaRPr lang="ru-RU" sz="1400" b="1" dirty="0">
                <a:solidFill>
                  <a:srgbClr val="0067AC"/>
                </a:solidFill>
                <a:latin typeface="Gilroy" panose="00000500000000000000" pitchFamily="2" charset="-52"/>
              </a:endParaRPr>
            </a:p>
          </p:txBody>
        </p:sp>
        <p:cxnSp>
          <p:nvCxnSpPr>
            <p:cNvPr id="64" name="Прямая соединительная линия 63">
              <a:extLst>
                <a:ext uri="{FF2B5EF4-FFF2-40B4-BE49-F238E27FC236}">
                  <a16:creationId xmlns:a16="http://schemas.microsoft.com/office/drawing/2014/main" xmlns="" id="{F91ECC79-7C03-E5B4-ED36-8E8BB11CD979}"/>
                </a:ext>
              </a:extLst>
            </p:cNvPr>
            <p:cNvCxnSpPr>
              <a:cxnSpLocks/>
            </p:cNvCxnSpPr>
            <p:nvPr/>
          </p:nvCxnSpPr>
          <p:spPr>
            <a:xfrm>
              <a:off x="478546" y="1967767"/>
              <a:ext cx="23135" cy="4166333"/>
            </a:xfrm>
            <a:prstGeom prst="line">
              <a:avLst/>
            </a:prstGeom>
            <a:ln w="12700">
              <a:gradFill>
                <a:gsLst>
                  <a:gs pos="0">
                    <a:schemeClr val="bg1"/>
                  </a:gs>
                  <a:gs pos="50000">
                    <a:srgbClr val="0067AC"/>
                  </a:gs>
                  <a:gs pos="100000">
                    <a:schemeClr val="bg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5" name="Группа 64">
              <a:extLst>
                <a:ext uri="{FF2B5EF4-FFF2-40B4-BE49-F238E27FC236}">
                  <a16:creationId xmlns:a16="http://schemas.microsoft.com/office/drawing/2014/main" xmlns="" id="{87DB1754-B445-53D3-C336-3E1EF4B26AF1}"/>
                </a:ext>
              </a:extLst>
            </p:cNvPr>
            <p:cNvGrpSpPr/>
            <p:nvPr/>
          </p:nvGrpSpPr>
          <p:grpSpPr>
            <a:xfrm>
              <a:off x="450135" y="2355767"/>
              <a:ext cx="4797665" cy="1057721"/>
              <a:chOff x="451479" y="3155575"/>
              <a:chExt cx="4528508" cy="690331"/>
            </a:xfrm>
          </p:grpSpPr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xmlns="" id="{6D0AE546-A523-F2B4-5B90-573508ACE40E}"/>
                  </a:ext>
                </a:extLst>
              </p:cNvPr>
              <p:cNvSpPr txBox="1"/>
              <p:nvPr/>
            </p:nvSpPr>
            <p:spPr>
              <a:xfrm>
                <a:off x="478544" y="3155575"/>
                <a:ext cx="4501443" cy="2209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600" b="1" dirty="0">
                    <a:latin typeface="Gilroy" panose="00000500000000000000" pitchFamily="2" charset="-52"/>
                    <a:cs typeface="Gotham Pro" panose="02000503040000020004" pitchFamily="2" charset="0"/>
                  </a:rPr>
                  <a:t>При изменении </a:t>
                </a:r>
                <a:r>
                  <a:rPr lang="ru-RU" sz="1600" b="1" dirty="0" smtClean="0">
                    <a:latin typeface="Gilroy" panose="00000500000000000000" pitchFamily="2" charset="-52"/>
                    <a:cs typeface="Gotham Pro" panose="02000503040000020004" pitchFamily="2" charset="0"/>
                  </a:rPr>
                  <a:t>температуры:</a:t>
                </a:r>
                <a:endParaRPr lang="ru-RU" sz="1600" b="1" dirty="0">
                  <a:latin typeface="Gilroy" panose="00000500000000000000" pitchFamily="2" charset="-52"/>
                  <a:cs typeface="Gotham Pro" panose="02000503040000020004" pitchFamily="2" charset="0"/>
                </a:endParaRP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xmlns="" id="{E1A6AF87-9D30-C6F1-9A9D-067EE2AD9ED8}"/>
                  </a:ext>
                </a:extLst>
              </p:cNvPr>
              <p:cNvSpPr txBox="1"/>
              <p:nvPr/>
            </p:nvSpPr>
            <p:spPr>
              <a:xfrm>
                <a:off x="451479" y="3406915"/>
                <a:ext cx="4225073" cy="2008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44000" indent="-144000">
                  <a:spcAft>
                    <a:spcPts val="600"/>
                  </a:spcAft>
                  <a:buClr>
                    <a:srgbClr val="0067AC"/>
                  </a:buClr>
                  <a:buFont typeface="Arial" panose="020B0604020202020204" pitchFamily="34" charset="0"/>
                  <a:buChar char="•"/>
                </a:pPr>
                <a:r>
                  <a:rPr lang="ru-RU" sz="1400" dirty="0" smtClean="0">
                    <a:latin typeface="Gilroy" panose="00000500000000000000" pitchFamily="2" charset="-52"/>
                    <a:cs typeface="Gotham Pro" panose="02000503040000020004" pitchFamily="2" charset="0"/>
                  </a:rPr>
                  <a:t>На каждые </a:t>
                </a:r>
                <a:r>
                  <a:rPr lang="ru-RU" sz="1400" dirty="0">
                    <a:latin typeface="Gilroy" panose="00000500000000000000" pitchFamily="2" charset="-52"/>
                    <a:cs typeface="Gotham Pro" panose="02000503040000020004" pitchFamily="2" charset="0"/>
                  </a:rPr>
                  <a:t>10 °С теплее – профиль расширяется</a:t>
                </a:r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xmlns="" id="{7002F07B-2A4B-E55C-2A31-B5EA4BDA3109}"/>
                  </a:ext>
                </a:extLst>
              </p:cNvPr>
              <p:cNvSpPr txBox="1"/>
              <p:nvPr/>
            </p:nvSpPr>
            <p:spPr>
              <a:xfrm>
                <a:off x="451479" y="3645032"/>
                <a:ext cx="4505155" cy="2008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44000" indent="-144000">
                  <a:spcAft>
                    <a:spcPts val="600"/>
                  </a:spcAft>
                  <a:buClr>
                    <a:srgbClr val="0067AC"/>
                  </a:buClr>
                  <a:buFont typeface="Arial" panose="020B0604020202020204" pitchFamily="34" charset="0"/>
                  <a:buChar char="•"/>
                </a:pPr>
                <a:r>
                  <a:rPr lang="ru-RU" sz="1400" dirty="0" smtClean="0">
                    <a:latin typeface="Gilroy" panose="00000500000000000000" pitchFamily="2" charset="-52"/>
                    <a:cs typeface="Gotham Pro" panose="02000503040000020004" pitchFamily="2" charset="0"/>
                  </a:rPr>
                  <a:t>На каждые </a:t>
                </a:r>
                <a:r>
                  <a:rPr lang="ru-RU" sz="1400" dirty="0">
                    <a:latin typeface="Gilroy" panose="00000500000000000000" pitchFamily="2" charset="-52"/>
                    <a:cs typeface="Gotham Pro" panose="02000503040000020004" pitchFamily="2" charset="0"/>
                  </a:rPr>
                  <a:t>10 °С холоднее – профиль сжимается       </a:t>
                </a:r>
              </a:p>
            </p:txBody>
          </p:sp>
        </p:grp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xmlns="" id="{D6DECFF6-0809-E77A-F006-CC3D971D78A5}"/>
                </a:ext>
              </a:extLst>
            </p:cNvPr>
            <p:cNvSpPr txBox="1"/>
            <p:nvPr/>
          </p:nvSpPr>
          <p:spPr>
            <a:xfrm>
              <a:off x="5717760" y="2059207"/>
              <a:ext cx="193415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lvl="0">
                <a:defRPr lang="ru-RU"/>
              </a:defPPr>
              <a:lvl1pPr>
                <a:defRPr sz="1600">
                  <a:latin typeface="Gilroy Bold" panose="00000800000000000000" pitchFamily="2" charset="-52"/>
                  <a:cs typeface="Gotham Pro" panose="02000503040000020004" pitchFamily="2" charset="0"/>
                </a:defRPr>
              </a:lvl1pPr>
            </a:lstStyle>
            <a:p>
              <a:r>
                <a:rPr lang="ru-RU" sz="1400" dirty="0">
                  <a:latin typeface="Gilroy" panose="00000500000000000000" pitchFamily="2" charset="-52"/>
                </a:rPr>
                <a:t>При ▵</a:t>
              </a:r>
              <a:r>
                <a:rPr lang="en-US" sz="1400" dirty="0">
                  <a:latin typeface="Gilroy" panose="00000500000000000000" pitchFamily="2" charset="-52"/>
                </a:rPr>
                <a:t>t = 60</a:t>
              </a:r>
              <a:r>
                <a:rPr lang="ru-RU" sz="1400" dirty="0">
                  <a:latin typeface="Gilroy" panose="00000500000000000000" pitchFamily="2" charset="-52"/>
                </a:rPr>
                <a:t> °С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xmlns="" id="{D0991CAB-303B-8AC8-9240-31BA1F475E54}"/>
                </a:ext>
              </a:extLst>
            </p:cNvPr>
            <p:cNvSpPr txBox="1"/>
            <p:nvPr/>
          </p:nvSpPr>
          <p:spPr>
            <a:xfrm>
              <a:off x="7730774" y="2059207"/>
              <a:ext cx="42410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 smtClean="0">
                  <a:latin typeface="Gilroy" panose="00000500000000000000" pitchFamily="2" charset="-52"/>
                  <a:cs typeface="Gotham Pro" panose="02000503040000020004" pitchFamily="2" charset="0"/>
                </a:rPr>
                <a:t>Деформации </a:t>
              </a:r>
              <a:r>
                <a:rPr lang="en-US" sz="1400" dirty="0" err="1">
                  <a:latin typeface="Gilroy" panose="00000500000000000000" pitchFamily="2" charset="-52"/>
                  <a:cs typeface="Gotham Pro" panose="02000503040000020004" pitchFamily="2" charset="0"/>
                </a:rPr>
                <a:t>Exprof</a:t>
              </a:r>
              <a:r>
                <a:rPr lang="ru-RU" sz="1400" dirty="0">
                  <a:latin typeface="Gilroy" panose="00000500000000000000" pitchFamily="2" charset="-52"/>
                  <a:cs typeface="Gotham Pro" panose="02000503040000020004" pitchFamily="2" charset="0"/>
                </a:rPr>
                <a:t> меньше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xmlns="" id="{993838BD-4A58-8F09-FEF4-A8B4A93D3E07}"/>
                </a:ext>
              </a:extLst>
            </p:cNvPr>
            <p:cNvSpPr txBox="1"/>
            <p:nvPr/>
          </p:nvSpPr>
          <p:spPr>
            <a:xfrm>
              <a:off x="7730775" y="2160921"/>
              <a:ext cx="286864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lvl="0">
                <a:defRPr lang="ru-RU"/>
              </a:defPPr>
              <a:lvl1pPr>
                <a:defRPr sz="8800" b="1">
                  <a:solidFill>
                    <a:srgbClr val="0067AC"/>
                  </a:solidFill>
                  <a:latin typeface="Gilroy Bold" panose="00000800000000000000" pitchFamily="2" charset="-52"/>
                  <a:cs typeface="Gotham Pro" panose="02000503040000020004" pitchFamily="2" charset="0"/>
                </a:defRPr>
              </a:lvl1pPr>
            </a:lstStyle>
            <a:p>
              <a:r>
                <a:rPr lang="ru-RU" sz="3600" dirty="0">
                  <a:solidFill>
                    <a:srgbClr val="113479"/>
                  </a:solidFill>
                  <a:latin typeface="Gilroy" panose="00000500000000000000" pitchFamily="2" charset="-52"/>
                </a:rPr>
                <a:t>на </a:t>
              </a:r>
              <a:r>
                <a:rPr lang="ru-RU" sz="8000" dirty="0">
                  <a:solidFill>
                    <a:srgbClr val="113479"/>
                  </a:solidFill>
                  <a:latin typeface="Gilroy" panose="00000500000000000000" pitchFamily="2" charset="-52"/>
                </a:rPr>
                <a:t>30</a:t>
              </a:r>
              <a:r>
                <a:rPr lang="ru-RU" sz="3600" dirty="0">
                  <a:solidFill>
                    <a:srgbClr val="113479"/>
                  </a:solidFill>
                  <a:latin typeface="Gilroy" panose="00000500000000000000" pitchFamily="2" charset="-52"/>
                </a:rPr>
                <a:t> %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xmlns="" id="{47FE9E04-08E3-6D2B-F940-B1F73FAAC8B3}"/>
                </a:ext>
              </a:extLst>
            </p:cNvPr>
            <p:cNvSpPr txBox="1"/>
            <p:nvPr/>
          </p:nvSpPr>
          <p:spPr>
            <a:xfrm>
              <a:off x="501681" y="4837119"/>
              <a:ext cx="509901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lvl="0">
                <a:defRPr lang="ru-RU"/>
              </a:defPPr>
              <a:lvl1pPr>
                <a:defRPr sz="1600">
                  <a:latin typeface="Gilroy Bold" panose="00000800000000000000" pitchFamily="2" charset="-52"/>
                  <a:cs typeface="Gotham Pro" panose="02000503040000020004" pitchFamily="2" charset="0"/>
                </a:defRPr>
              </a:lvl1pPr>
            </a:lstStyle>
            <a:p>
              <a:r>
                <a:rPr lang="ru-RU" sz="1400" dirty="0">
                  <a:solidFill>
                    <a:srgbClr val="0067AC"/>
                  </a:solidFill>
                  <a:latin typeface="Gilroy" panose="00000500000000000000" pitchFamily="2" charset="-52"/>
                </a:rPr>
                <a:t>Если летом в +25ºС изготовить и </a:t>
              </a:r>
              <a:r>
                <a:rPr lang="ru-RU" sz="1400" dirty="0" smtClean="0">
                  <a:solidFill>
                    <a:srgbClr val="0067AC"/>
                  </a:solidFill>
                  <a:latin typeface="Gilroy" panose="00000500000000000000" pitchFamily="2" charset="-52"/>
                </a:rPr>
                <a:t>смонтировать окно </a:t>
              </a:r>
              <a:r>
                <a:rPr lang="ru-RU" sz="1400" dirty="0">
                  <a:solidFill>
                    <a:srgbClr val="0067AC"/>
                  </a:solidFill>
                  <a:latin typeface="Gilroy" panose="00000500000000000000" pitchFamily="2" charset="-52"/>
                </a:rPr>
                <a:t>шириной 2000 мм, то зимой в -35ºС оно </a:t>
              </a:r>
              <a:r>
                <a:rPr lang="ru-RU" sz="1400" dirty="0" smtClean="0">
                  <a:solidFill>
                    <a:srgbClr val="0067AC"/>
                  </a:solidFill>
                  <a:latin typeface="Gilroy" panose="00000500000000000000" pitchFamily="2" charset="-52"/>
                </a:rPr>
                <a:t>сожмется </a:t>
              </a:r>
              <a:r>
                <a:rPr lang="ru-RU" sz="1400" dirty="0">
                  <a:solidFill>
                    <a:srgbClr val="0067AC"/>
                  </a:solidFill>
                  <a:latin typeface="Gilroy" panose="00000500000000000000" pitchFamily="2" charset="-52"/>
                </a:rPr>
                <a:t>до 1990 мм из обычного ПВХ </a:t>
              </a:r>
              <a:r>
                <a:rPr lang="ru-RU" sz="1400" dirty="0" smtClean="0">
                  <a:solidFill>
                    <a:srgbClr val="0067AC"/>
                  </a:solidFill>
                  <a:latin typeface="Gilroy" panose="00000500000000000000" pitchFamily="2" charset="-52"/>
                </a:rPr>
                <a:t>профиля и </a:t>
              </a:r>
              <a:r>
                <a:rPr lang="ru-RU" sz="1400" dirty="0">
                  <a:solidFill>
                    <a:srgbClr val="0067AC"/>
                  </a:solidFill>
                  <a:latin typeface="Gilroy" panose="00000500000000000000" pitchFamily="2" charset="-52"/>
                </a:rPr>
                <a:t>1993 мм из профиля </a:t>
              </a:r>
              <a:r>
                <a:rPr lang="ru-RU" sz="1400" dirty="0" smtClean="0">
                  <a:solidFill>
                    <a:srgbClr val="0067AC"/>
                  </a:solidFill>
                  <a:latin typeface="Gilroy" panose="00000500000000000000" pitchFamily="2" charset="-52"/>
                </a:rPr>
                <a:t>Экспроф</a:t>
              </a:r>
              <a:endParaRPr lang="ru-RU" sz="1400" dirty="0">
                <a:solidFill>
                  <a:srgbClr val="0067AC"/>
                </a:solidFill>
                <a:latin typeface="Gilroy" panose="00000500000000000000" pitchFamily="2" charset="-52"/>
              </a:endParaRPr>
            </a:p>
          </p:txBody>
        </p:sp>
      </p:grpSp>
      <p:cxnSp>
        <p:nvCxnSpPr>
          <p:cNvPr id="81" name="Прямая соединительная линия 80">
            <a:extLst>
              <a:ext uri="{FF2B5EF4-FFF2-40B4-BE49-F238E27FC236}">
                <a16:creationId xmlns:a16="http://schemas.microsoft.com/office/drawing/2014/main" xmlns="" id="{064F7B99-23E4-6E62-DDA5-1A245173B4C8}"/>
              </a:ext>
            </a:extLst>
          </p:cNvPr>
          <p:cNvCxnSpPr>
            <a:cxnSpLocks/>
          </p:cNvCxnSpPr>
          <p:nvPr/>
        </p:nvCxnSpPr>
        <p:spPr>
          <a:xfrm>
            <a:off x="7602940" y="1976120"/>
            <a:ext cx="4716" cy="4693920"/>
          </a:xfrm>
          <a:prstGeom prst="line">
            <a:avLst/>
          </a:prstGeom>
          <a:ln w="12700">
            <a:gradFill>
              <a:gsLst>
                <a:gs pos="0">
                  <a:schemeClr val="bg1"/>
                </a:gs>
                <a:gs pos="50000">
                  <a:srgbClr val="0067AC"/>
                </a:gs>
                <a:gs pos="100000">
                  <a:schemeClr val="bg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20834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A94F0D6-4EF0-BF5D-13BA-49F9F63ADE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936" y="204572"/>
            <a:ext cx="11960127" cy="53820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6B688467-83B6-2CE1-C4F7-D602B95CE2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810405" y="646319"/>
            <a:ext cx="8299348" cy="666376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C642671-8172-8520-B00D-618F36F2BA8D}"/>
              </a:ext>
            </a:extLst>
          </p:cNvPr>
          <p:cNvSpPr txBox="1"/>
          <p:nvPr/>
        </p:nvSpPr>
        <p:spPr>
          <a:xfrm>
            <a:off x="880039" y="1646682"/>
            <a:ext cx="1048164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Соблюдение нормативов, технологии производства, контроль качества и поддержка производителя СПК.</a:t>
            </a:r>
            <a:endParaRPr lang="ru-RU" sz="2200" dirty="0">
              <a:solidFill>
                <a:schemeClr val="accent1">
                  <a:lumMod val="50000"/>
                </a:schemeClr>
              </a:solidFill>
              <a:latin typeface="Helvetica" pitchFamily="2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933C9B9-96D9-DE96-5C4F-C7F86A9517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333" y="1605122"/>
            <a:ext cx="523220" cy="52322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90BB622-B121-7261-09D5-C83F43B1C8DF}"/>
              </a:ext>
            </a:extLst>
          </p:cNvPr>
          <p:cNvSpPr txBox="1"/>
          <p:nvPr/>
        </p:nvSpPr>
        <p:spPr>
          <a:xfrm>
            <a:off x="880039" y="2374786"/>
            <a:ext cx="10838995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</a:rPr>
              <a:t>Качественные характеристики профилей EXPROF подтверждены сертификатами независимых испытательных центров и полностью удовлетворяют жестким требованиям ГОСТ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</a:rPr>
              <a:t>30673-2013.</a:t>
            </a:r>
            <a:endParaRPr lang="ru-RU" sz="1600" dirty="0">
              <a:solidFill>
                <a:schemeClr val="accent1">
                  <a:lumMod val="50000"/>
                </a:schemeClr>
              </a:solidFill>
              <a:latin typeface="Helvetica Neue" panose="02000503000000020004" pitchFamily="2" charset="0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</a:rPr>
              <a:t>Собственная заводская лаборатория ежедневно проводит периодические и приемосдаточные испытания по системе менеджмента качества ГОСТ-Р ISO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</a:rPr>
              <a:t>9001-2008.</a:t>
            </a:r>
            <a:endParaRPr lang="ru-RU" sz="1600" dirty="0">
              <a:solidFill>
                <a:schemeClr val="accent1">
                  <a:lumMod val="50000"/>
                </a:schemeClr>
              </a:solidFill>
              <a:latin typeface="Helvetica Neue" panose="02000503000000020004" pitchFamily="2" charset="0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</a:rPr>
              <a:t>Прочность угловых соединений рам и створок 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</a:rPr>
              <a:t>EXPROF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</a:rPr>
              <a:t> до 2,5 раз превышает требования ГОСТ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</a:rPr>
              <a:t>По климатическим условиям эксплуатации все профили 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</a:rPr>
              <a:t>EXPROF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</a:rPr>
              <a:t>соответствует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</a:rPr>
              <a:t>универсальному (</a:t>
            </a:r>
            <a:r>
              <a:rPr lang="ru-RU" sz="1600" dirty="0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</a:rPr>
              <a:t>морозо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</a:rPr>
              <a:t>-, тепло- и УФ-стойкому) типу 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</a:rPr>
              <a:t>I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</a:rPr>
              <a:t>, а также соответствуют экологическим и санитарно-гигиеническим требованиям, принятым в России и за рубежом.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</a:rPr>
              <a:t>Предоставление оснастки, технической поддержки, расчет ветровых нагрузок и сопротивления теплопередаче, тендерное сопровождение для производителей СПК. 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endParaRPr lang="ru-RU" sz="1600" dirty="0">
              <a:solidFill>
                <a:schemeClr val="accent1">
                  <a:lumMod val="50000"/>
                </a:schemeClr>
              </a:solidFill>
              <a:effectLst/>
              <a:latin typeface="Helvetica Neue" panose="02000503000000020004" pitchFamily="2" charset="0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20FA1833-013F-FB00-D2AC-AE2FBE98D0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87144" y="4947521"/>
            <a:ext cx="2127250" cy="18351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68C7D35-B105-1248-57E0-1D9D171A8ACB}"/>
              </a:ext>
            </a:extLst>
          </p:cNvPr>
          <p:cNvSpPr txBox="1"/>
          <p:nvPr/>
        </p:nvSpPr>
        <p:spPr>
          <a:xfrm>
            <a:off x="219334" y="904264"/>
            <a:ext cx="71823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effectLst/>
                <a:latin typeface="Helvetica" pitchFamily="2" charset="0"/>
              </a:rPr>
              <a:t>РЕШЕНИЕ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2933C9B9-96D9-DE96-5C4F-C7F86A9517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334" y="1605122"/>
            <a:ext cx="523220" cy="523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2080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6B688467-83B6-2CE1-C4F7-D602B95CE2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649942" y="370340"/>
            <a:ext cx="8299348" cy="66637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A94F0D6-4EF0-BF5D-13BA-49F9F63ADE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936" y="204572"/>
            <a:ext cx="11960127" cy="5382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C642671-8172-8520-B00D-618F36F2BA8D}"/>
              </a:ext>
            </a:extLst>
          </p:cNvPr>
          <p:cNvSpPr txBox="1"/>
          <p:nvPr/>
        </p:nvSpPr>
        <p:spPr>
          <a:xfrm>
            <a:off x="880038" y="1686366"/>
            <a:ext cx="106392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</a:rPr>
              <a:t>EXPROF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</a:rPr>
              <a:t> -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</a:rPr>
              <a:t>б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/>
                <a:latin typeface="Helvetica Neue" panose="02000503000000020004" pitchFamily="2" charset="0"/>
              </a:rPr>
              <a:t>езупречное качество и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effectLst/>
                <a:latin typeface="Helvetica Neue" panose="02000503000000020004" pitchFamily="2" charset="0"/>
              </a:rPr>
              <a:t>адаптированность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/>
                <a:latin typeface="Helvetica Neue" panose="02000503000000020004" pitchFamily="2" charset="0"/>
              </a:rPr>
              <a:t> к российскому рынку по климату,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effectLst/>
                <a:latin typeface="Helvetica Neue" panose="02000503000000020004" pitchFamily="2" charset="0"/>
              </a:rPr>
              <a:t>энергоэффективности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/>
                <a:latin typeface="Helvetica Neue" panose="02000503000000020004" pitchFamily="2" charset="0"/>
              </a:rPr>
              <a:t>, надежности и долговечности.</a:t>
            </a:r>
            <a:endParaRPr lang="ru-RU" sz="2000" dirty="0">
              <a:solidFill>
                <a:schemeClr val="accent1">
                  <a:lumMod val="50000"/>
                </a:schemeClr>
              </a:solidFill>
              <a:effectLst/>
              <a:latin typeface="Helvetica Neue" panose="02000503000000020004" pitchFamily="2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933C9B9-96D9-DE96-5C4F-C7F86A9517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397" y="1631358"/>
            <a:ext cx="523220" cy="5232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BCEB576-3C5C-079A-84FC-80A4DF1BA6B7}"/>
              </a:ext>
            </a:extLst>
          </p:cNvPr>
          <p:cNvSpPr txBox="1"/>
          <p:nvPr/>
        </p:nvSpPr>
        <p:spPr>
          <a:xfrm>
            <a:off x="869152" y="2455571"/>
            <a:ext cx="1103409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</a:rPr>
              <a:t>EXPROF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</a:rPr>
              <a:t> - номенклатура из более чем 100 артикулов, открывающая неограниченные возможности для конструирования, дизайна, изготовления и монтажа широкого спектра разнообразных СПК, включая окна и балконные блоки, двери, порталы и входные группы, витражи и перегородки, ленточное остекление фасадов, балконов и лоджий. 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effectLst/>
                <a:latin typeface="Helvetica Neue" panose="02000503000000020004" pitchFamily="2" charset="0"/>
              </a:rPr>
              <a:t> 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8F507F00-8195-E270-C2BF-0EF3815750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510" y="2375366"/>
            <a:ext cx="523220" cy="5232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FF30EB6-4C9D-EF22-D9E2-891C7615779B}"/>
              </a:ext>
            </a:extLst>
          </p:cNvPr>
          <p:cNvSpPr txBox="1"/>
          <p:nvPr/>
        </p:nvSpPr>
        <p:spPr>
          <a:xfrm>
            <a:off x="874591" y="4908126"/>
            <a:ext cx="1056343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</a:rPr>
              <a:t>EXPROF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</a:rPr>
              <a:t>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</a:rPr>
              <a:t> -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</a:rPr>
              <a:t>ш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</a:rPr>
              <a:t>ирокая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</a:rPr>
              <a:t>инфраструктура складов и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</a:rPr>
              <a:t>представительств, охватывает многие сотни больших и малых городов России, Беларуси, Казахстана, Киргизии, а также включает Молдову, Монголию, Таджикистан и Узбекистан. </a:t>
            </a:r>
            <a:endParaRPr lang="ru-RU" sz="2000" dirty="0">
              <a:solidFill>
                <a:schemeClr val="accent1">
                  <a:lumMod val="50000"/>
                </a:schemeClr>
              </a:solidFill>
              <a:effectLst/>
              <a:latin typeface="Helvetica Neue" panose="02000503000000020004" pitchFamily="2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EBBBAB54-2E4A-1B05-B923-545C2D5416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949" y="4874506"/>
            <a:ext cx="523220" cy="5232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BBA6E1E-19CD-EB71-C677-CBD3C5D6FAAB}"/>
              </a:ext>
            </a:extLst>
          </p:cNvPr>
          <p:cNvSpPr txBox="1"/>
          <p:nvPr/>
        </p:nvSpPr>
        <p:spPr>
          <a:xfrm>
            <a:off x="219334" y="904264"/>
            <a:ext cx="71823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effectLst/>
                <a:latin typeface="Helvetica" pitchFamily="2" charset="0"/>
              </a:rPr>
              <a:t>ПОЧЕМУ ВЫБИРАЮТ НАС? 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BCEB576-3C5C-079A-84FC-80A4DF1BA6B7}"/>
              </a:ext>
            </a:extLst>
          </p:cNvPr>
          <p:cNvSpPr txBox="1"/>
          <p:nvPr/>
        </p:nvSpPr>
        <p:spPr>
          <a:xfrm>
            <a:off x="862161" y="3819895"/>
            <a:ext cx="1071489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</a:rPr>
              <a:t>EXPROF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</a:rPr>
              <a:t>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</a:rPr>
              <a:t>-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</a:rPr>
              <a:t>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</a:rPr>
              <a:t>профильные системы с широким выбором опций по монтажной глубине, количеству камер, способам и вариантам цветового исполнения, толщине стеклопакетов для любых климатических зон с учетом индивидуальных предпочтений потребителя.</a:t>
            </a:r>
            <a:endParaRPr lang="ru-RU" sz="2000" dirty="0">
              <a:solidFill>
                <a:schemeClr val="accent1">
                  <a:lumMod val="50000"/>
                </a:schemeClr>
              </a:solidFill>
              <a:effectLst/>
              <a:latin typeface="Helvetica Neue" panose="02000503000000020004" pitchFamily="2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8F507F00-8195-E270-C2BF-0EF3815750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519" y="3782466"/>
            <a:ext cx="523220" cy="523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142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444DF992-DD24-91C4-F283-B9ABEB4502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1344" y="2482315"/>
            <a:ext cx="5750656" cy="46121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99242CD-CE8D-7459-E628-6E81E4C47E5B}"/>
              </a:ext>
            </a:extLst>
          </p:cNvPr>
          <p:cNvSpPr txBox="1"/>
          <p:nvPr/>
        </p:nvSpPr>
        <p:spPr>
          <a:xfrm>
            <a:off x="219333" y="1507925"/>
            <a:ext cx="86720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chemeClr val="accent1">
                    <a:lumMod val="50000"/>
                  </a:schemeClr>
                </a:solidFill>
                <a:effectLst/>
                <a:latin typeface="Helvetica" pitchFamily="2" charset="0"/>
              </a:rPr>
              <a:t>Наши решения уже используют: 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A94F0D6-4EF0-BF5D-13BA-49F9F63ADE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936" y="204572"/>
            <a:ext cx="11960127" cy="53820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88FE450-0094-F115-D0D5-104C055208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180" y="2281859"/>
            <a:ext cx="3047750" cy="18371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08EAF65-B4A8-5A59-B6AB-044F456C43AD}"/>
              </a:ext>
            </a:extLst>
          </p:cNvPr>
          <p:cNvSpPr txBox="1"/>
          <p:nvPr/>
        </p:nvSpPr>
        <p:spPr>
          <a:xfrm>
            <a:off x="456349" y="2857848"/>
            <a:ext cx="29781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 </a:t>
            </a:r>
            <a:r>
              <a:rPr lang="ru-RU" sz="32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Группа ЛСР</a:t>
            </a:r>
            <a:endParaRPr lang="ru-RU" sz="3200" dirty="0">
              <a:solidFill>
                <a:schemeClr val="bg1"/>
              </a:solidFill>
              <a:effectLst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8A24708E-83E0-ADE1-4033-5D47818957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6374" y="2281859"/>
            <a:ext cx="2928768" cy="183713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ECEFF54F-0248-719A-0A04-E01F22D86AD1}"/>
              </a:ext>
            </a:extLst>
          </p:cNvPr>
          <p:cNvSpPr txBox="1"/>
          <p:nvPr/>
        </p:nvSpPr>
        <p:spPr>
          <a:xfrm>
            <a:off x="4423506" y="2674128"/>
            <a:ext cx="297819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Страна </a:t>
            </a:r>
            <a:r>
              <a:rPr lang="ru-RU" sz="2800" b="1" dirty="0" err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Девелопмент</a:t>
            </a:r>
            <a:endParaRPr lang="ru-RU" sz="2800" dirty="0">
              <a:solidFill>
                <a:schemeClr val="bg1"/>
              </a:solidFill>
              <a:effectLst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5848C7BE-7CD1-A9CD-3622-6034451269AC}"/>
              </a:ext>
            </a:extLst>
          </p:cNvPr>
          <p:cNvSpPr txBox="1"/>
          <p:nvPr/>
        </p:nvSpPr>
        <p:spPr>
          <a:xfrm>
            <a:off x="219334" y="904264"/>
            <a:ext cx="71823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effectLst/>
                <a:latin typeface="Helvetica" pitchFamily="2" charset="0"/>
              </a:rPr>
              <a:t>КЕЙСЫ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488FE450-0094-F115-D0D5-104C055208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791" y="4414073"/>
            <a:ext cx="3047750" cy="183713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508EAF65-B4A8-5A59-B6AB-044F456C43AD}"/>
              </a:ext>
            </a:extLst>
          </p:cNvPr>
          <p:cNvSpPr txBox="1"/>
          <p:nvPr/>
        </p:nvSpPr>
        <p:spPr>
          <a:xfrm>
            <a:off x="645716" y="4835710"/>
            <a:ext cx="297819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TEN </a:t>
            </a:r>
            <a:r>
              <a:rPr lang="ru-RU" sz="2800" b="1" dirty="0" err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Д</a:t>
            </a:r>
            <a:r>
              <a:rPr lang="ru-RU" sz="2800" b="1" dirty="0" err="1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евелопмент</a:t>
            </a:r>
            <a:endParaRPr lang="ru-RU" sz="2800" dirty="0">
              <a:solidFill>
                <a:schemeClr val="bg1"/>
              </a:solidFill>
              <a:effectLst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8A24708E-83E0-ADE1-4033-5D47818957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4985" y="4414073"/>
            <a:ext cx="2928768" cy="183713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ECEFF54F-0248-719A-0A04-E01F22D86AD1}"/>
              </a:ext>
            </a:extLst>
          </p:cNvPr>
          <p:cNvSpPr txBox="1"/>
          <p:nvPr/>
        </p:nvSpPr>
        <p:spPr>
          <a:xfrm>
            <a:off x="4423506" y="4774155"/>
            <a:ext cx="297819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Группа </a:t>
            </a:r>
            <a:r>
              <a:rPr lang="ru-RU" sz="3200" b="1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Самолет</a:t>
            </a:r>
            <a:endParaRPr lang="ru-RU" sz="3200" dirty="0">
              <a:solidFill>
                <a:schemeClr val="bg1"/>
              </a:solidFill>
              <a:effectLst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8A24708E-83E0-ADE1-4033-5D47818957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0431" y="4415471"/>
            <a:ext cx="2928768" cy="183713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ECEFF54F-0248-719A-0A04-E01F22D86AD1}"/>
              </a:ext>
            </a:extLst>
          </p:cNvPr>
          <p:cNvSpPr txBox="1"/>
          <p:nvPr/>
        </p:nvSpPr>
        <p:spPr>
          <a:xfrm>
            <a:off x="8039723" y="5016928"/>
            <a:ext cx="29781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ПИК</a:t>
            </a:r>
            <a:endParaRPr lang="ru-RU" sz="3600" dirty="0">
              <a:solidFill>
                <a:schemeClr val="bg1"/>
              </a:solidFill>
              <a:effectLst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F65CF4D9-9E12-B6CC-4068-E8C2722971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7811" y="4855826"/>
            <a:ext cx="2775173" cy="239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7115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99242CD-CE8D-7459-E628-6E81E4C47E5B}"/>
              </a:ext>
            </a:extLst>
          </p:cNvPr>
          <p:cNvSpPr txBox="1"/>
          <p:nvPr/>
        </p:nvSpPr>
        <p:spPr>
          <a:xfrm>
            <a:off x="219333" y="3133902"/>
            <a:ext cx="867200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 err="1">
                <a:solidFill>
                  <a:schemeClr val="accent1">
                    <a:lumMod val="50000"/>
                  </a:schemeClr>
                </a:solidFill>
                <a:effectLst/>
                <a:latin typeface="Helvetica" pitchFamily="2" charset="0"/>
              </a:rPr>
              <a:t>Спецусловия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effectLst/>
                <a:latin typeface="Helvetica" pitchFamily="2" charset="0"/>
              </a:rPr>
              <a:t> для членов </a:t>
            </a:r>
          </a:p>
          <a:p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effectLst/>
                <a:latin typeface="Helvetica" pitchFamily="2" charset="0"/>
              </a:rPr>
              <a:t>жюри Телешоу: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A94F0D6-4EF0-BF5D-13BA-49F9F63ADE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936" y="204572"/>
            <a:ext cx="11960127" cy="5382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BCEB576-3C5C-079A-84FC-80A4DF1BA6B7}"/>
              </a:ext>
            </a:extLst>
          </p:cNvPr>
          <p:cNvSpPr txBox="1"/>
          <p:nvPr/>
        </p:nvSpPr>
        <p:spPr>
          <a:xfrm>
            <a:off x="869152" y="4452873"/>
            <a:ext cx="785030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</a:rPr>
              <a:t>Дополнительная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</a:rPr>
              <a:t>скидки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</a:rPr>
              <a:t>5% на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</a:rPr>
              <a:t>остекление </a:t>
            </a:r>
            <a:endParaRPr lang="ru-RU" sz="2000" dirty="0" smtClean="0">
              <a:solidFill>
                <a:schemeClr val="accent1">
                  <a:lumMod val="50000"/>
                </a:schemeClr>
              </a:solidFill>
              <a:latin typeface="Helvetica Neue" panose="02000503000000020004" pitchFamily="2" charset="0"/>
            </a:endParaRPr>
          </a:p>
          <a:p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</a:rPr>
              <a:t>многоквартирных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</a:rPr>
              <a:t>жилых домов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</a:rPr>
              <a:t>(на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</a:rPr>
              <a:t>изделия и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</a:rPr>
              <a:t>монтаж). </a:t>
            </a:r>
            <a:endParaRPr lang="ru-RU" sz="2000" dirty="0">
              <a:solidFill>
                <a:schemeClr val="accent1">
                  <a:lumMod val="50000"/>
                </a:schemeClr>
              </a:solidFill>
              <a:effectLst/>
              <a:latin typeface="Helvetica Neue" panose="02000503000000020004" pitchFamily="2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8F507F00-8195-E270-C2BF-0EF3815750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446" y="4378731"/>
            <a:ext cx="523220" cy="52322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40A9B40-0881-45F4-5445-1ECE4D1DF2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830" y="1663544"/>
            <a:ext cx="5306693" cy="13195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A72246C-4289-530F-BC01-29D2AB852F7B}"/>
              </a:ext>
            </a:extLst>
          </p:cNvPr>
          <p:cNvSpPr txBox="1"/>
          <p:nvPr/>
        </p:nvSpPr>
        <p:spPr>
          <a:xfrm>
            <a:off x="885627" y="5174115"/>
            <a:ext cx="785030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</a:rPr>
              <a:t>Контроль со стороны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</a:rPr>
              <a:t>системодателя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</a:rPr>
              <a:t> за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</a:rPr>
              <a:t>изготовлением</a:t>
            </a:r>
          </a:p>
          <a:p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</a:rPr>
              <a:t>конструкций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</a:rPr>
              <a:t>и их установкой на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</a:rPr>
              <a:t>объекте.</a:t>
            </a:r>
            <a:endParaRPr lang="ru-RU" sz="2000" dirty="0">
              <a:solidFill>
                <a:schemeClr val="accent1">
                  <a:lumMod val="50000"/>
                </a:schemeClr>
              </a:solidFill>
              <a:effectLst/>
              <a:latin typeface="Helvetica Neue" panose="02000503000000020004" pitchFamily="2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9DA4C203-E719-CC88-3374-775B1E87EF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921" y="5099973"/>
            <a:ext cx="523220" cy="52322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1069061B-0DCD-BE7F-0F53-044D3853B2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951298" y="2332044"/>
            <a:ext cx="5750656" cy="461216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3A6B9F33-8318-CFDF-FEEB-BEB31C475095}"/>
              </a:ext>
            </a:extLst>
          </p:cNvPr>
          <p:cNvSpPr txBox="1"/>
          <p:nvPr/>
        </p:nvSpPr>
        <p:spPr>
          <a:xfrm>
            <a:off x="219334" y="904264"/>
            <a:ext cx="71823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effectLst/>
                <a:latin typeface="Helvetica" pitchFamily="2" charset="0"/>
              </a:rPr>
              <a:t>ПРИЗЫВ К ДЕЙСТВИЮ</a:t>
            </a:r>
          </a:p>
        </p:txBody>
      </p:sp>
    </p:spTree>
    <p:extLst>
      <p:ext uri="{BB962C8B-B14F-4D97-AF65-F5344CB8AC3E}">
        <p14:creationId xmlns:p14="http://schemas.microsoft.com/office/powerpoint/2010/main" val="30047350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5042</TotalTime>
  <Words>602</Words>
  <Application>Microsoft Office PowerPoint</Application>
  <PresentationFormat>Широкоэкранный</PresentationFormat>
  <Paragraphs>81</Paragraphs>
  <Slides>10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20" baseType="lpstr">
      <vt:lpstr>Akrobat Black</vt:lpstr>
      <vt:lpstr>Arial</vt:lpstr>
      <vt:lpstr>Calibri</vt:lpstr>
      <vt:lpstr>Calibri Light</vt:lpstr>
      <vt:lpstr>Gilroy</vt:lpstr>
      <vt:lpstr>Gotham Pro</vt:lpstr>
      <vt:lpstr>Helvetica</vt:lpstr>
      <vt:lpstr>Helvetica Neue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nastyastakh@yandex.ru</dc:creator>
  <cp:lastModifiedBy>Кулаченкова</cp:lastModifiedBy>
  <cp:revision>58</cp:revision>
  <dcterms:created xsi:type="dcterms:W3CDTF">2025-04-23T08:46:05Z</dcterms:created>
  <dcterms:modified xsi:type="dcterms:W3CDTF">2025-07-30T09:00:43Z</dcterms:modified>
</cp:coreProperties>
</file>