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A50"/>
    <a:srgbClr val="113479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419" autoAdjust="0"/>
  </p:normalViewPr>
  <p:slideViewPr>
    <p:cSldViewPr snapToGrid="0">
      <p:cViewPr varScale="1">
        <p:scale>
          <a:sx n="106" d="100"/>
          <a:sy n="106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62ADC-87D8-D54B-9C6F-39FD4363248B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0E8DA-2A77-6144-B1E0-8F1588689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16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761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0E8DA-2A77-6144-B1E0-8F158868995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1C6567-3AE8-5AED-D980-032A8C5FB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E23557-C971-C80D-8203-FCF624F92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D3F55F3-933C-434C-A780-B4F39ACBA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B9857A-601B-24FC-F067-7495CC74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69260F2-2756-C925-CC37-A3508096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54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2C4A4C-45E5-BE5E-8527-FD3A71C40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F11FE2-3719-96D3-1D2B-9414F5C3D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471466-C5EE-61DA-AADC-47E6E184B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830787-C2A6-AE06-31A3-A893D701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018CBF-C841-455E-DA31-701349B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3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6D3EC5B-5DC8-86A1-5311-7BD9BEF10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766F372-E510-8717-F60F-0444C1DE99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87F28D0-CEFD-D1D0-0CD7-0F37753A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86DDC97-1DC6-B2BB-9D9E-33153B20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2DD3E5-6D7C-FFFE-8CEB-5466CF60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49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DCA4AC-E789-72DE-4E46-169A78C2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7805D-81C0-83EF-9ADC-1DAAA7FBD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9574039-28D8-466B-BC05-408AF361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A9812E5-44C7-E416-E9B2-E2AD14CC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CE3F10-EB0C-E70B-B06F-43F73218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5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C8E4E6-5D7D-F280-D640-3F49ACA4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1907749-C267-A404-88DC-933DC9483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547BD83-21DD-28AC-0A3D-D703C2A2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428562-7421-2469-3E67-D9232D6E5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1A16D9-8852-3DB2-6625-88704C27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9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4931E2-711B-50F4-E1A1-8EAD07FF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69E219-C93B-22A6-B0C0-299E0F8F12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6D88C51-9BEB-6E0E-BE68-7F428A3280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E12A64-3F7C-D7DD-8961-FDFAD243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82F905-04C7-B5DF-70E5-B2B5A7F9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45F696-4A68-0E9F-84FE-F534092F4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1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5E43BE-DA6F-9DEC-910E-6A105B9E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55C80F0-1BEE-120B-EBD2-C137DB58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61E67A2-0F3A-7CED-FA75-0176377C5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D763930-EA18-E045-7BE9-2F25916666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CD6C15-E483-49D1-72B9-8BC4028C2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6E14495-7511-F6A6-C322-98877609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03485FE-0487-5905-B479-FCEB0F67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303053-4FC0-76D3-031C-E8E181D4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537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E34313-4DEA-8046-6222-C11057E5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ABEB82C-8756-D6BE-0AC4-A6A12FDC7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0DEBCA-CF25-7453-B782-155221A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71ED93F-C2B1-93C9-2D20-586F0D4C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6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2978CB9-46E8-CC05-2AB6-570ABCDA3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3D8FF9C-B854-6637-B275-3FF6FC2F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B62B6B-9312-72F4-364F-C26B4D47F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4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E9248D-415A-A9FB-48D0-A5D00DA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06757E-85D7-5C6E-561E-E239EC520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4C37B83-B1D7-9FE1-C6F1-BE211AEBB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F8773F5-89FD-00D2-2312-70B06113F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4231086-434E-C01B-DE2C-4DFFF69B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FB9262-ED86-D928-62CC-622D1C648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4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6904E9-0CEA-A3CA-64C9-4797A5E73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E69C653-DDC7-7506-D65E-8DEBB5E99F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DC7BEA4-D50E-6215-0994-D4299FA89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62159CB-6272-986C-60A8-0FE55401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7EAB40-CDCB-9D17-9B7B-6572FC57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FE6CF6-82DC-ACA7-8F1E-0630A03B7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06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03A30A-3349-D4D4-A28D-FD977DD9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43BE57-BE59-712B-6553-5F8D2C606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BDD8F48-409D-D9AC-57FB-041137315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B04-F31E-CB40-AAB8-84524437712D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8ACFF08-EED2-844B-7F64-D50C49321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33E083-A6C3-8889-14CE-5CB4C1551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C1E1C-2F1C-1043-865B-BA2263B0C1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3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jpeg"/><Relationship Id="rId5" Type="http://schemas.openxmlformats.org/officeDocument/2006/relationships/image" Target="../media/image17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1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JPG"/><Relationship Id="rId5" Type="http://schemas.openxmlformats.org/officeDocument/2006/relationships/image" Target="../media/image9.png"/><Relationship Id="rId10" Type="http://schemas.openxmlformats.org/officeDocument/2006/relationships/hyperlink" Target="mailto:prihodko@proplex.ru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018219" y="1865419"/>
            <a:ext cx="6684878" cy="53674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2A7A76-193E-441B-A586-CA31C330241B}"/>
              </a:ext>
            </a:extLst>
          </p:cNvPr>
          <p:cNvSpPr txBox="1"/>
          <p:nvPr/>
        </p:nvSpPr>
        <p:spPr>
          <a:xfrm>
            <a:off x="318130" y="4242770"/>
            <a:ext cx="6476743" cy="1288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20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defRPr>
            </a:lvl1pPr>
          </a:lstStyle>
          <a:p>
            <a:pPr>
              <a:lnSpc>
                <a:spcPts val="3200"/>
              </a:lnSpc>
            </a:pPr>
            <a:r>
              <a:rPr lang="ru-RU" u="sng" dirty="0" smtClean="0"/>
              <a:t>ВАШ ПРОЕКТ — НАША ОТВЕТСТВЕННОСТЬ: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5AA50"/>
                </a:solidFill>
              </a:rPr>
              <a:t>РОССИЙСКИЕ</a:t>
            </a:r>
            <a:r>
              <a:rPr lang="ru-RU" dirty="0" smtClean="0">
                <a:solidFill>
                  <a:srgbClr val="F5AA50"/>
                </a:solidFill>
              </a:rPr>
              <a:t> </a:t>
            </a:r>
            <a:r>
              <a:rPr lang="ru-RU" b="1" dirty="0" smtClean="0">
                <a:solidFill>
                  <a:srgbClr val="F5AA50"/>
                </a:solidFill>
              </a:rPr>
              <a:t>ОКОННЫЕ РЕШЕНИЯ </a:t>
            </a:r>
          </a:p>
          <a:p>
            <a:pPr>
              <a:lnSpc>
                <a:spcPts val="3200"/>
              </a:lnSpc>
            </a:pPr>
            <a:r>
              <a:rPr lang="ru-RU" b="1" dirty="0" smtClean="0">
                <a:solidFill>
                  <a:srgbClr val="F5AA50"/>
                </a:solidFill>
              </a:rPr>
              <a:t>ДЛЯ УСПЕШНОГО СТРОИТЕЛЬСТВА</a:t>
            </a:r>
            <a:endParaRPr lang="ru-RU" dirty="0">
              <a:solidFill>
                <a:srgbClr val="F5AA50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3D8BD4B-00B4-A48C-5782-231CBACE2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96" y="164824"/>
            <a:ext cx="1479550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40B6EF7-3371-55E0-0B91-65A864458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1264" y="177800"/>
            <a:ext cx="1467740" cy="16126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4AA0224B-7E27-113E-0FC9-822C59294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1264" y="5054600"/>
            <a:ext cx="1479550" cy="16256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8789EC88-CB19-FF84-B60D-76F56469D8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996" y="5080552"/>
            <a:ext cx="1467740" cy="16126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3CD60AB-A58C-C638-5B28-B80C61D50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903" y="411120"/>
            <a:ext cx="6471742" cy="68765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9F66034-8B71-4E00-28E4-48121D0A92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27929" y="401258"/>
            <a:ext cx="722169" cy="1961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AD82FD-FD47-F67C-DBED-5E3E997E55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506" y="5437025"/>
            <a:ext cx="12265011" cy="1625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0621192-46EF-F622-D518-24B95326E4D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4345" y="5389788"/>
            <a:ext cx="1371600" cy="13716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1EF692F-B0AD-C732-6AFE-A959642103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04304" y="5273040"/>
            <a:ext cx="1384300" cy="13716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9CB12F6-5C8D-54E3-68EA-91EBDED8C4A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38850" y="5173562"/>
            <a:ext cx="1409700" cy="1409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956AC56-9529-0B99-861A-FB970648222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902" y="1875052"/>
            <a:ext cx="5771439" cy="2260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0A4AA71-F1C3-40EB-8852-07C05C1F1A4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6902" y="1573896"/>
            <a:ext cx="2516333" cy="47511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2DEDBE2-405F-8640-F04B-ECEEAB875EBA}"/>
              </a:ext>
            </a:extLst>
          </p:cNvPr>
          <p:cNvSpPr txBox="1"/>
          <p:nvPr/>
        </p:nvSpPr>
        <p:spPr>
          <a:xfrm>
            <a:off x="7053011" y="4426072"/>
            <a:ext cx="4967803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Александр  Приходько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1500" dirty="0" smtClean="0">
                <a:solidFill>
                  <a:srgbClr val="F5AA50"/>
                </a:solidFill>
                <a:effectLst/>
                <a:latin typeface="Helvetica Neue" panose="02000503000000020004" pitchFamily="2" charset="0"/>
              </a:rPr>
              <a:t>Заместитель коммерческого директора ПРОПЛЕКС</a:t>
            </a:r>
            <a:endParaRPr lang="ru-RU" sz="1500" dirty="0">
              <a:solidFill>
                <a:srgbClr val="F5AA50"/>
              </a:solidFill>
              <a:effectLst/>
              <a:latin typeface="Helvetica Neue" panose="02000503000000020004" pitchFamily="2" charset="0"/>
            </a:endParaRPr>
          </a:p>
          <a:p>
            <a:endParaRPr lang="ru-RU" sz="15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/>
          <a:stretch/>
        </p:blipFill>
        <p:spPr>
          <a:xfrm>
            <a:off x="7171783" y="668567"/>
            <a:ext cx="4143378" cy="37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82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19179" y="1893272"/>
            <a:ext cx="5755600" cy="598118"/>
            <a:chOff x="0" y="0"/>
            <a:chExt cx="5544509" cy="1315111"/>
          </a:xfrm>
        </p:grpSpPr>
        <p:sp>
          <p:nvSpPr>
            <p:cNvPr id="22" name="Freeform 21"/>
            <p:cNvSpPr/>
            <p:nvPr/>
          </p:nvSpPr>
          <p:spPr>
            <a:xfrm>
              <a:off x="12065" y="12065"/>
              <a:ext cx="5520309" cy="1290828"/>
            </a:xfrm>
            <a:custGeom>
              <a:avLst/>
              <a:gdLst/>
              <a:ahLst/>
              <a:cxnLst/>
              <a:rect l="l" t="t" r="r" b="b"/>
              <a:pathLst>
                <a:path w="5520309" h="1290828">
                  <a:moveTo>
                    <a:pt x="0" y="0"/>
                  </a:moveTo>
                  <a:lnTo>
                    <a:pt x="4865624" y="0"/>
                  </a:lnTo>
                  <a:lnTo>
                    <a:pt x="5520309" y="645414"/>
                  </a:lnTo>
                  <a:lnTo>
                    <a:pt x="4865624" y="1290828"/>
                  </a:lnTo>
                  <a:lnTo>
                    <a:pt x="0" y="1290828"/>
                  </a:lnTo>
                  <a:close/>
                </a:path>
              </a:pathLst>
            </a:custGeom>
            <a:solidFill>
              <a:srgbClr val="F5AA50"/>
            </a:solidFill>
          </p:spPr>
        </p:sp>
        <p:sp>
          <p:nvSpPr>
            <p:cNvPr id="23" name="Freeform 22"/>
            <p:cNvSpPr/>
            <p:nvPr/>
          </p:nvSpPr>
          <p:spPr>
            <a:xfrm>
              <a:off x="0" y="0"/>
              <a:ext cx="5544439" cy="1315085"/>
            </a:xfrm>
            <a:custGeom>
              <a:avLst/>
              <a:gdLst/>
              <a:ahLst/>
              <a:cxnLst/>
              <a:rect l="l" t="t" r="r" b="b"/>
              <a:pathLst>
                <a:path w="5544439" h="1315085">
                  <a:moveTo>
                    <a:pt x="12065" y="0"/>
                  </a:moveTo>
                  <a:lnTo>
                    <a:pt x="4877689" y="0"/>
                  </a:lnTo>
                  <a:cubicBezTo>
                    <a:pt x="4880864" y="0"/>
                    <a:pt x="4883912" y="1270"/>
                    <a:pt x="4886198" y="3429"/>
                  </a:cubicBezTo>
                  <a:lnTo>
                    <a:pt x="5540883" y="648970"/>
                  </a:lnTo>
                  <a:cubicBezTo>
                    <a:pt x="5543169" y="651256"/>
                    <a:pt x="5544439" y="654304"/>
                    <a:pt x="5544439" y="657606"/>
                  </a:cubicBezTo>
                  <a:cubicBezTo>
                    <a:pt x="5544439" y="660908"/>
                    <a:pt x="5543169" y="663956"/>
                    <a:pt x="5540883" y="666242"/>
                  </a:cubicBezTo>
                  <a:lnTo>
                    <a:pt x="4886198" y="1311656"/>
                  </a:lnTo>
                  <a:cubicBezTo>
                    <a:pt x="4883912" y="1313942"/>
                    <a:pt x="4880864" y="1315085"/>
                    <a:pt x="4877689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4877689" y="1290955"/>
                  </a:lnTo>
                  <a:lnTo>
                    <a:pt x="4877689" y="1303020"/>
                  </a:lnTo>
                  <a:lnTo>
                    <a:pt x="4869180" y="1294384"/>
                  </a:lnTo>
                  <a:lnTo>
                    <a:pt x="5523992" y="648970"/>
                  </a:lnTo>
                  <a:lnTo>
                    <a:pt x="5532501" y="657606"/>
                  </a:lnTo>
                  <a:lnTo>
                    <a:pt x="5523992" y="666242"/>
                  </a:lnTo>
                  <a:lnTo>
                    <a:pt x="4869307" y="20701"/>
                  </a:lnTo>
                  <a:lnTo>
                    <a:pt x="4877816" y="12065"/>
                  </a:lnTo>
                  <a:lnTo>
                    <a:pt x="4877816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07C00"/>
            </a:solidFill>
          </p:spPr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50786" y="714720"/>
            <a:ext cx="6687922" cy="624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736568" y="2018675"/>
            <a:ext cx="4906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Срыв сроков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 перебои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с поставками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3C857E-BAA1-0C64-25D6-618D96C17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420" y="2021740"/>
            <a:ext cx="335756" cy="3357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197AA4-EDB6-6196-51E2-E883E327683F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ПРОБЛЕМЫ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 </a:t>
            </a:r>
          </a:p>
        </p:txBody>
      </p:sp>
      <p:grpSp>
        <p:nvGrpSpPr>
          <p:cNvPr id="15" name="Group 18"/>
          <p:cNvGrpSpPr/>
          <p:nvPr/>
        </p:nvGrpSpPr>
        <p:grpSpPr>
          <a:xfrm>
            <a:off x="5277936" y="1894127"/>
            <a:ext cx="6541987" cy="599433"/>
            <a:chOff x="0" y="0"/>
            <a:chExt cx="11133849" cy="131511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133836" cy="1315085"/>
            </a:xfrm>
            <a:custGeom>
              <a:avLst/>
              <a:gdLst/>
              <a:ahLst/>
              <a:cxnLst/>
              <a:rect l="l" t="t" r="r" b="b"/>
              <a:pathLst>
                <a:path w="11133836" h="1315085">
                  <a:moveTo>
                    <a:pt x="12065" y="0"/>
                  </a:moveTo>
                  <a:lnTo>
                    <a:pt x="11121771" y="0"/>
                  </a:lnTo>
                  <a:cubicBezTo>
                    <a:pt x="11128502" y="0"/>
                    <a:pt x="11133836" y="5461"/>
                    <a:pt x="11133836" y="12065"/>
                  </a:cubicBezTo>
                  <a:lnTo>
                    <a:pt x="11133836" y="1303020"/>
                  </a:lnTo>
                  <a:cubicBezTo>
                    <a:pt x="11133836" y="1309751"/>
                    <a:pt x="11128375" y="1315085"/>
                    <a:pt x="11121771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11121771" y="1290955"/>
                  </a:lnTo>
                  <a:lnTo>
                    <a:pt x="11121771" y="1303020"/>
                  </a:lnTo>
                  <a:lnTo>
                    <a:pt x="11109706" y="1303020"/>
                  </a:lnTo>
                  <a:lnTo>
                    <a:pt x="11109706" y="12065"/>
                  </a:lnTo>
                  <a:lnTo>
                    <a:pt x="11121771" y="12065"/>
                  </a:lnTo>
                  <a:lnTo>
                    <a:pt x="11121771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5AA50"/>
            </a:solidFill>
          </p:spPr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6135899" y="2049430"/>
            <a:ext cx="55141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defRPr>
            </a:lvl1pPr>
          </a:lstStyle>
          <a:p>
            <a:r>
              <a:rPr lang="ru-RU" dirty="0"/>
              <a:t>20% КС С ПРОСРОЧКАМИ</a:t>
            </a:r>
          </a:p>
        </p:txBody>
      </p:sp>
      <p:grpSp>
        <p:nvGrpSpPr>
          <p:cNvPr id="25" name="Group 20"/>
          <p:cNvGrpSpPr/>
          <p:nvPr/>
        </p:nvGrpSpPr>
        <p:grpSpPr>
          <a:xfrm>
            <a:off x="206737" y="2886639"/>
            <a:ext cx="5755600" cy="598118"/>
            <a:chOff x="0" y="0"/>
            <a:chExt cx="5544509" cy="1315111"/>
          </a:xfrm>
        </p:grpSpPr>
        <p:sp>
          <p:nvSpPr>
            <p:cNvPr id="26" name="Freeform 21"/>
            <p:cNvSpPr/>
            <p:nvPr/>
          </p:nvSpPr>
          <p:spPr>
            <a:xfrm>
              <a:off x="12065" y="12065"/>
              <a:ext cx="5520309" cy="1290828"/>
            </a:xfrm>
            <a:custGeom>
              <a:avLst/>
              <a:gdLst/>
              <a:ahLst/>
              <a:cxnLst/>
              <a:rect l="l" t="t" r="r" b="b"/>
              <a:pathLst>
                <a:path w="5520309" h="1290828">
                  <a:moveTo>
                    <a:pt x="0" y="0"/>
                  </a:moveTo>
                  <a:lnTo>
                    <a:pt x="4865624" y="0"/>
                  </a:lnTo>
                  <a:lnTo>
                    <a:pt x="5520309" y="645414"/>
                  </a:lnTo>
                  <a:lnTo>
                    <a:pt x="4865624" y="1290828"/>
                  </a:lnTo>
                  <a:lnTo>
                    <a:pt x="0" y="1290828"/>
                  </a:lnTo>
                  <a:close/>
                </a:path>
              </a:pathLst>
            </a:custGeom>
            <a:solidFill>
              <a:srgbClr val="F5AA50"/>
            </a:solidFill>
          </p:spPr>
        </p:sp>
        <p:sp>
          <p:nvSpPr>
            <p:cNvPr id="27" name="Freeform 22"/>
            <p:cNvSpPr/>
            <p:nvPr/>
          </p:nvSpPr>
          <p:spPr>
            <a:xfrm>
              <a:off x="0" y="0"/>
              <a:ext cx="5544439" cy="1315085"/>
            </a:xfrm>
            <a:custGeom>
              <a:avLst/>
              <a:gdLst/>
              <a:ahLst/>
              <a:cxnLst/>
              <a:rect l="l" t="t" r="r" b="b"/>
              <a:pathLst>
                <a:path w="5544439" h="1315085">
                  <a:moveTo>
                    <a:pt x="12065" y="0"/>
                  </a:moveTo>
                  <a:lnTo>
                    <a:pt x="4877689" y="0"/>
                  </a:lnTo>
                  <a:cubicBezTo>
                    <a:pt x="4880864" y="0"/>
                    <a:pt x="4883912" y="1270"/>
                    <a:pt x="4886198" y="3429"/>
                  </a:cubicBezTo>
                  <a:lnTo>
                    <a:pt x="5540883" y="648970"/>
                  </a:lnTo>
                  <a:cubicBezTo>
                    <a:pt x="5543169" y="651256"/>
                    <a:pt x="5544439" y="654304"/>
                    <a:pt x="5544439" y="657606"/>
                  </a:cubicBezTo>
                  <a:cubicBezTo>
                    <a:pt x="5544439" y="660908"/>
                    <a:pt x="5543169" y="663956"/>
                    <a:pt x="5540883" y="666242"/>
                  </a:cubicBezTo>
                  <a:lnTo>
                    <a:pt x="4886198" y="1311656"/>
                  </a:lnTo>
                  <a:cubicBezTo>
                    <a:pt x="4883912" y="1313942"/>
                    <a:pt x="4880864" y="1315085"/>
                    <a:pt x="4877689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4877689" y="1290955"/>
                  </a:lnTo>
                  <a:lnTo>
                    <a:pt x="4877689" y="1303020"/>
                  </a:lnTo>
                  <a:lnTo>
                    <a:pt x="4869180" y="1294384"/>
                  </a:lnTo>
                  <a:lnTo>
                    <a:pt x="5523992" y="648970"/>
                  </a:lnTo>
                  <a:lnTo>
                    <a:pt x="5532501" y="657606"/>
                  </a:lnTo>
                  <a:lnTo>
                    <a:pt x="5523992" y="666242"/>
                  </a:lnTo>
                  <a:lnTo>
                    <a:pt x="4869307" y="20701"/>
                  </a:lnTo>
                  <a:lnTo>
                    <a:pt x="4877816" y="12065"/>
                  </a:lnTo>
                  <a:lnTo>
                    <a:pt x="4877816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07C00"/>
            </a:solidFill>
          </p:spPr>
        </p:sp>
      </p:grpSp>
      <p:grpSp>
        <p:nvGrpSpPr>
          <p:cNvPr id="28" name="Group 18"/>
          <p:cNvGrpSpPr/>
          <p:nvPr/>
        </p:nvGrpSpPr>
        <p:grpSpPr>
          <a:xfrm>
            <a:off x="5238750" y="2886580"/>
            <a:ext cx="6568576" cy="603601"/>
            <a:chOff x="0" y="0"/>
            <a:chExt cx="11133849" cy="1315115"/>
          </a:xfrm>
        </p:grpSpPr>
        <p:sp>
          <p:nvSpPr>
            <p:cNvPr id="29" name="Freeform 19"/>
            <p:cNvSpPr/>
            <p:nvPr/>
          </p:nvSpPr>
          <p:spPr>
            <a:xfrm>
              <a:off x="0" y="0"/>
              <a:ext cx="11133836" cy="1315085"/>
            </a:xfrm>
            <a:custGeom>
              <a:avLst/>
              <a:gdLst/>
              <a:ahLst/>
              <a:cxnLst/>
              <a:rect l="l" t="t" r="r" b="b"/>
              <a:pathLst>
                <a:path w="11133836" h="1315085">
                  <a:moveTo>
                    <a:pt x="12065" y="0"/>
                  </a:moveTo>
                  <a:lnTo>
                    <a:pt x="11121771" y="0"/>
                  </a:lnTo>
                  <a:cubicBezTo>
                    <a:pt x="11128502" y="0"/>
                    <a:pt x="11133836" y="5461"/>
                    <a:pt x="11133836" y="12065"/>
                  </a:cubicBezTo>
                  <a:lnTo>
                    <a:pt x="11133836" y="1303020"/>
                  </a:lnTo>
                  <a:cubicBezTo>
                    <a:pt x="11133836" y="1309751"/>
                    <a:pt x="11128375" y="1315085"/>
                    <a:pt x="11121771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11121771" y="1290955"/>
                  </a:lnTo>
                  <a:lnTo>
                    <a:pt x="11121771" y="1303020"/>
                  </a:lnTo>
                  <a:lnTo>
                    <a:pt x="11109706" y="1303020"/>
                  </a:lnTo>
                  <a:lnTo>
                    <a:pt x="11109706" y="12065"/>
                  </a:lnTo>
                  <a:lnTo>
                    <a:pt x="11121771" y="12065"/>
                  </a:lnTo>
                  <a:lnTo>
                    <a:pt x="11121771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5AA50"/>
            </a:solidFill>
          </p:spPr>
        </p:sp>
      </p:grpSp>
      <p:grpSp>
        <p:nvGrpSpPr>
          <p:cNvPr id="30" name="Group 20"/>
          <p:cNvGrpSpPr/>
          <p:nvPr/>
        </p:nvGrpSpPr>
        <p:grpSpPr>
          <a:xfrm>
            <a:off x="206728" y="3957848"/>
            <a:ext cx="5755600" cy="598118"/>
            <a:chOff x="0" y="0"/>
            <a:chExt cx="5544509" cy="1315111"/>
          </a:xfrm>
        </p:grpSpPr>
        <p:sp>
          <p:nvSpPr>
            <p:cNvPr id="31" name="Freeform 21"/>
            <p:cNvSpPr/>
            <p:nvPr/>
          </p:nvSpPr>
          <p:spPr>
            <a:xfrm>
              <a:off x="12065" y="12065"/>
              <a:ext cx="5520309" cy="1290828"/>
            </a:xfrm>
            <a:custGeom>
              <a:avLst/>
              <a:gdLst/>
              <a:ahLst/>
              <a:cxnLst/>
              <a:rect l="l" t="t" r="r" b="b"/>
              <a:pathLst>
                <a:path w="5520309" h="1290828">
                  <a:moveTo>
                    <a:pt x="0" y="0"/>
                  </a:moveTo>
                  <a:lnTo>
                    <a:pt x="4865624" y="0"/>
                  </a:lnTo>
                  <a:lnTo>
                    <a:pt x="5520309" y="645414"/>
                  </a:lnTo>
                  <a:lnTo>
                    <a:pt x="4865624" y="1290828"/>
                  </a:lnTo>
                  <a:lnTo>
                    <a:pt x="0" y="1290828"/>
                  </a:lnTo>
                  <a:close/>
                </a:path>
              </a:pathLst>
            </a:custGeom>
            <a:solidFill>
              <a:srgbClr val="F5AA50"/>
            </a:solidFill>
          </p:spPr>
        </p:sp>
        <p:sp>
          <p:nvSpPr>
            <p:cNvPr id="32" name="Freeform 22"/>
            <p:cNvSpPr/>
            <p:nvPr/>
          </p:nvSpPr>
          <p:spPr>
            <a:xfrm>
              <a:off x="0" y="0"/>
              <a:ext cx="5544439" cy="1315085"/>
            </a:xfrm>
            <a:custGeom>
              <a:avLst/>
              <a:gdLst/>
              <a:ahLst/>
              <a:cxnLst/>
              <a:rect l="l" t="t" r="r" b="b"/>
              <a:pathLst>
                <a:path w="5544439" h="1315085">
                  <a:moveTo>
                    <a:pt x="12065" y="0"/>
                  </a:moveTo>
                  <a:lnTo>
                    <a:pt x="4877689" y="0"/>
                  </a:lnTo>
                  <a:cubicBezTo>
                    <a:pt x="4880864" y="0"/>
                    <a:pt x="4883912" y="1270"/>
                    <a:pt x="4886198" y="3429"/>
                  </a:cubicBezTo>
                  <a:lnTo>
                    <a:pt x="5540883" y="648970"/>
                  </a:lnTo>
                  <a:cubicBezTo>
                    <a:pt x="5543169" y="651256"/>
                    <a:pt x="5544439" y="654304"/>
                    <a:pt x="5544439" y="657606"/>
                  </a:cubicBezTo>
                  <a:cubicBezTo>
                    <a:pt x="5544439" y="660908"/>
                    <a:pt x="5543169" y="663956"/>
                    <a:pt x="5540883" y="666242"/>
                  </a:cubicBezTo>
                  <a:lnTo>
                    <a:pt x="4886198" y="1311656"/>
                  </a:lnTo>
                  <a:cubicBezTo>
                    <a:pt x="4883912" y="1313942"/>
                    <a:pt x="4880864" y="1315085"/>
                    <a:pt x="4877689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4877689" y="1290955"/>
                  </a:lnTo>
                  <a:lnTo>
                    <a:pt x="4877689" y="1303020"/>
                  </a:lnTo>
                  <a:lnTo>
                    <a:pt x="4869180" y="1294384"/>
                  </a:lnTo>
                  <a:lnTo>
                    <a:pt x="5523992" y="648970"/>
                  </a:lnTo>
                  <a:lnTo>
                    <a:pt x="5532501" y="657606"/>
                  </a:lnTo>
                  <a:lnTo>
                    <a:pt x="5523992" y="666242"/>
                  </a:lnTo>
                  <a:lnTo>
                    <a:pt x="4869307" y="20701"/>
                  </a:lnTo>
                  <a:lnTo>
                    <a:pt x="4877816" y="12065"/>
                  </a:lnTo>
                  <a:lnTo>
                    <a:pt x="4877816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07C00"/>
            </a:solidFill>
          </p:spPr>
        </p:sp>
      </p:grpSp>
      <p:grpSp>
        <p:nvGrpSpPr>
          <p:cNvPr id="33" name="Group 18"/>
          <p:cNvGrpSpPr/>
          <p:nvPr/>
        </p:nvGrpSpPr>
        <p:grpSpPr>
          <a:xfrm>
            <a:off x="5277936" y="3957789"/>
            <a:ext cx="6529381" cy="600024"/>
            <a:chOff x="0" y="0"/>
            <a:chExt cx="11133849" cy="1315115"/>
          </a:xfrm>
        </p:grpSpPr>
        <p:sp>
          <p:nvSpPr>
            <p:cNvPr id="34" name="Freeform 19"/>
            <p:cNvSpPr/>
            <p:nvPr/>
          </p:nvSpPr>
          <p:spPr>
            <a:xfrm>
              <a:off x="0" y="0"/>
              <a:ext cx="11133836" cy="1315085"/>
            </a:xfrm>
            <a:custGeom>
              <a:avLst/>
              <a:gdLst/>
              <a:ahLst/>
              <a:cxnLst/>
              <a:rect l="l" t="t" r="r" b="b"/>
              <a:pathLst>
                <a:path w="11133836" h="1315085">
                  <a:moveTo>
                    <a:pt x="12065" y="0"/>
                  </a:moveTo>
                  <a:lnTo>
                    <a:pt x="11121771" y="0"/>
                  </a:lnTo>
                  <a:cubicBezTo>
                    <a:pt x="11128502" y="0"/>
                    <a:pt x="11133836" y="5461"/>
                    <a:pt x="11133836" y="12065"/>
                  </a:cubicBezTo>
                  <a:lnTo>
                    <a:pt x="11133836" y="1303020"/>
                  </a:lnTo>
                  <a:cubicBezTo>
                    <a:pt x="11133836" y="1309751"/>
                    <a:pt x="11128375" y="1315085"/>
                    <a:pt x="11121771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11121771" y="1290955"/>
                  </a:lnTo>
                  <a:lnTo>
                    <a:pt x="11121771" y="1303020"/>
                  </a:lnTo>
                  <a:lnTo>
                    <a:pt x="11109706" y="1303020"/>
                  </a:lnTo>
                  <a:lnTo>
                    <a:pt x="11109706" y="12065"/>
                  </a:lnTo>
                  <a:lnTo>
                    <a:pt x="11121771" y="12065"/>
                  </a:lnTo>
                  <a:lnTo>
                    <a:pt x="11121771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5AA50"/>
            </a:solidFill>
          </p:spPr>
        </p:sp>
      </p:grpSp>
      <p:grpSp>
        <p:nvGrpSpPr>
          <p:cNvPr id="35" name="Group 20"/>
          <p:cNvGrpSpPr/>
          <p:nvPr/>
        </p:nvGrpSpPr>
        <p:grpSpPr>
          <a:xfrm>
            <a:off x="206654" y="4897084"/>
            <a:ext cx="5768051" cy="592547"/>
            <a:chOff x="0" y="0"/>
            <a:chExt cx="5544509" cy="1315111"/>
          </a:xfrm>
        </p:grpSpPr>
        <p:sp>
          <p:nvSpPr>
            <p:cNvPr id="36" name="Freeform 21"/>
            <p:cNvSpPr/>
            <p:nvPr/>
          </p:nvSpPr>
          <p:spPr>
            <a:xfrm>
              <a:off x="12065" y="12065"/>
              <a:ext cx="5520309" cy="1290828"/>
            </a:xfrm>
            <a:custGeom>
              <a:avLst/>
              <a:gdLst/>
              <a:ahLst/>
              <a:cxnLst/>
              <a:rect l="l" t="t" r="r" b="b"/>
              <a:pathLst>
                <a:path w="5520309" h="1290828">
                  <a:moveTo>
                    <a:pt x="0" y="0"/>
                  </a:moveTo>
                  <a:lnTo>
                    <a:pt x="4865624" y="0"/>
                  </a:lnTo>
                  <a:lnTo>
                    <a:pt x="5520309" y="645414"/>
                  </a:lnTo>
                  <a:lnTo>
                    <a:pt x="4865624" y="1290828"/>
                  </a:lnTo>
                  <a:lnTo>
                    <a:pt x="0" y="1290828"/>
                  </a:lnTo>
                  <a:close/>
                </a:path>
              </a:pathLst>
            </a:custGeom>
            <a:solidFill>
              <a:srgbClr val="F5AA50"/>
            </a:solidFill>
          </p:spPr>
        </p:sp>
        <p:sp>
          <p:nvSpPr>
            <p:cNvPr id="37" name="Freeform 22"/>
            <p:cNvSpPr/>
            <p:nvPr/>
          </p:nvSpPr>
          <p:spPr>
            <a:xfrm>
              <a:off x="0" y="0"/>
              <a:ext cx="5544439" cy="1315085"/>
            </a:xfrm>
            <a:custGeom>
              <a:avLst/>
              <a:gdLst/>
              <a:ahLst/>
              <a:cxnLst/>
              <a:rect l="l" t="t" r="r" b="b"/>
              <a:pathLst>
                <a:path w="5544439" h="1315085">
                  <a:moveTo>
                    <a:pt x="12065" y="0"/>
                  </a:moveTo>
                  <a:lnTo>
                    <a:pt x="4877689" y="0"/>
                  </a:lnTo>
                  <a:cubicBezTo>
                    <a:pt x="4880864" y="0"/>
                    <a:pt x="4883912" y="1270"/>
                    <a:pt x="4886198" y="3429"/>
                  </a:cubicBezTo>
                  <a:lnTo>
                    <a:pt x="5540883" y="648970"/>
                  </a:lnTo>
                  <a:cubicBezTo>
                    <a:pt x="5543169" y="651256"/>
                    <a:pt x="5544439" y="654304"/>
                    <a:pt x="5544439" y="657606"/>
                  </a:cubicBezTo>
                  <a:cubicBezTo>
                    <a:pt x="5544439" y="660908"/>
                    <a:pt x="5543169" y="663956"/>
                    <a:pt x="5540883" y="666242"/>
                  </a:cubicBezTo>
                  <a:lnTo>
                    <a:pt x="4886198" y="1311656"/>
                  </a:lnTo>
                  <a:cubicBezTo>
                    <a:pt x="4883912" y="1313942"/>
                    <a:pt x="4880864" y="1315085"/>
                    <a:pt x="4877689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4877689" y="1290955"/>
                  </a:lnTo>
                  <a:lnTo>
                    <a:pt x="4877689" y="1303020"/>
                  </a:lnTo>
                  <a:lnTo>
                    <a:pt x="4869180" y="1294384"/>
                  </a:lnTo>
                  <a:lnTo>
                    <a:pt x="5523992" y="648970"/>
                  </a:lnTo>
                  <a:lnTo>
                    <a:pt x="5532501" y="657606"/>
                  </a:lnTo>
                  <a:lnTo>
                    <a:pt x="5523992" y="666242"/>
                  </a:lnTo>
                  <a:lnTo>
                    <a:pt x="4869307" y="20701"/>
                  </a:lnTo>
                  <a:lnTo>
                    <a:pt x="4877816" y="12065"/>
                  </a:lnTo>
                  <a:lnTo>
                    <a:pt x="4877816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07C00"/>
            </a:solidFill>
          </p:spPr>
        </p:sp>
      </p:grpSp>
      <p:grpSp>
        <p:nvGrpSpPr>
          <p:cNvPr id="38" name="Group 18"/>
          <p:cNvGrpSpPr/>
          <p:nvPr/>
        </p:nvGrpSpPr>
        <p:grpSpPr>
          <a:xfrm>
            <a:off x="5238750" y="4891540"/>
            <a:ext cx="6563811" cy="598105"/>
            <a:chOff x="0" y="0"/>
            <a:chExt cx="11133849" cy="1315115"/>
          </a:xfrm>
        </p:grpSpPr>
        <p:sp>
          <p:nvSpPr>
            <p:cNvPr id="39" name="Freeform 19"/>
            <p:cNvSpPr/>
            <p:nvPr/>
          </p:nvSpPr>
          <p:spPr>
            <a:xfrm>
              <a:off x="0" y="0"/>
              <a:ext cx="11133836" cy="1315085"/>
            </a:xfrm>
            <a:custGeom>
              <a:avLst/>
              <a:gdLst/>
              <a:ahLst/>
              <a:cxnLst/>
              <a:rect l="l" t="t" r="r" b="b"/>
              <a:pathLst>
                <a:path w="11133836" h="1315085">
                  <a:moveTo>
                    <a:pt x="12065" y="0"/>
                  </a:moveTo>
                  <a:lnTo>
                    <a:pt x="11121771" y="0"/>
                  </a:lnTo>
                  <a:cubicBezTo>
                    <a:pt x="11128502" y="0"/>
                    <a:pt x="11133836" y="5461"/>
                    <a:pt x="11133836" y="12065"/>
                  </a:cubicBezTo>
                  <a:lnTo>
                    <a:pt x="11133836" y="1303020"/>
                  </a:lnTo>
                  <a:cubicBezTo>
                    <a:pt x="11133836" y="1309751"/>
                    <a:pt x="11128375" y="1315085"/>
                    <a:pt x="11121771" y="1315085"/>
                  </a:cubicBezTo>
                  <a:lnTo>
                    <a:pt x="12065" y="1315085"/>
                  </a:lnTo>
                  <a:cubicBezTo>
                    <a:pt x="5334" y="1315085"/>
                    <a:pt x="0" y="1309624"/>
                    <a:pt x="0" y="1303020"/>
                  </a:cubicBezTo>
                  <a:lnTo>
                    <a:pt x="0" y="12065"/>
                  </a:lnTo>
                  <a:cubicBezTo>
                    <a:pt x="0" y="5461"/>
                    <a:pt x="5461" y="0"/>
                    <a:pt x="12065" y="0"/>
                  </a:cubicBezTo>
                  <a:moveTo>
                    <a:pt x="12065" y="24130"/>
                  </a:moveTo>
                  <a:lnTo>
                    <a:pt x="12065" y="12065"/>
                  </a:lnTo>
                  <a:lnTo>
                    <a:pt x="24130" y="12065"/>
                  </a:lnTo>
                  <a:lnTo>
                    <a:pt x="24130" y="1303020"/>
                  </a:lnTo>
                  <a:lnTo>
                    <a:pt x="12065" y="1303020"/>
                  </a:lnTo>
                  <a:lnTo>
                    <a:pt x="12065" y="1290955"/>
                  </a:lnTo>
                  <a:lnTo>
                    <a:pt x="11121771" y="1290955"/>
                  </a:lnTo>
                  <a:lnTo>
                    <a:pt x="11121771" y="1303020"/>
                  </a:lnTo>
                  <a:lnTo>
                    <a:pt x="11109706" y="1303020"/>
                  </a:lnTo>
                  <a:lnTo>
                    <a:pt x="11109706" y="12065"/>
                  </a:lnTo>
                  <a:lnTo>
                    <a:pt x="11121771" y="12065"/>
                  </a:lnTo>
                  <a:lnTo>
                    <a:pt x="11121771" y="24130"/>
                  </a:lnTo>
                  <a:lnTo>
                    <a:pt x="12065" y="24130"/>
                  </a:lnTo>
                  <a:close/>
                </a:path>
              </a:pathLst>
            </a:custGeom>
            <a:solidFill>
              <a:srgbClr val="F5AA50"/>
            </a:solidFill>
          </p:spPr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B5B9B63-62E7-0DDF-9677-383BEFEBF7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7" y="3022313"/>
            <a:ext cx="335756" cy="3357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807135" y="2889651"/>
            <a:ext cx="52105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Некачественные материалы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на невидимых частях окна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6140581" y="2911082"/>
            <a:ext cx="6208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defRPr>
            </a:lvl1pPr>
          </a:lstStyle>
          <a:p>
            <a:r>
              <a:rPr lang="ru-RU" sz="1600" b="0" dirty="0" smtClean="0"/>
              <a:t>70% АРМИРА И ФУРНИТУРЫ НЕ СООТВЕТСТВУЕТ </a:t>
            </a:r>
          </a:p>
          <a:p>
            <a:r>
              <a:rPr lang="ru-RU" sz="1600" b="0" dirty="0" smtClean="0"/>
              <a:t>НОРМАТИВНЫМ ТРЕБОВАНИЯМ</a:t>
            </a:r>
            <a:endParaRPr lang="ru-RU" sz="1600" b="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642671-8172-8520-B00D-618F36F2BA8D}"/>
              </a:ext>
            </a:extLst>
          </p:cNvPr>
          <p:cNvSpPr txBox="1"/>
          <p:nvPr/>
        </p:nvSpPr>
        <p:spPr>
          <a:xfrm>
            <a:off x="872969" y="3929002"/>
            <a:ext cx="8299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Закрытая ценовая политика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производителей окон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7" y="4080461"/>
            <a:ext cx="335756" cy="3357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203A98B-90FD-97E7-AABE-64FCC6C1F64D}"/>
              </a:ext>
            </a:extLst>
          </p:cNvPr>
          <p:cNvSpPr txBox="1"/>
          <p:nvPr/>
        </p:nvSpPr>
        <p:spPr>
          <a:xfrm>
            <a:off x="872969" y="4878257"/>
            <a:ext cx="718236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Перекладывание ответственности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в случае рекламаций</a:t>
            </a:r>
            <a:endParaRPr lang="ru-RU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EA88721-E4C3-E824-78BD-DC68184D4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27" y="5026130"/>
            <a:ext cx="335756" cy="33575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6140581" y="4909034"/>
            <a:ext cx="6113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defRPr>
            </a:lvl1pPr>
          </a:lstStyle>
          <a:p>
            <a:r>
              <a:rPr lang="en-US" dirty="0" smtClean="0"/>
              <a:t>15-20%</a:t>
            </a:r>
            <a:r>
              <a:rPr lang="ru-RU" dirty="0" smtClean="0"/>
              <a:t>*</a:t>
            </a:r>
            <a:r>
              <a:rPr lang="en-US" dirty="0" smtClean="0"/>
              <a:t> </a:t>
            </a:r>
            <a:r>
              <a:rPr lang="ru-RU" dirty="0" smtClean="0"/>
              <a:t>ДОЛЯ РЕКЛАМАЦИЙ ПО ОКОННЫМ КОНСТРУКЦИЯМ В НОВОСТРОЙКАХ</a:t>
            </a:r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6795072-83C9-9F72-38D5-7198C6009285}"/>
              </a:ext>
            </a:extLst>
          </p:cNvPr>
          <p:cNvSpPr txBox="1"/>
          <p:nvPr/>
        </p:nvSpPr>
        <p:spPr>
          <a:xfrm>
            <a:off x="6140581" y="3994453"/>
            <a:ext cx="61138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defRPr>
            </a:lvl1pPr>
          </a:lstStyle>
          <a:p>
            <a:r>
              <a:rPr lang="ru-RU" dirty="0" smtClean="0"/>
              <a:t>НЕПОЛНАЯ ИНФОРМАЦИЯ И КОМПЛЕКТАЦИЯ </a:t>
            </a:r>
          </a:p>
          <a:p>
            <a:r>
              <a:rPr lang="ru-RU" dirty="0" smtClean="0"/>
              <a:t>В КОММЕРЧЕСКИХ ПРЕДЛОЖЕНИЯХ НА ОКНА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621A7633-8737-26B0-FFE4-9F7C2873E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8012" y="-569055"/>
            <a:ext cx="3911615" cy="337449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3829" y="6527957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 smtClean="0">
                <a:solidFill>
                  <a:srgbClr val="203864"/>
                </a:solidFill>
                <a:latin typeface="__GeistSans_3a0388"/>
              </a:rPr>
              <a:t>* По </a:t>
            </a:r>
            <a:r>
              <a:rPr lang="ru-RU" sz="800" dirty="0">
                <a:solidFill>
                  <a:srgbClr val="203864"/>
                </a:solidFill>
                <a:latin typeface="__GeistSans_3a0388"/>
              </a:rPr>
              <a:t>данным отраслевых опросов и отчетов строительных компаний </a:t>
            </a:r>
            <a:r>
              <a:rPr lang="ru-RU" sz="800" dirty="0" smtClean="0">
                <a:solidFill>
                  <a:srgbClr val="203864"/>
                </a:solidFill>
                <a:latin typeface="__GeistSans_3a0388"/>
              </a:rPr>
              <a:t>(исследования </a:t>
            </a:r>
            <a:r>
              <a:rPr lang="ru-RU" sz="800" dirty="0">
                <a:solidFill>
                  <a:srgbClr val="203864"/>
                </a:solidFill>
                <a:latin typeface="__GeistSans_3a0388"/>
              </a:rPr>
              <a:t>РСПП и НОСТРОЙ)</a:t>
            </a:r>
            <a:endParaRPr lang="ru-RU" sz="800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0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10405" y="646319"/>
            <a:ext cx="8299348" cy="66637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642671-8172-8520-B00D-618F36F2BA8D}"/>
              </a:ext>
            </a:extLst>
          </p:cNvPr>
          <p:cNvSpPr txBox="1"/>
          <p:nvPr/>
        </p:nvSpPr>
        <p:spPr>
          <a:xfrm>
            <a:off x="823123" y="1505631"/>
            <a:ext cx="82993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ЭКОСИСТЕМА + ТЕХНОЛОГИИ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69" y="1511887"/>
            <a:ext cx="523220" cy="523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92B8C56-9CB1-5033-9590-05C56FBB33D7}"/>
              </a:ext>
            </a:extLst>
          </p:cNvPr>
          <p:cNvSpPr txBox="1"/>
          <p:nvPr/>
        </p:nvSpPr>
        <p:spPr>
          <a:xfrm>
            <a:off x="823123" y="2995198"/>
            <a:ext cx="28621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ПРЕИМУЩЕСТВА: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 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5FB274-055C-AA36-44DA-82F6D82A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469" y="2995198"/>
            <a:ext cx="523220" cy="5232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0BB622-B121-7261-09D5-C83F43B1C8DF}"/>
              </a:ext>
            </a:extLst>
          </p:cNvPr>
          <p:cNvSpPr txBox="1"/>
          <p:nvPr/>
        </p:nvSpPr>
        <p:spPr>
          <a:xfrm>
            <a:off x="742552" y="3497107"/>
            <a:ext cx="7634829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ИМПОРТОНЕЗАВИСИМОСТЬ.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Продукция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более чем на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96,5%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состоит из российских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компонентов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СОВРЕМЕННЫЙ ДИЗАЙН И ФУНКЦИОНАЛЬНОСТЬ.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Широкий выбор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белых и ламинированных профилей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позволяет нам создавать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окна и двери, идеально вписывающиеся в архитектуру любого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объекта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ПРОЗРАЧНОСТЬ ПРОДУКТА.</a:t>
            </a:r>
            <a:r>
              <a:rPr lang="ru-RU" sz="1400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Комплексные поставки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жесткий контроль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качества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внутреннего наполнения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окон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ЦЕНА.</a:t>
            </a:r>
            <a:r>
              <a:rPr lang="ru-RU" sz="1400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Калькуляция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и детализация стоимости окна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ПРОЗРАЧНОСТЬ БИЗНЕСА.</a:t>
            </a:r>
            <a:r>
              <a:rPr lang="ru-RU" sz="1400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Мы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лично проверяем и сертифицируем оконные компании, отбирая только надёжных партнёров.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Вы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получаете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стабильное качество и минимальные риски на каждом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объекте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v"/>
            </a:pPr>
            <a:r>
              <a:rPr lang="ru-RU" sz="1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КОНТРОЛЬ СОБЛЮДЕНИЯ ТЕХНИЧЕСКИХ РЕГЛАМЕНТОВ</a:t>
            </a:r>
            <a:endParaRPr lang="ru-RU" sz="1400" b="1" dirty="0">
              <a:solidFill>
                <a:srgbClr val="F5AA50"/>
              </a:solidFill>
              <a:latin typeface="Helvetica Neue" panose="02000503000000020004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4274B4A-4586-971C-DAE2-5C3F68BAE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3748" y="2714245"/>
            <a:ext cx="2865677" cy="34667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5039D20-FFA8-C57F-BDD5-C7AB52B9766B}"/>
              </a:ext>
            </a:extLst>
          </p:cNvPr>
          <p:cNvSpPr txBox="1"/>
          <p:nvPr/>
        </p:nvSpPr>
        <p:spPr>
          <a:xfrm>
            <a:off x="8787122" y="2804210"/>
            <a:ext cx="279892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Helvetica Neue" panose="02000503000000020004" pitchFamily="2" charset="0"/>
              </a:rPr>
              <a:t>В рамках проекта в Обнинске </a:t>
            </a:r>
            <a:r>
              <a:rPr lang="ru-RU" sz="16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мы предоставили </a:t>
            </a:r>
            <a:r>
              <a:rPr lang="ru-RU" sz="1600" dirty="0">
                <a:solidFill>
                  <a:schemeClr val="bg1"/>
                </a:solidFill>
                <a:latin typeface="Helvetica Neue" panose="02000503000000020004" pitchFamily="2" charset="0"/>
              </a:rPr>
              <a:t>образцы с водоотводными </a:t>
            </a:r>
            <a:r>
              <a:rPr lang="ru-RU" sz="1600" dirty="0" smtClean="0">
                <a:solidFill>
                  <a:schemeClr val="bg1"/>
                </a:solidFill>
                <a:latin typeface="Helvetica Neue" panose="02000503000000020004" pitchFamily="2" charset="0"/>
              </a:rPr>
              <a:t>и компенсационными отверстиями</a:t>
            </a:r>
            <a:r>
              <a:rPr lang="ru-RU" sz="1600" dirty="0">
                <a:solidFill>
                  <a:schemeClr val="bg1"/>
                </a:solidFill>
                <a:latin typeface="Helvetica Neue" panose="02000503000000020004" pitchFamily="2" charset="0"/>
              </a:rPr>
              <a:t>. В отличие от конкурентов, предоставивших образцы без них, наши решения обеспечивают долговечность и надежность в эксплуатации.</a:t>
            </a:r>
            <a: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0FA1833-013F-FB00-D2AC-AE2FBE98D0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86586" y="5025197"/>
            <a:ext cx="2127250" cy="18351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8C7D35-B105-1248-57E0-1D9D171A8ACB}"/>
              </a:ext>
            </a:extLst>
          </p:cNvPr>
          <p:cNvSpPr txBox="1"/>
          <p:nvPr/>
        </p:nvSpPr>
        <p:spPr>
          <a:xfrm>
            <a:off x="219334" y="904264"/>
            <a:ext cx="71823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РЕШЕНИЕ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BF8C06A-31E6-E081-3322-CA1C1BE1EF8C}"/>
              </a:ext>
            </a:extLst>
          </p:cNvPr>
          <p:cNvSpPr txBox="1"/>
          <p:nvPr/>
        </p:nvSpPr>
        <p:spPr>
          <a:xfrm>
            <a:off x="823123" y="1967296"/>
            <a:ext cx="70401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Наработанные проверенные партнеры + высокотехнологичные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оконные и дверные ПВХ-системы,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разработанные и произведённые в России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с учётом всех особенностей российского климата и строительных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стандартов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Helvetica Neue" panose="0200050300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79" y="970919"/>
            <a:ext cx="3453271" cy="3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9242CD-CE8D-7459-E628-6E81E4C47E5B}"/>
              </a:ext>
            </a:extLst>
          </p:cNvPr>
          <p:cNvSpPr txBox="1"/>
          <p:nvPr/>
        </p:nvSpPr>
        <p:spPr>
          <a:xfrm>
            <a:off x="219334" y="1439338"/>
            <a:ext cx="867200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113479"/>
                </a:solidFill>
                <a:effectLst/>
                <a:latin typeface="Helvetica" pitchFamily="2" charset="0"/>
              </a:rPr>
              <a:t>Вот что отличает нас от конкурентов: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642671-8172-8520-B00D-618F36F2BA8D}"/>
              </a:ext>
            </a:extLst>
          </p:cNvPr>
          <p:cNvSpPr txBox="1"/>
          <p:nvPr/>
        </p:nvSpPr>
        <p:spPr>
          <a:xfrm>
            <a:off x="784189" y="3187899"/>
            <a:ext cx="75839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r>
              <a:rPr lang="ru-RU" dirty="0"/>
              <a:t>В </a:t>
            </a:r>
            <a:r>
              <a:rPr lang="ru-RU" dirty="0" smtClean="0"/>
              <a:t>нашем профиле содержится </a:t>
            </a:r>
            <a:r>
              <a:rPr lang="ru-RU" b="1" dirty="0" smtClean="0">
                <a:solidFill>
                  <a:srgbClr val="F5AA50"/>
                </a:solidFill>
              </a:rPr>
              <a:t>до 2-х раз меньше</a:t>
            </a:r>
          </a:p>
          <a:p>
            <a:r>
              <a:rPr lang="ru-RU" b="1" dirty="0" smtClean="0">
                <a:solidFill>
                  <a:srgbClr val="F5AA50"/>
                </a:solidFill>
              </a:rPr>
              <a:t>мела</a:t>
            </a:r>
            <a:r>
              <a:rPr lang="ru-RU" dirty="0"/>
              <a:t>, </a:t>
            </a:r>
            <a:r>
              <a:rPr lang="ru-RU" dirty="0" smtClean="0"/>
              <a:t>что </a:t>
            </a:r>
            <a:r>
              <a:rPr lang="ru-RU" dirty="0"/>
              <a:t>гарантирует </a:t>
            </a:r>
            <a:r>
              <a:rPr lang="ru-RU" dirty="0" smtClean="0"/>
              <a:t>долговечность </a:t>
            </a:r>
            <a:r>
              <a:rPr lang="ru-RU" dirty="0"/>
              <a:t>и </a:t>
            </a:r>
            <a:endParaRPr lang="ru-RU" dirty="0" smtClean="0"/>
          </a:p>
          <a:p>
            <a:r>
              <a:rPr lang="ru-RU" dirty="0" smtClean="0"/>
              <a:t>надежность  </a:t>
            </a:r>
            <a:r>
              <a:rPr lang="ru-RU" dirty="0"/>
              <a:t> 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33C9B9-96D9-DE96-5C4F-C7F86A951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" y="2266800"/>
            <a:ext cx="523220" cy="5232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CEB576-3C5C-079A-84FC-80A4DF1BA6B7}"/>
              </a:ext>
            </a:extLst>
          </p:cNvPr>
          <p:cNvSpPr txBox="1"/>
          <p:nvPr/>
        </p:nvSpPr>
        <p:spPr>
          <a:xfrm>
            <a:off x="784189" y="4137960"/>
            <a:ext cx="79671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r>
              <a:rPr lang="ru-RU" dirty="0"/>
              <a:t>Мы проводим </a:t>
            </a:r>
            <a:r>
              <a:rPr lang="ru-RU" b="1" dirty="0">
                <a:solidFill>
                  <a:srgbClr val="F5AA50"/>
                </a:solidFill>
              </a:rPr>
              <a:t>комплексный аудит </a:t>
            </a:r>
            <a:r>
              <a:rPr lang="ru-RU" dirty="0"/>
              <a:t>производства</a:t>
            </a:r>
          </a:p>
          <a:p>
            <a:r>
              <a:rPr lang="ru-RU" dirty="0"/>
              <a:t>и </a:t>
            </a:r>
            <a:r>
              <a:rPr lang="ru-RU" dirty="0" smtClean="0"/>
              <a:t>монтажа </a:t>
            </a:r>
            <a:r>
              <a:rPr lang="ru-RU" dirty="0"/>
              <a:t>наших </a:t>
            </a:r>
            <a:r>
              <a:rPr lang="ru-RU" dirty="0" smtClean="0"/>
              <a:t>партнеров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" y="3229137"/>
            <a:ext cx="523220" cy="5232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F30EB6-4C9D-EF22-D9E2-891C7615779B}"/>
              </a:ext>
            </a:extLst>
          </p:cNvPr>
          <p:cNvSpPr txBox="1"/>
          <p:nvPr/>
        </p:nvSpPr>
        <p:spPr>
          <a:xfrm>
            <a:off x="760499" y="5088021"/>
            <a:ext cx="57511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r>
              <a:rPr lang="ru-RU" dirty="0"/>
              <a:t>Обеспечиваем </a:t>
            </a:r>
            <a:r>
              <a:rPr lang="ru-RU" b="1" dirty="0" smtClean="0">
                <a:solidFill>
                  <a:srgbClr val="F5AA50"/>
                </a:solidFill>
              </a:rPr>
              <a:t>полноценный контроль качества окон</a:t>
            </a:r>
            <a:r>
              <a:rPr lang="ru-RU" dirty="0" smtClean="0"/>
              <a:t>, от входящего сырья до приемки на объекте</a:t>
            </a:r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BBBAB54-2E4A-1B05-B923-545C2D54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" y="4167879"/>
            <a:ext cx="523220" cy="523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BA6E1E-19CD-EB71-C677-CBD3C5D6FAAB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ПОЧЕМУ ВЫБИРАЮТ НАС?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642671-8172-8520-B00D-618F36F2BA8D}"/>
              </a:ext>
            </a:extLst>
          </p:cNvPr>
          <p:cNvSpPr txBox="1"/>
          <p:nvPr/>
        </p:nvSpPr>
        <p:spPr>
          <a:xfrm>
            <a:off x="784189" y="2239928"/>
            <a:ext cx="76989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defRPr>
            </a:lvl1pPr>
          </a:lstStyle>
          <a:p>
            <a:r>
              <a:rPr lang="ru-RU" sz="1600" dirty="0"/>
              <a:t>Мы используем </a:t>
            </a:r>
            <a:r>
              <a:rPr lang="ru-RU" sz="1600" b="1" dirty="0">
                <a:solidFill>
                  <a:srgbClr val="F5AA50"/>
                </a:solidFill>
              </a:rPr>
              <a:t>только первичный ПВХ</a:t>
            </a:r>
            <a:r>
              <a:rPr lang="ru-RU" sz="1600" dirty="0">
                <a:solidFill>
                  <a:srgbClr val="F5AA50"/>
                </a:solidFill>
              </a:rPr>
              <a:t> </a:t>
            </a:r>
            <a:r>
              <a:rPr lang="ru-RU" sz="1600" dirty="0"/>
              <a:t>для производства </a:t>
            </a:r>
            <a:r>
              <a:rPr lang="ru-RU" sz="1600" dirty="0" smtClean="0"/>
              <a:t>профилей</a:t>
            </a:r>
            <a:r>
              <a:rPr lang="ru-RU" sz="1600" dirty="0"/>
              <a:t>, что гарантирует </a:t>
            </a:r>
            <a:r>
              <a:rPr lang="ru-RU" sz="1600" dirty="0" smtClean="0"/>
              <a:t>прочность и </a:t>
            </a:r>
            <a:r>
              <a:rPr lang="ru-RU" sz="1600" dirty="0"/>
              <a:t>долгий срок службы </a:t>
            </a:r>
            <a:r>
              <a:rPr lang="ru-RU" sz="1600" dirty="0" smtClean="0"/>
              <a:t>окон </a:t>
            </a:r>
            <a:endParaRPr lang="ru-RU" sz="1600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BBBAB54-2E4A-1B05-B923-545C2D541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9" y="5088021"/>
            <a:ext cx="523220" cy="523220"/>
          </a:xfrm>
          <a:prstGeom prst="rect">
            <a:avLst/>
          </a:prstGeom>
        </p:spPr>
      </p:pic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79" y="970919"/>
            <a:ext cx="3453271" cy="390694"/>
          </a:xfrm>
          <a:prstGeom prst="rect">
            <a:avLst/>
          </a:prstGeom>
        </p:spPr>
      </p:pic>
      <p:pic>
        <p:nvPicPr>
          <p:cNvPr id="1026" name="Рисунок 17" descr="image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031" y="11667796"/>
            <a:ext cx="13716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7DD0E5C1-7317-B8F7-4855-83FED0FE4D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54077" y="1485004"/>
            <a:ext cx="6684878" cy="5367467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005048" y="2773871"/>
            <a:ext cx="6186952" cy="331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42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9242CD-CE8D-7459-E628-6E81E4C47E5B}"/>
              </a:ext>
            </a:extLst>
          </p:cNvPr>
          <p:cNvSpPr txBox="1"/>
          <p:nvPr/>
        </p:nvSpPr>
        <p:spPr>
          <a:xfrm>
            <a:off x="219333" y="1507925"/>
            <a:ext cx="86720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Наши решения уже используют: 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88FE450-0094-F115-D0D5-104C05520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79" y="2281859"/>
            <a:ext cx="3520019" cy="4258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8EAF65-B4A8-5A59-B6AB-044F456C43AD}"/>
              </a:ext>
            </a:extLst>
          </p:cNvPr>
          <p:cNvSpPr txBox="1"/>
          <p:nvPr/>
        </p:nvSpPr>
        <p:spPr>
          <a:xfrm>
            <a:off x="629092" y="2576938"/>
            <a:ext cx="31235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  <a:r>
              <a:rPr lang="ru-RU" sz="3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Компания А</a:t>
            </a: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B73B3A4-2711-DB5C-9826-EDD94D2B535C}"/>
              </a:ext>
            </a:extLst>
          </p:cNvPr>
          <p:cNvSpPr txBox="1"/>
          <p:nvPr/>
        </p:nvSpPr>
        <p:spPr>
          <a:xfrm>
            <a:off x="657485" y="3027113"/>
            <a:ext cx="2847262" cy="2535487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5AA50"/>
                </a:solidFill>
              </a:rPr>
              <a:t>Сокращение</a:t>
            </a:r>
            <a:r>
              <a:rPr lang="ru-RU" sz="2000" dirty="0" smtClean="0">
                <a:solidFill>
                  <a:schemeClr val="bg1"/>
                </a:solidFill>
              </a:rPr>
              <a:t> затрат </a:t>
            </a:r>
            <a:r>
              <a:rPr lang="ru-RU" sz="2000" dirty="0">
                <a:solidFill>
                  <a:schemeClr val="bg1"/>
                </a:solidFill>
              </a:rPr>
              <a:t>на остекление объекта </a:t>
            </a:r>
            <a:r>
              <a:rPr lang="ru-RU" sz="2000" dirty="0">
                <a:solidFill>
                  <a:srgbClr val="F5AA50"/>
                </a:solidFill>
              </a:rPr>
              <a:t>до </a:t>
            </a:r>
            <a:r>
              <a:rPr lang="ru-RU" sz="2000" b="1" dirty="0" smtClean="0">
                <a:solidFill>
                  <a:srgbClr val="F5AA50"/>
                </a:solidFill>
              </a:rPr>
              <a:t>15 </a:t>
            </a:r>
            <a:r>
              <a:rPr lang="ru-RU" sz="2000" b="1" dirty="0">
                <a:solidFill>
                  <a:srgbClr val="F5AA50"/>
                </a:solidFill>
              </a:rPr>
              <a:t>миллионов рублей</a:t>
            </a:r>
            <a:r>
              <a:rPr lang="ru-RU" sz="2000" dirty="0">
                <a:solidFill>
                  <a:srgbClr val="F5AA50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Это реальная экономия без потери качества и надёжности, подтверждённая успешными </a:t>
            </a:r>
            <a:r>
              <a:rPr lang="ru-RU" sz="2000" dirty="0" smtClean="0">
                <a:solidFill>
                  <a:schemeClr val="bg1"/>
                </a:solidFill>
              </a:rPr>
              <a:t>проектами</a:t>
            </a:r>
            <a:endParaRPr lang="ru-RU" sz="20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8A24708E-83E0-ADE1-4033-5D47818957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373" y="2281859"/>
            <a:ext cx="3520019" cy="425831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EFF54F-0248-719A-0A04-E01F22D86AD1}"/>
              </a:ext>
            </a:extLst>
          </p:cNvPr>
          <p:cNvSpPr txBox="1"/>
          <p:nvPr/>
        </p:nvSpPr>
        <p:spPr>
          <a:xfrm>
            <a:off x="4397286" y="2576938"/>
            <a:ext cx="29781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Проект Б</a:t>
            </a:r>
            <a:r>
              <a:rPr lang="ru-RU" sz="32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4369BFB-3B12-4695-BE5C-207CC34AED59}"/>
              </a:ext>
            </a:extLst>
          </p:cNvPr>
          <p:cNvSpPr txBox="1"/>
          <p:nvPr/>
        </p:nvSpPr>
        <p:spPr>
          <a:xfrm>
            <a:off x="4381050" y="3097241"/>
            <a:ext cx="2978192" cy="2800767"/>
          </a:xfrm>
          <a:prstGeom prst="rect">
            <a:avLst/>
          </a:prstGeom>
          <a:noFill/>
          <a:effectLst>
            <a:outerShdw blurRad="50800" dist="50800" dir="5400000" sx="169000" sy="169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Мы обеспечиваем </a:t>
            </a:r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5AA50"/>
                </a:solidFill>
              </a:rPr>
              <a:t>100</a:t>
            </a:r>
            <a:r>
              <a:rPr lang="ru-RU" sz="2000" b="1" dirty="0">
                <a:solidFill>
                  <a:srgbClr val="F5AA50"/>
                </a:solidFill>
              </a:rPr>
              <a:t>% выполнение сроков поставок</a:t>
            </a:r>
            <a:r>
              <a:rPr lang="ru-RU" sz="2000" dirty="0">
                <a:solidFill>
                  <a:srgbClr val="F5AA5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на протяжении </a:t>
            </a:r>
            <a:r>
              <a:rPr lang="ru-RU" sz="2000" dirty="0" smtClean="0">
                <a:solidFill>
                  <a:schemeClr val="bg1"/>
                </a:solidFill>
              </a:rPr>
              <a:t>уже 5 </a:t>
            </a:r>
            <a:r>
              <a:rPr lang="ru-RU" sz="2000" dirty="0">
                <a:solidFill>
                  <a:schemeClr val="bg1"/>
                </a:solidFill>
              </a:rPr>
              <a:t>лет, что исключает простои и позволяет строить </a:t>
            </a:r>
            <a:r>
              <a:rPr lang="ru-RU" sz="2000" dirty="0" smtClean="0">
                <a:solidFill>
                  <a:schemeClr val="bg1"/>
                </a:solidFill>
              </a:rPr>
              <a:t>строго по графику</a:t>
            </a:r>
            <a:endParaRPr lang="ru-RU" sz="2000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/>
            </a:r>
            <a:br>
              <a:rPr lang="ru-RU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endParaRPr lang="ru-RU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4E68BD1-E908-5A7A-F48A-78787F90DA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018" y="5161057"/>
            <a:ext cx="2481891" cy="21410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65CF4D9-9E12-B6CC-4068-E8C2722971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2256" y="5104658"/>
            <a:ext cx="2601648" cy="22444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848C7BE-7CD1-A9CD-3622-6034451269AC}"/>
              </a:ext>
            </a:extLst>
          </p:cNvPr>
          <p:cNvSpPr txBox="1"/>
          <p:nvPr/>
        </p:nvSpPr>
        <p:spPr>
          <a:xfrm>
            <a:off x="219334" y="904264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КЕЙСЫ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79" y="970919"/>
            <a:ext cx="3453271" cy="39069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2949" y="2576939"/>
            <a:ext cx="2785341" cy="520302"/>
          </a:xfrm>
          <a:prstGeom prst="rect">
            <a:avLst/>
          </a:prstGeom>
          <a:solidFill>
            <a:srgbClr val="11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505257" y="2531507"/>
            <a:ext cx="2762250" cy="584775"/>
          </a:xfrm>
          <a:prstGeom prst="rect">
            <a:avLst/>
          </a:prstGeom>
          <a:solidFill>
            <a:srgbClr val="113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B688467-83B6-2CE1-C4F7-D602B95CE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088581" y="1103064"/>
            <a:ext cx="6687922" cy="6246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2237" t="2790"/>
          <a:stretch/>
        </p:blipFill>
        <p:spPr>
          <a:xfrm>
            <a:off x="8000173" y="2816801"/>
            <a:ext cx="1549123" cy="4666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69128" y="3502129"/>
            <a:ext cx="2390931" cy="400165"/>
          </a:xfrm>
          <a:prstGeom prst="rect">
            <a:avLst/>
          </a:prstGeom>
        </p:spPr>
      </p:pic>
      <p:pic>
        <p:nvPicPr>
          <p:cNvPr id="25" name="Picture 6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038" y="2351929"/>
            <a:ext cx="1544780" cy="64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Picture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79" y="4120965"/>
            <a:ext cx="1852531" cy="70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https://static.tildacdn.com/tild6331-6236-4066-b733-623939346431/logo_zelsad_0820_2x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620" y="5193077"/>
            <a:ext cx="2375266" cy="52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10" descr="Вакансия Администратор отдела продаж в Пушкино (Московская область) ,  работа в компании СЗ Дело (вакансия в архиве c 9 апреля 2025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2588" y="4344078"/>
            <a:ext cx="933681" cy="8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3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678" y="5692003"/>
            <a:ext cx="1066202" cy="99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71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664414" y="2231421"/>
            <a:ext cx="5750656" cy="4612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9242CD-CE8D-7459-E628-6E81E4C47E5B}"/>
              </a:ext>
            </a:extLst>
          </p:cNvPr>
          <p:cNvSpPr txBox="1"/>
          <p:nvPr/>
        </p:nvSpPr>
        <p:spPr>
          <a:xfrm>
            <a:off x="243159" y="2823361"/>
            <a:ext cx="8980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5AA50"/>
                </a:solidFill>
                <a:effectLst/>
                <a:latin typeface="Helvetica" pitchFamily="2" charset="0"/>
              </a:rPr>
              <a:t>УНИКАЛЬНЫЕ УСЛОВИЯ:</a:t>
            </a:r>
            <a:endParaRPr lang="ru-RU" sz="2400" b="1" dirty="0">
              <a:solidFill>
                <a:srgbClr val="F5AA50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BCEB576-3C5C-079A-84FC-80A4DF1BA6B7}"/>
              </a:ext>
            </a:extLst>
          </p:cNvPr>
          <p:cNvSpPr txBox="1"/>
          <p:nvPr/>
        </p:nvSpPr>
        <p:spPr>
          <a:xfrm>
            <a:off x="693264" y="3442197"/>
            <a:ext cx="9669936" cy="745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Предоставим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мокап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расчет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 по конструкторской </a:t>
            </a:r>
          </a:p>
          <a:p>
            <a:pPr>
              <a:lnSpc>
                <a:spcPts val="2500"/>
              </a:lnSpc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ffectLst/>
                <a:latin typeface="Helvetica Neue" panose="02000503000000020004" pitchFamily="2" charset="0"/>
              </a:rPr>
              <a:t>документации (АР) </a:t>
            </a:r>
            <a:r>
              <a:rPr lang="ru-RU" sz="3000" b="1" dirty="0" smtClean="0">
                <a:solidFill>
                  <a:srgbClr val="F5AA50"/>
                </a:solidFill>
                <a:effectLst/>
                <a:latin typeface="Helvetica Neue" panose="02000503000000020004" pitchFamily="2" charset="0"/>
              </a:rPr>
              <a:t>за 2 дня</a:t>
            </a:r>
            <a:endParaRPr lang="ru-RU" sz="3000" b="1" dirty="0">
              <a:solidFill>
                <a:srgbClr val="F5AA5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F507F00-8195-E270-C2BF-0EF381575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" y="3574314"/>
            <a:ext cx="523220" cy="5232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40A9B40-0881-45F4-5445-1ECE4D1DF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34" y="1416687"/>
            <a:ext cx="5245225" cy="1304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72246C-4289-530F-BC01-29D2AB852F7B}"/>
              </a:ext>
            </a:extLst>
          </p:cNvPr>
          <p:cNvSpPr txBox="1"/>
          <p:nvPr/>
        </p:nvSpPr>
        <p:spPr>
          <a:xfrm>
            <a:off x="693264" y="5536871"/>
            <a:ext cx="77496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Предоставьте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нам проект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— и мы </a:t>
            </a:r>
            <a:r>
              <a:rPr lang="ru-RU" sz="2800" b="1" dirty="0">
                <a:solidFill>
                  <a:srgbClr val="F5AA50"/>
                </a:solidFill>
                <a:latin typeface="Helvetica Neue" panose="02000503000000020004" pitchFamily="2" charset="0"/>
              </a:rPr>
              <a:t>оптимизируем расходы </a:t>
            </a:r>
            <a:r>
              <a:rPr lang="ru-RU" sz="28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до -10%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без потери в сроках и качестве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DA4C203-E719-CC88-3374-775B1E87E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" y="4620897"/>
            <a:ext cx="523220" cy="52322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A6B9F33-8318-CFDF-FEEB-BEB31C475095}"/>
              </a:ext>
            </a:extLst>
          </p:cNvPr>
          <p:cNvSpPr txBox="1"/>
          <p:nvPr/>
        </p:nvSpPr>
        <p:spPr>
          <a:xfrm>
            <a:off x="219334" y="794149"/>
            <a:ext cx="718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/>
                <a:latin typeface="Helvetica" pitchFamily="2" charset="0"/>
              </a:rPr>
              <a:t>ПРИЗЫВ К ДЕЙСТВИЮ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A72246C-4289-530F-BC01-29D2AB852F7B}"/>
              </a:ext>
            </a:extLst>
          </p:cNvPr>
          <p:cNvSpPr txBox="1"/>
          <p:nvPr/>
        </p:nvSpPr>
        <p:spPr>
          <a:xfrm>
            <a:off x="693264" y="4497786"/>
            <a:ext cx="790690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Проведем </a:t>
            </a:r>
            <a:r>
              <a:rPr lang="ru-RU" sz="2400" b="1" dirty="0" smtClean="0">
                <a:solidFill>
                  <a:srgbClr val="F5AA50"/>
                </a:solidFill>
                <a:latin typeface="Helvetica Neue" panose="02000503000000020004" pitchFamily="2" charset="0"/>
              </a:rPr>
              <a:t>аудит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любого производства, проверим качество оконных конструкций и монтажа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A4C203-E719-CC88-3374-775B1E87E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01" y="5769704"/>
            <a:ext cx="523220" cy="5232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79" y="970919"/>
            <a:ext cx="3453271" cy="39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73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43B01411-42AE-F251-8A01-3AEEDF00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89" y="3185687"/>
            <a:ext cx="4266663" cy="342196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A94F0D6-4EF0-BF5D-13BA-49F9F63AD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36" y="204572"/>
            <a:ext cx="11960127" cy="53820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069061B-0DCD-BE7F-0F53-044D3853B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3698862"/>
            <a:ext cx="3938954" cy="31591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3F6BB42-E28C-1728-3113-035B2DF29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06" y="5537172"/>
            <a:ext cx="12265011" cy="16256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105FB0F-9B10-289B-F3A7-F4C935983A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4345" y="5398495"/>
            <a:ext cx="1371600" cy="13716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654FE27-31AA-C245-CF5E-F6E71E76A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304" y="5312227"/>
            <a:ext cx="1384300" cy="13716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C03E24A1-BF4C-DB7A-585D-1FC0C93286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38850" y="5182269"/>
            <a:ext cx="1409700" cy="14097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93341F2D-7EB6-7178-6140-464626EC9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669" y="1348352"/>
            <a:ext cx="5771439" cy="22608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28E5DB8-EEEC-66C0-3CF5-FC65D600EF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902" y="1096941"/>
            <a:ext cx="2516333" cy="4751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2DEDBE2-405F-8640-F04B-ECEEAB875EBA}"/>
              </a:ext>
            </a:extLst>
          </p:cNvPr>
          <p:cNvSpPr txBox="1"/>
          <p:nvPr/>
        </p:nvSpPr>
        <p:spPr>
          <a:xfrm>
            <a:off x="7171783" y="4005503"/>
            <a:ext cx="4491289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Helvetica Neue" panose="02000503000000020004" pitchFamily="2" charset="0"/>
              </a:rPr>
              <a:t>Александр  Приходько</a:t>
            </a:r>
            <a:endParaRPr lang="ru-RU" sz="2200" dirty="0">
              <a:solidFill>
                <a:schemeClr val="accent1">
                  <a:lumMod val="50000"/>
                </a:schemeClr>
              </a:solidFill>
              <a:effectLst/>
              <a:latin typeface="Helvetica Neue" panose="02000503000000020004" pitchFamily="2" charset="0"/>
            </a:endParaRPr>
          </a:p>
          <a:p>
            <a:r>
              <a:rPr lang="ru-RU" sz="1500" dirty="0" smtClean="0">
                <a:solidFill>
                  <a:srgbClr val="F5AA50"/>
                </a:solidFill>
                <a:effectLst/>
                <a:latin typeface="Helvetica Neue" panose="02000503000000020004" pitchFamily="2" charset="0"/>
              </a:rPr>
              <a:t>Заместитель коммерческого директора ПРОПЛЕКС   </a:t>
            </a:r>
            <a:endParaRPr lang="en-US" sz="1500" dirty="0" smtClean="0">
              <a:solidFill>
                <a:srgbClr val="F5AA50"/>
              </a:solidFill>
              <a:effectLst/>
              <a:latin typeface="Helvetica Neue" panose="02000503000000020004" pitchFamily="2" charset="0"/>
            </a:endParaRPr>
          </a:p>
          <a:p>
            <a:r>
              <a:rPr lang="en-GB" sz="1500" dirty="0" err="1" smtClean="0">
                <a:solidFill>
                  <a:srgbClr val="002060"/>
                </a:solidFill>
                <a:latin typeface="Helvetica Neue" panose="02000503000000020004" pitchFamily="2" charset="0"/>
                <a:hlinkClick r:id="rId10"/>
              </a:rPr>
              <a:t>prihodko</a:t>
            </a:r>
            <a:r>
              <a:rPr lang="en-US" sz="1500" dirty="0" smtClean="0">
                <a:solidFill>
                  <a:srgbClr val="002060"/>
                </a:solidFill>
                <a:latin typeface="Helvetica Neue" panose="02000503000000020004" pitchFamily="2" charset="0"/>
                <a:hlinkClick r:id="rId10"/>
              </a:rPr>
              <a:t>@proplex.ru</a:t>
            </a:r>
            <a:r>
              <a:rPr lang="en-US" sz="1500" dirty="0" smtClean="0">
                <a:solidFill>
                  <a:srgbClr val="002060"/>
                </a:solidFill>
                <a:latin typeface="Helvetica Neue" panose="02000503000000020004" pitchFamily="2" charset="0"/>
              </a:rPr>
              <a:t>         </a:t>
            </a:r>
            <a:r>
              <a:rPr lang="ru-RU" sz="1500" dirty="0" smtClean="0">
                <a:solidFill>
                  <a:srgbClr val="002060"/>
                </a:solidFill>
                <a:latin typeface="Helvetica Neue" panose="02000503000000020004" pitchFamily="2" charset="0"/>
              </a:rPr>
              <a:t>+</a:t>
            </a:r>
            <a:r>
              <a:rPr lang="ru-RU" sz="1500" dirty="0">
                <a:solidFill>
                  <a:srgbClr val="002060"/>
                </a:solidFill>
                <a:latin typeface="Helvetica Neue" panose="02000503000000020004" pitchFamily="2" charset="0"/>
              </a:rPr>
              <a:t>7 926 645 93 00</a:t>
            </a:r>
          </a:p>
          <a:p>
            <a:endParaRPr lang="ru-RU" sz="1500" dirty="0">
              <a:solidFill>
                <a:srgbClr val="002060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0"/>
          <a:stretch/>
        </p:blipFill>
        <p:spPr>
          <a:xfrm>
            <a:off x="7171783" y="822348"/>
            <a:ext cx="3514690" cy="318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403</Words>
  <Application>Microsoft Office PowerPoint</Application>
  <PresentationFormat>Широкоэкранный</PresentationFormat>
  <Paragraphs>59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__GeistSans_3a0388</vt:lpstr>
      <vt:lpstr>Arial</vt:lpstr>
      <vt:lpstr>Calibri</vt:lpstr>
      <vt:lpstr>Calibri Light</vt:lpstr>
      <vt:lpstr>Helvetica</vt:lpstr>
      <vt:lpstr>Helvetica Neue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nastyastakh@yandex.ru</dc:creator>
  <cp:lastModifiedBy>Кулаченкова</cp:lastModifiedBy>
  <cp:revision>55</cp:revision>
  <cp:lastPrinted>2025-07-21T09:03:45Z</cp:lastPrinted>
  <dcterms:created xsi:type="dcterms:W3CDTF">2025-04-23T08:46:05Z</dcterms:created>
  <dcterms:modified xsi:type="dcterms:W3CDTF">2025-07-30T19:43:45Z</dcterms:modified>
</cp:coreProperties>
</file>