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3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43271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92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Рисунок 1" descr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3018219" y="1865419"/>
            <a:ext cx="6684879" cy="536746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extBox 12"/>
          <p:cNvSpPr txBox="1"/>
          <p:nvPr/>
        </p:nvSpPr>
        <p:spPr>
          <a:xfrm>
            <a:off x="482622" y="4418417"/>
            <a:ext cx="4669930" cy="11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Фабрика дверей и люков REVIZOR, противопожарные двери на каждой стройке</a:t>
            </a:r>
          </a:p>
        </p:txBody>
      </p:sp>
      <p:pic>
        <p:nvPicPr>
          <p:cNvPr id="105" name="Рисунок 14" descr="Рисунок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996" y="164823"/>
            <a:ext cx="1479551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Рисунок 17" descr="Рисунок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41264" y="177800"/>
            <a:ext cx="1467741" cy="161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Рисунок 19" descr="Рисунок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41264" y="5054600"/>
            <a:ext cx="1479551" cy="1625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Рисунок 21" descr="Рисунок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2996" y="5080551"/>
            <a:ext cx="1467740" cy="1612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Рисунок 4" descr="Рисунок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1903" y="411120"/>
            <a:ext cx="6471743" cy="687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Рисунок 7" descr="Рисунок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027929" y="401257"/>
            <a:ext cx="722170" cy="19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Рисунок 11" descr="Рисунок 1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36506" y="5437025"/>
            <a:ext cx="12265012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Рисунок 15" descr="Рисунок 15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264345" y="5389788"/>
            <a:ext cx="13716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Рисунок 18" descr="Рисунок 18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04304" y="5273040"/>
            <a:ext cx="13843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Рисунок 22" descr="Рисунок 2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38849" y="5173562"/>
            <a:ext cx="1409701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Рисунок 13" descr="Рисунок 1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36902" y="1875052"/>
            <a:ext cx="5771440" cy="226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Рисунок 10" descr="Рисунок 10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36902" y="1573895"/>
            <a:ext cx="2516334" cy="47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Рисунок 16" descr="Рисунок 1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172549" y="1164282"/>
            <a:ext cx="3678331" cy="284350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Box 20"/>
          <p:cNvSpPr txBox="1"/>
          <p:nvPr/>
        </p:nvSpPr>
        <p:spPr>
          <a:xfrm>
            <a:off x="8541715" y="-560716"/>
            <a:ext cx="93999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Фото</a:t>
            </a:r>
          </a:p>
        </p:txBody>
      </p:sp>
      <p:sp>
        <p:nvSpPr>
          <p:cNvPr id="119" name="TextBox 23"/>
          <p:cNvSpPr txBox="1"/>
          <p:nvPr/>
        </p:nvSpPr>
        <p:spPr>
          <a:xfrm>
            <a:off x="7112786" y="4086592"/>
            <a:ext cx="8580564" cy="145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Федорова Вера 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Коммерческий директор 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ООО "REVIZOR"</a:t>
            </a:r>
          </a:p>
        </p:txBody>
      </p:sp>
      <p:pic>
        <p:nvPicPr>
          <p:cNvPr id="120" name="Рисунок 24" descr="Рисунок 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5882" y="3712952"/>
            <a:ext cx="4898065" cy="3932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Рисунок 69" descr="Рисунок 69"/>
          <p:cNvPicPr>
            <a:picLocks noChangeAspect="1"/>
          </p:cNvPicPr>
          <p:nvPr/>
        </p:nvPicPr>
        <p:blipFill>
          <a:blip r:embed="rId16">
            <a:extLst/>
          </a:blip>
          <a:srcRect l="30498" t="115" r="24310" b="32072"/>
          <a:stretch>
            <a:fillRect/>
          </a:stretch>
        </p:blipFill>
        <p:spPr>
          <a:xfrm>
            <a:off x="7592777" y="1167106"/>
            <a:ext cx="2838049" cy="2838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Box 4"/>
          <p:cNvSpPr txBox="1"/>
          <p:nvPr/>
        </p:nvSpPr>
        <p:spPr>
          <a:xfrm>
            <a:off x="121578" y="1574626"/>
            <a:ext cx="1114317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indent="179999">
              <a:defRPr sz="3200" spc="-15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С какими сложностями сталкиваются ваши заказчики:</a:t>
            </a:r>
          </a:p>
        </p:txBody>
      </p:sp>
      <p:pic>
        <p:nvPicPr>
          <p:cNvPr id="124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6306203" y="971896"/>
            <a:ext cx="7779042" cy="624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extBox 9"/>
          <p:cNvSpPr txBox="1"/>
          <p:nvPr/>
        </p:nvSpPr>
        <p:spPr>
          <a:xfrm>
            <a:off x="903353" y="2394099"/>
            <a:ext cx="4311844" cy="9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Двери не держат отделку </a:t>
            </a:r>
          </a:p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(камень, керамогранит → падает, лопается, провисает)</a:t>
            </a:r>
          </a:p>
        </p:txBody>
      </p:sp>
      <p:sp>
        <p:nvSpPr>
          <p:cNvPr id="127" name="TextBox 10"/>
          <p:cNvSpPr txBox="1"/>
          <p:nvPr/>
        </p:nvSpPr>
        <p:spPr>
          <a:xfrm>
            <a:off x="903353" y="3382459"/>
            <a:ext cx="5814327" cy="6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Переделки на стройке</a:t>
            </a:r>
            <a:r>
              <a:rPr b="0"/>
              <a:t> </a:t>
            </a:r>
          </a:p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→ задержки, срывы, доп. затраты</a:t>
            </a:r>
          </a:p>
        </p:txBody>
      </p:sp>
      <p:sp>
        <p:nvSpPr>
          <p:cNvPr id="128" name="TextBox 11"/>
          <p:cNvSpPr txBox="1"/>
          <p:nvPr/>
        </p:nvSpPr>
        <p:spPr>
          <a:xfrm>
            <a:off x="5693053" y="2438434"/>
            <a:ext cx="6840827" cy="65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Нет адаптации под проект, нет BIM-моделей</a:t>
            </a:r>
            <a:r>
              <a:rPr b="0"/>
              <a:t> </a:t>
            </a:r>
          </a:p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→ проектировщики рисуют от балды</a:t>
            </a:r>
          </a:p>
        </p:txBody>
      </p:sp>
      <p:pic>
        <p:nvPicPr>
          <p:cNvPr id="129" name="Рисунок 15" descr="Рисунок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420" y="2504311"/>
            <a:ext cx="335757" cy="335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Рисунок 16" descr="Рисунок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420" y="3497237"/>
            <a:ext cx="335757" cy="335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Рисунок 17" descr="Рисунок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5546" y="2513966"/>
            <a:ext cx="335757" cy="335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19" descr="Рисунок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32177" y="3953905"/>
            <a:ext cx="3911617" cy="3374499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Box 1"/>
          <p:cNvSpPr txBox="1"/>
          <p:nvPr/>
        </p:nvSpPr>
        <p:spPr>
          <a:xfrm>
            <a:off x="265054" y="904263"/>
            <a:ext cx="70909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ПРОБЛЕМА </a:t>
            </a:r>
          </a:p>
        </p:txBody>
      </p:sp>
      <p:sp>
        <p:nvSpPr>
          <p:cNvPr id="134" name="TextBox 11"/>
          <p:cNvSpPr txBox="1"/>
          <p:nvPr/>
        </p:nvSpPr>
        <p:spPr>
          <a:xfrm>
            <a:off x="5724047" y="3389975"/>
            <a:ext cx="7090924" cy="65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МОПы теряют класс</a:t>
            </a:r>
            <a:r>
              <a:rPr b="0"/>
              <a:t> </a:t>
            </a:r>
          </a:p>
          <a:p>
            <a: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→ падает ценность проекта</a:t>
            </a:r>
          </a:p>
        </p:txBody>
      </p:sp>
      <p:pic>
        <p:nvPicPr>
          <p:cNvPr id="135" name="Рисунок 17" descr="Рисунок 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6539" y="3440106"/>
            <a:ext cx="335757" cy="335757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extBox 9"/>
          <p:cNvSpPr txBox="1"/>
          <p:nvPr/>
        </p:nvSpPr>
        <p:spPr>
          <a:xfrm>
            <a:off x="896053" y="4366247"/>
            <a:ext cx="6539172" cy="669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Заказчики еще сталкиваются с тем, что они заказывают нашу продукцию в последний момент.</a:t>
            </a:r>
          </a:p>
        </p:txBody>
      </p:sp>
      <p:pic>
        <p:nvPicPr>
          <p:cNvPr id="137" name="Рисунок 15" descr="Рисунок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6121" y="4476459"/>
            <a:ext cx="335757" cy="33575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Если это планировать с самого начала, то сроки будут выдержаны.…"/>
          <p:cNvSpPr txBox="1"/>
          <p:nvPr/>
        </p:nvSpPr>
        <p:spPr>
          <a:xfrm>
            <a:off x="904862" y="5058884"/>
            <a:ext cx="7920462" cy="1266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spcBef>
                <a:spcPts val="500"/>
              </a:spcBef>
              <a:buSzPct val="100000"/>
              <a:buChar char="•"/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Если это планировать с самого начала, то сроки будут выдержаны. </a:t>
            </a:r>
          </a:p>
          <a:p>
            <a:pPr marL="228600" indent="-228600">
              <a:spcBef>
                <a:spcPts val="500"/>
              </a:spcBef>
              <a:buSzPct val="100000"/>
              <a:buChar char="•"/>
              <a:defRPr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/>
              <a:t>Решение будет более экономичным, они смогут сэкономить бюджет. а мопы будут выглядеть более дорогими, и что повысит стоимость и привлекательность квадратного метра в бизнес и премиум жилье.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4"/>
          <p:cNvSpPr txBox="1"/>
          <p:nvPr/>
        </p:nvSpPr>
        <p:spPr>
          <a:xfrm>
            <a:off x="265052" y="1462156"/>
            <a:ext cx="5847596" cy="124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Безопасность жизни и имущества </a:t>
            </a:r>
          </a:p>
          <a:p>
            <a:pPr>
              <a:defRPr sz="25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Это защищает как людей, так </a:t>
            </a:r>
          </a:p>
          <a:p>
            <a:pPr>
              <a:defRPr sz="25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и материальные ценности</a:t>
            </a:r>
          </a:p>
        </p:txBody>
      </p:sp>
      <p:pic>
        <p:nvPicPr>
          <p:cNvPr id="141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Рисунок 8" descr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4810404" y="646318"/>
            <a:ext cx="8299349" cy="6663769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9"/>
          <p:cNvSpPr txBox="1"/>
          <p:nvPr/>
        </p:nvSpPr>
        <p:spPr>
          <a:xfrm>
            <a:off x="925759" y="2915609"/>
            <a:ext cx="820790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Эстетика и невидимость.</a:t>
            </a:r>
          </a:p>
        </p:txBody>
      </p:sp>
      <p:pic>
        <p:nvPicPr>
          <p:cNvPr id="144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33" y="2915609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3"/>
          <p:cNvSpPr txBox="1"/>
          <p:nvPr/>
        </p:nvSpPr>
        <p:spPr>
          <a:xfrm>
            <a:off x="997948" y="3424840"/>
            <a:ext cx="6625567" cy="771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Двери органично вписываются в дизайн, не нарушая архитектурную композицию и даже повышая стоимость «квадратного метра» проекта.</a:t>
            </a:r>
          </a:p>
        </p:txBody>
      </p:sp>
      <p:sp>
        <p:nvSpPr>
          <p:cNvPr id="146" name="TextBox 5"/>
          <p:cNvSpPr txBox="1"/>
          <p:nvPr/>
        </p:nvSpPr>
        <p:spPr>
          <a:xfrm>
            <a:off x="933775" y="4390452"/>
            <a:ext cx="820790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Повышение стоимости объекта.</a:t>
            </a:r>
          </a:p>
        </p:txBody>
      </p:sp>
      <p:pic>
        <p:nvPicPr>
          <p:cNvPr id="147" name="Рисунок 7" descr="Рисунок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349" y="4390452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xtBox 12"/>
          <p:cNvSpPr txBox="1"/>
          <p:nvPr/>
        </p:nvSpPr>
        <p:spPr>
          <a:xfrm>
            <a:off x="1005963" y="4899683"/>
            <a:ext cx="4615016" cy="1094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buFont typeface="Wingdings"/>
              <a:defRPr sz="1600"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Надёжные противопожарные двери делают недвижимость более привлекательной </a:t>
            </a:r>
            <a:r>
              <a:rPr b="0"/>
              <a:t>для покупателей и арендаторов — это инвестиция в безопасность и репутацию.</a:t>
            </a:r>
          </a:p>
        </p:txBody>
      </p:sp>
      <p:pic>
        <p:nvPicPr>
          <p:cNvPr id="149" name="Рисунок 14" descr="Рисунок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16278" y="-5618802"/>
            <a:ext cx="3520020" cy="425831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extBox 18"/>
          <p:cNvSpPr txBox="1"/>
          <p:nvPr/>
        </p:nvSpPr>
        <p:spPr>
          <a:xfrm>
            <a:off x="8748085" y="-5368861"/>
            <a:ext cx="222018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i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ПРИМЕР:</a:t>
            </a:r>
          </a:p>
        </p:txBody>
      </p:sp>
      <p:sp>
        <p:nvSpPr>
          <p:cNvPr id="151" name="TextBox 20"/>
          <p:cNvSpPr txBox="1"/>
          <p:nvPr/>
        </p:nvSpPr>
        <p:spPr>
          <a:xfrm>
            <a:off x="8299283" y="-4459978"/>
            <a:ext cx="2886753" cy="259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компании [Клиент] мы поставили 500 тонн металлопроката на стройку [Объект] на 10 дней быстрее графика, сэкономив им 1,2 млн руб.»*  </a:t>
            </a:r>
          </a:p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/>
            </a:r>
            <a:br/>
            <a:endParaRPr/>
          </a:p>
        </p:txBody>
      </p:sp>
      <p:pic>
        <p:nvPicPr>
          <p:cNvPr id="152" name="Рисунок 21" descr="Рисунок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064750" y="5022850"/>
            <a:ext cx="2127250" cy="183515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1"/>
          <p:cNvSpPr txBox="1"/>
          <p:nvPr/>
        </p:nvSpPr>
        <p:spPr>
          <a:xfrm>
            <a:off x="265054" y="904263"/>
            <a:ext cx="70909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РЕШЕНИЕ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5" descr="Рисунок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2482" y="2262845"/>
            <a:ext cx="6053808" cy="4855303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TextBox 4"/>
          <p:cNvSpPr txBox="1"/>
          <p:nvPr/>
        </p:nvSpPr>
        <p:spPr>
          <a:xfrm>
            <a:off x="280818" y="1602523"/>
            <a:ext cx="858056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Мы подключаемся на стадии проекта</a:t>
            </a:r>
          </a:p>
        </p:txBody>
      </p:sp>
      <p:pic>
        <p:nvPicPr>
          <p:cNvPr id="157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9"/>
          <p:cNvSpPr txBox="1"/>
          <p:nvPr/>
        </p:nvSpPr>
        <p:spPr>
          <a:xfrm>
            <a:off x="925759" y="2416418"/>
            <a:ext cx="6982340" cy="76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Мы выдаём Revit/BIM-модели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Встраивайте двери в макет без переделок.</a:t>
            </a:r>
          </a:p>
        </p:txBody>
      </p:sp>
      <p:pic>
        <p:nvPicPr>
          <p:cNvPr id="159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397" y="2416418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1"/>
          <p:cNvSpPr txBox="1"/>
          <p:nvPr/>
        </p:nvSpPr>
        <p:spPr>
          <a:xfrm>
            <a:off x="914871" y="3258246"/>
            <a:ext cx="5791290" cy="111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Индивидуальный инженер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Подбираем решения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под ваш интерьер и задачи.</a:t>
            </a:r>
          </a:p>
        </p:txBody>
      </p:sp>
      <p:pic>
        <p:nvPicPr>
          <p:cNvPr id="161" name="Рисунок 10" descr="Рисунок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510" y="3258246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11"/>
          <p:cNvSpPr txBox="1"/>
          <p:nvPr/>
        </p:nvSpPr>
        <p:spPr>
          <a:xfrm>
            <a:off x="920310" y="4441163"/>
            <a:ext cx="7753427" cy="770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Оценим бюджет заранее.</a:t>
            </a:r>
            <a:r>
              <a:t>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Понимаете стоимость и экономите время.</a:t>
            </a:r>
          </a:p>
        </p:txBody>
      </p:sp>
      <p:pic>
        <p:nvPicPr>
          <p:cNvPr id="163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949" y="4441163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extBox 3"/>
          <p:cNvSpPr txBox="1"/>
          <p:nvPr/>
        </p:nvSpPr>
        <p:spPr>
          <a:xfrm>
            <a:off x="265054" y="904263"/>
            <a:ext cx="70909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ПОЧЕМУ ВЫБИРАЮТ НАС? </a:t>
            </a:r>
          </a:p>
        </p:txBody>
      </p:sp>
      <p:sp>
        <p:nvSpPr>
          <p:cNvPr id="165" name="TextBox 11"/>
          <p:cNvSpPr txBox="1"/>
          <p:nvPr/>
        </p:nvSpPr>
        <p:spPr>
          <a:xfrm>
            <a:off x="920310" y="5314768"/>
            <a:ext cx="7753427" cy="111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Увеличиваем стоимость м2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Высокий класс безопасности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повышает ценность объекта.</a:t>
            </a:r>
          </a:p>
        </p:txBody>
      </p:sp>
      <p:pic>
        <p:nvPicPr>
          <p:cNvPr id="166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949" y="5314768"/>
            <a:ext cx="523221" cy="5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SC04412.jpg" descr="DSC04412.jpg"/>
          <p:cNvPicPr>
            <a:picLocks noChangeAspect="1"/>
          </p:cNvPicPr>
          <p:nvPr/>
        </p:nvPicPr>
        <p:blipFill>
          <a:blip r:embed="rId5">
            <a:extLst/>
          </a:blip>
          <a:srcRect t="252" b="252"/>
          <a:stretch>
            <a:fillRect/>
          </a:stretch>
        </p:blipFill>
        <p:spPr>
          <a:xfrm>
            <a:off x="8256296" y="1094620"/>
            <a:ext cx="3644831" cy="5439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Рисунок 15" descr="Рисунок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2482" y="2262845"/>
            <a:ext cx="6053808" cy="4855303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TextBox 4"/>
          <p:cNvSpPr txBox="1"/>
          <p:nvPr/>
        </p:nvSpPr>
        <p:spPr>
          <a:xfrm>
            <a:off x="280818" y="1602523"/>
            <a:ext cx="858056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Мы подключаемся на стадии проекта</a:t>
            </a:r>
          </a:p>
        </p:txBody>
      </p:sp>
      <p:pic>
        <p:nvPicPr>
          <p:cNvPr id="171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9"/>
          <p:cNvSpPr txBox="1"/>
          <p:nvPr/>
        </p:nvSpPr>
        <p:spPr>
          <a:xfrm>
            <a:off x="925759" y="2416418"/>
            <a:ext cx="6982340" cy="769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Выделим персонального инженера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— он адаптирует наши решения под ваш проект.</a:t>
            </a:r>
          </a:p>
        </p:txBody>
      </p:sp>
      <p:pic>
        <p:nvPicPr>
          <p:cNvPr id="173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2397" y="2416418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Box 1"/>
          <p:cNvSpPr txBox="1"/>
          <p:nvPr/>
        </p:nvSpPr>
        <p:spPr>
          <a:xfrm>
            <a:off x="914871" y="3258246"/>
            <a:ext cx="7004114" cy="111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Готовы приехать уже </a:t>
            </a:r>
          </a:p>
          <a:p>
            <a:pPr>
              <a:defRPr sz="2200" b="1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сегодня на замер проёмов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— чтобы всё встало идеально.</a:t>
            </a:r>
          </a:p>
        </p:txBody>
      </p:sp>
      <p:pic>
        <p:nvPicPr>
          <p:cNvPr id="175" name="Рисунок 10" descr="Рисунок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510" y="3258246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extBox 11"/>
          <p:cNvSpPr txBox="1"/>
          <p:nvPr/>
        </p:nvSpPr>
        <p:spPr>
          <a:xfrm>
            <a:off x="920310" y="4441163"/>
            <a:ext cx="4520846" cy="1112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Дадим Revit-библиотеку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— вставляйте сразу в проект, ничего не дорабатывая.</a:t>
            </a:r>
          </a:p>
        </p:txBody>
      </p:sp>
      <p:pic>
        <p:nvPicPr>
          <p:cNvPr id="177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949" y="4441163"/>
            <a:ext cx="523221" cy="52322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3"/>
          <p:cNvSpPr txBox="1"/>
          <p:nvPr/>
        </p:nvSpPr>
        <p:spPr>
          <a:xfrm>
            <a:off x="265054" y="904263"/>
            <a:ext cx="70909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ПОЧЕМУ ВЫБИРАЮТ НАС? </a:t>
            </a:r>
          </a:p>
        </p:txBody>
      </p:sp>
      <p:sp>
        <p:nvSpPr>
          <p:cNvPr id="179" name="TextBox 11"/>
          <p:cNvSpPr txBox="1"/>
          <p:nvPr/>
        </p:nvSpPr>
        <p:spPr>
          <a:xfrm>
            <a:off x="920310" y="5695768"/>
            <a:ext cx="7753427" cy="769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Просто напишите нам — и мы подключимся, 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как будто вы уже наш постоянный партнёр.</a:t>
            </a:r>
          </a:p>
        </p:txBody>
      </p:sp>
      <p:pic>
        <p:nvPicPr>
          <p:cNvPr id="180" name="Рисунок 13" descr="Рисунок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949" y="5695768"/>
            <a:ext cx="523221" cy="5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t="5676" r="6078"/>
          <a:stretch>
            <a:fillRect/>
          </a:stretch>
        </p:blipFill>
        <p:spPr>
          <a:xfrm>
            <a:off x="8253265" y="1075831"/>
            <a:ext cx="3651099" cy="544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5" descr="Рисунок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1344" y="2482314"/>
            <a:ext cx="5750656" cy="461217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Box 4"/>
          <p:cNvSpPr txBox="1"/>
          <p:nvPr/>
        </p:nvSpPr>
        <p:spPr>
          <a:xfrm>
            <a:off x="265052" y="1507925"/>
            <a:ext cx="858056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Наши решения уже используют: </a:t>
            </a:r>
          </a:p>
        </p:txBody>
      </p:sp>
      <p:pic>
        <p:nvPicPr>
          <p:cNvPr id="185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Рисунок 3" descr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179" y="2281858"/>
            <a:ext cx="3520019" cy="425831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TextBox 5"/>
          <p:cNvSpPr txBox="1"/>
          <p:nvPr/>
        </p:nvSpPr>
        <p:spPr>
          <a:xfrm>
            <a:off x="674811" y="2576938"/>
            <a:ext cx="2886754" cy="32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ГК САМОЛЕТ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ФСК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КОРТРОС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ИНТЕКО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Акт Барс Дом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ДОНСТРОЙ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ЛЕВЕЛ ГРУПП</a:t>
            </a:r>
          </a:p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ЛСР</a:t>
            </a:r>
            <a:br>
              <a:rPr b="1"/>
            </a:br>
            <a:r>
              <a:rPr b="1"/>
              <a:t>АНТ ЯПЫ</a:t>
            </a:r>
          </a:p>
        </p:txBody>
      </p:sp>
      <p:pic>
        <p:nvPicPr>
          <p:cNvPr id="188" name="Рисунок 12" descr="Рисунок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26372" y="2281858"/>
            <a:ext cx="3520020" cy="4258314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14"/>
          <p:cNvSpPr txBox="1"/>
          <p:nvPr/>
        </p:nvSpPr>
        <p:spPr>
          <a:xfrm>
            <a:off x="4443005" y="2576938"/>
            <a:ext cx="3111592" cy="2306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1"/>
              <a:t>ЛМС</a:t>
            </a:r>
          </a:p>
          <a:p>
            <a:pPr>
              <a:defRPr sz="2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МР ГРУПП</a:t>
            </a:r>
          </a:p>
          <a:p>
            <a:pPr>
              <a:defRPr sz="2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ЭТАЛОН</a:t>
            </a:r>
          </a:p>
          <a:p>
            <a:pPr>
              <a:defRPr sz="2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РГ ДЕВЕЛОПМЕНТ</a:t>
            </a:r>
          </a:p>
          <a:p>
            <a:pPr>
              <a:defRPr sz="2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ГК ГРАНЕЛЬ </a:t>
            </a:r>
          </a:p>
          <a:p>
            <a:pPr>
              <a:defRPr sz="2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КОЛДИ КОНСТРАКШН ФОРМА СМАЙНЕКС</a:t>
            </a:r>
          </a:p>
        </p:txBody>
      </p:sp>
      <p:sp>
        <p:nvSpPr>
          <p:cNvPr id="190" name="TextBox 16"/>
          <p:cNvSpPr txBox="1"/>
          <p:nvPr/>
        </p:nvSpPr>
        <p:spPr>
          <a:xfrm>
            <a:off x="4443006" y="4914954"/>
            <a:ext cx="2886753" cy="1000152"/>
          </a:xfrm>
          <a:prstGeom prst="rect">
            <a:avLst/>
          </a:prstGeom>
          <a:ln w="12700">
            <a:miter lim="400000"/>
          </a:ln>
          <a:effectLst>
            <a:outerShdw blurRad="50800" dist="50800" dir="5400000" rotWithShape="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многие другие девелоперы </a:t>
            </a:r>
          </a:p>
          <a:p>
            <a:pPr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строительные компании </a:t>
            </a:r>
          </a:p>
          <a:p>
            <a:pPr>
              <a:defRPr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/>
            </a:r>
            <a:br/>
            <a:endParaRPr/>
          </a:p>
        </p:txBody>
      </p:sp>
      <p:pic>
        <p:nvPicPr>
          <p:cNvPr id="191" name="Рисунок 19" descr="Рисунок 1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5736" y="4908046"/>
            <a:ext cx="2775174" cy="2394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48730" y="4954959"/>
            <a:ext cx="2775174" cy="239410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Box 23"/>
          <p:cNvSpPr txBox="1"/>
          <p:nvPr/>
        </p:nvSpPr>
        <p:spPr>
          <a:xfrm>
            <a:off x="265054" y="904263"/>
            <a:ext cx="70909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КЕЙСЫ</a:t>
            </a:r>
          </a:p>
        </p:txBody>
      </p:sp>
      <p:pic>
        <p:nvPicPr>
          <p:cNvPr id="194" name="8044.JPG" descr="8044.JPG"/>
          <p:cNvPicPr>
            <a:picLocks noChangeAspect="1"/>
          </p:cNvPicPr>
          <p:nvPr/>
        </p:nvPicPr>
        <p:blipFill>
          <a:blip r:embed="rId6">
            <a:extLst/>
          </a:blip>
          <a:srcRect l="35374"/>
          <a:stretch>
            <a:fillRect/>
          </a:stretch>
        </p:blipFill>
        <p:spPr>
          <a:xfrm>
            <a:off x="7917685" y="2308394"/>
            <a:ext cx="3970285" cy="4095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Box 4"/>
          <p:cNvSpPr txBox="1"/>
          <p:nvPr/>
        </p:nvSpPr>
        <p:spPr>
          <a:xfrm>
            <a:off x="265052" y="3133901"/>
            <a:ext cx="10612564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Хотите увидеть, как это будет выглядеть у вас?</a:t>
            </a:r>
          </a:p>
        </p:txBody>
      </p:sp>
      <p:pic>
        <p:nvPicPr>
          <p:cNvPr id="197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Box 1"/>
          <p:cNvSpPr txBox="1"/>
          <p:nvPr/>
        </p:nvSpPr>
        <p:spPr>
          <a:xfrm>
            <a:off x="914871" y="3780432"/>
            <a:ext cx="7758867" cy="5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Мы сделаем один образец двери бесплатно</a:t>
            </a:r>
          </a:p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— под ваш макет или реальный интерьер.</a:t>
            </a:r>
          </a:p>
        </p:txBody>
      </p:sp>
      <p:pic>
        <p:nvPicPr>
          <p:cNvPr id="199" name="Рисунок 10" descr="Рисунок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445" y="3706290"/>
            <a:ext cx="523221" cy="5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830" y="1663544"/>
            <a:ext cx="5306694" cy="131950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TextBox 12"/>
          <p:cNvSpPr txBox="1"/>
          <p:nvPr/>
        </p:nvSpPr>
        <p:spPr>
          <a:xfrm>
            <a:off x="935463" y="4479141"/>
            <a:ext cx="7758867" cy="542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Просто напишите нам — и мы подключимся, </a:t>
            </a:r>
          </a:p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как будто вы уже наш постоянный партнёр.</a:t>
            </a:r>
          </a:p>
        </p:txBody>
      </p:sp>
      <p:pic>
        <p:nvPicPr>
          <p:cNvPr id="202" name="Рисунок 14" descr="Рисунок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038" y="4404999"/>
            <a:ext cx="523221" cy="5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Рисунок 18" descr="Рисунок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6951298" y="2332044"/>
            <a:ext cx="5750657" cy="461216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TextBox 19"/>
          <p:cNvSpPr txBox="1"/>
          <p:nvPr/>
        </p:nvSpPr>
        <p:spPr>
          <a:xfrm>
            <a:off x="265054" y="904263"/>
            <a:ext cx="709092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20386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ПРИЗЫВ К ДЕЙСТВИЮ</a:t>
            </a:r>
          </a:p>
        </p:txBody>
      </p:sp>
      <p:sp>
        <p:nvSpPr>
          <p:cNvPr id="205" name="TextBox 12"/>
          <p:cNvSpPr txBox="1"/>
          <p:nvPr/>
        </p:nvSpPr>
        <p:spPr>
          <a:xfrm>
            <a:off x="935463" y="5177851"/>
            <a:ext cx="6402414" cy="122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Мы готовы обсудить с вами не только мопы и двери в мопах, </a:t>
            </a:r>
          </a:p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 еще можем обсудить с вами и другие разные интересные вопросы, связанные с архитектурой, дизайном, решением, </a:t>
            </a:r>
          </a:p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нестандартными металлическими декоративными </a:t>
            </a:r>
          </a:p>
          <a:p>
            <a:pPr>
              <a:defRPr sz="16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элементами, которые мы тоже можем производить. </a:t>
            </a:r>
          </a:p>
        </p:txBody>
      </p:sp>
      <p:pic>
        <p:nvPicPr>
          <p:cNvPr id="206" name="Рисунок 14" descr="Рисунок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038" y="5099971"/>
            <a:ext cx="523221" cy="523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Рисунок 21" descr="Рисунок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9688" y="3185686"/>
            <a:ext cx="4266664" cy="3421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35" y="204572"/>
            <a:ext cx="11960129" cy="538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0" y="3698861"/>
            <a:ext cx="3938955" cy="3159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Рисунок 11" descr="Рисунок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72549" y="967722"/>
            <a:ext cx="3932601" cy="304006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Box 13"/>
          <p:cNvSpPr txBox="1"/>
          <p:nvPr/>
        </p:nvSpPr>
        <p:spPr>
          <a:xfrm>
            <a:off x="8668851" y="-796461"/>
            <a:ext cx="93999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Фото</a:t>
            </a:r>
          </a:p>
        </p:txBody>
      </p:sp>
      <p:sp>
        <p:nvSpPr>
          <p:cNvPr id="213" name="TextBox 15"/>
          <p:cNvSpPr txBox="1"/>
          <p:nvPr/>
        </p:nvSpPr>
        <p:spPr>
          <a:xfrm>
            <a:off x="7112786" y="4086592"/>
            <a:ext cx="8580564" cy="1455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Федорова Вера 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Коммерческий директор </a:t>
            </a:r>
          </a:p>
          <a:p>
            <a:pPr>
              <a:defRPr sz="2200">
                <a:solidFill>
                  <a:srgbClr val="2038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ООО "REVIZOR"</a:t>
            </a:r>
          </a:p>
        </p:txBody>
      </p:sp>
      <p:pic>
        <p:nvPicPr>
          <p:cNvPr id="214" name="Рисунок 16" descr="Рисунок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506" y="5537172"/>
            <a:ext cx="12265012" cy="162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Рисунок 17" descr="Рисунок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4345" y="5398494"/>
            <a:ext cx="13716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Рисунок 19" descr="Рисунок 1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04304" y="5312226"/>
            <a:ext cx="1384301" cy="137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Рисунок 20" descr="Рисунок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38849" y="5182268"/>
            <a:ext cx="1409701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Рисунок 22" descr="Рисунок 2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8669" y="1348352"/>
            <a:ext cx="5771440" cy="2260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Рисунок 3" descr="Рисунок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36902" y="1096940"/>
            <a:ext cx="2516334" cy="47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Рисунок 69" descr="Рисунок 69"/>
          <p:cNvPicPr>
            <a:picLocks noChangeAspect="1"/>
          </p:cNvPicPr>
          <p:nvPr/>
        </p:nvPicPr>
        <p:blipFill>
          <a:blip r:embed="rId11">
            <a:extLst/>
          </a:blip>
          <a:srcRect l="30498" t="114" r="24310" b="32073"/>
          <a:stretch>
            <a:fillRect/>
          </a:stretch>
        </p:blipFill>
        <p:spPr>
          <a:xfrm>
            <a:off x="7719823" y="1167106"/>
            <a:ext cx="2838048" cy="2838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Широкоэкранный</PresentationFormat>
  <Paragraphs>85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</vt:lpstr>
      <vt:lpstr>Helvetica Neue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Кулаченкова</cp:lastModifiedBy>
  <cp:revision>1</cp:revision>
  <dcterms:modified xsi:type="dcterms:W3CDTF">2025-07-30T08:19:54Z</dcterms:modified>
</cp:coreProperties>
</file>