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4" r:id="rId8"/>
    <p:sldId id="263" r:id="rId9"/>
    <p:sldId id="261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F00"/>
    <a:srgbClr val="113479"/>
    <a:srgbClr val="3358A3"/>
    <a:srgbClr val="0E59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478"/>
    <p:restoredTop sz="94733"/>
  </p:normalViewPr>
  <p:slideViewPr>
    <p:cSldViewPr snapToGrid="0">
      <p:cViewPr>
        <p:scale>
          <a:sx n="87" d="100"/>
          <a:sy n="87" d="100"/>
        </p:scale>
        <p:origin x="-1098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2ADC-87D8-D54B-9C6F-39FD4363248B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0E8DA-2A77-6144-B1E0-8F15886899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621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76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94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483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69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14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C6567-3AE8-5AED-D980-032A8C5F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7E23557-C971-C80D-8203-FCF624F92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3F55F3-933C-434C-A780-B4F39ACB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B9857A-601B-24FC-F067-7495CC7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9260F2-2756-C925-CC37-A3508096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09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2C4A4C-45E5-BE5E-8527-FD3A71C4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1F11FE2-3719-96D3-1D2B-9414F5C3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471466-C5EE-61DA-AADC-47E6E184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830787-C2A6-AE06-31A3-A893D701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018CBF-C841-455E-DA31-701349BD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539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6D3EC5B-5DC8-86A1-5311-7BD9BEF10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66F372-E510-8717-F60F-0444C1DE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7F28D0-CEFD-D1D0-0CD7-0F37753A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6DDC97-1DC6-B2BB-9D9E-33153B2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2DD3E5-6D7C-FFFE-8CEB-5466CF60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24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DCA4AC-E789-72DE-4E46-169A78C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77805D-81C0-83EF-9ADC-1DAAA7FB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574039-28D8-466B-BC05-408AF361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812E5-44C7-E416-E9B2-E2AD14C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CE3F10-EB0C-E70B-B06F-43F73218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59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C8E4E6-5D7D-F280-D640-3F49ACA4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907749-C267-A404-88DC-933DC9483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47BD83-21DD-28AC-0A3D-D703C2A2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C428562-7421-2469-3E67-D9232D6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1A16D9-8852-3DB2-6625-88704C2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4931E2-711B-50F4-E1A1-8EAD07FF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69E219-C93B-22A6-B0C0-299E0F8F1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6D88C51-9BEB-6E0E-BE68-7F428A328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AE12A64-3F7C-D7DD-8961-FDFAD243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82F905-04C7-B5DF-70E5-B2B5A7F9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45F696-4A68-0E9F-84FE-F534092F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43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5E43BE-DA6F-9DEC-910E-6A105B9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55C80F0-1BEE-120B-EBD2-C137DB58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61E67A2-0F3A-7CED-FA75-0176377C5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D763930-EA18-E045-7BE9-2F2591666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CD6C15-E483-49D1-72B9-8BC4028C2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6E14495-7511-F6A6-C322-9887760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03485FE-0487-5905-B479-FCEB0F67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D303053-4FC0-76D3-031C-E8E181D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85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E34313-4DEA-8046-6222-C11057E5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ABEB82C-8756-D6BE-0AC4-A6A12FDC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0DEBCA-CF25-7453-B782-155221A2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71ED93F-C2B1-93C9-2D20-586F0D4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236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F2978CB9-46E8-CC05-2AB6-570ABCDA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3D8FF9C-B854-6637-B275-3FF6FC2F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0B62B6B-9312-72F4-364F-C26B4D4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40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E9248D-415A-A9FB-48D0-A5D00DA2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06757E-85D7-5C6E-561E-E239EC52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4C37B83-B1D7-9FE1-C6F1-BE211AEB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8773F5-89FD-00D2-2312-70B06113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4231086-434E-C01B-DE2C-4DFFF69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FB9262-ED86-D928-62CC-622D1C64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0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6904E9-0CEA-A3CA-64C9-4797A5E7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E69C653-DDC7-7506-D65E-8DEBB5E99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DC7BEA4-D50E-6215-0994-D4299FA89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2159CB-6272-986C-60A8-0FE55401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77EAB40-CDCB-9D17-9B7B-6572FC57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DFE6CF6-82DC-ACA7-8F1E-0630A03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50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03A30A-3349-D4D4-A28D-FD977DD9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43BE57-BE59-712B-6553-5F8D2C606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DD8F48-409D-D9AC-57FB-041137315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6B04-F31E-CB40-AAB8-84524437712D}" type="datetimeFigureOut">
              <a:rPr lang="ru-RU" smtClean="0"/>
              <a:pPr/>
              <a:t>18.10.2025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ACFF08-EED2-844B-7F64-D50C49321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33E083-A6C3-8889-14CE-5CB4C155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82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mailto:fasad@domglass.ru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51160C6-79B7-B086-58AB-3890C74C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881" y="3712953"/>
            <a:ext cx="4898064" cy="39327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2A7A76-193E-441B-A586-CA31C330241B}"/>
              </a:ext>
            </a:extLst>
          </p:cNvPr>
          <p:cNvSpPr txBox="1"/>
          <p:nvPr/>
        </p:nvSpPr>
        <p:spPr>
          <a:xfrm>
            <a:off x="436901" y="4130525"/>
            <a:ext cx="705971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Комплексные решения</a:t>
            </a:r>
          </a:p>
          <a:p>
            <a:r>
              <a:rPr lang="ru-RU" sz="34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для фасадного остекления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789EC88-CB19-FF84-B60D-76F56469D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0621192-46EF-F622-D518-24B95326E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EF692F-B0AD-C732-6AFE-A9596421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9CB12F6-5C8D-54E3-68EA-91EBDED8C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02" y="1757068"/>
            <a:ext cx="5037623" cy="19733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902" y="1573896"/>
            <a:ext cx="2196391" cy="4147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23EE822-A07A-46D3-0550-F70339B02FAF}"/>
              </a:ext>
            </a:extLst>
          </p:cNvPr>
          <p:cNvSpPr txBox="1"/>
          <p:nvPr/>
        </p:nvSpPr>
        <p:spPr>
          <a:xfrm>
            <a:off x="7272024" y="4266879"/>
            <a:ext cx="8672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Юркевич Андрей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Генеральный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директор ООО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«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ДомГласс»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Основатель </a:t>
            </a:r>
            <a:r>
              <a:rPr lang="en" dirty="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DomoGroup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DB204D-B71F-CE4B-BC5A-252653E1BD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98698" y="597403"/>
            <a:ext cx="3199279" cy="341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4482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C76D69-7C68-12D4-177A-8454167B744E}"/>
              </a:ext>
            </a:extLst>
          </p:cNvPr>
          <p:cNvSpPr txBox="1"/>
          <p:nvPr/>
        </p:nvSpPr>
        <p:spPr>
          <a:xfrm>
            <a:off x="8623131" y="2297641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3F6BB42-E28C-1728-3113-035B2DF29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06" y="5537172"/>
            <a:ext cx="12265011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105FB0F-9B10-289B-F3A7-F4C935983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345" y="5398495"/>
            <a:ext cx="1371600" cy="1371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654FE27-31AA-C245-CF5E-F6E71E76A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04" y="5312227"/>
            <a:ext cx="1384300" cy="1371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03E24A1-BF4C-DB7A-585D-1FC0C9328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8850" y="5182269"/>
            <a:ext cx="1409700" cy="1409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3341F2D-7EB6-7178-6140-464626EC9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54" y="1348353"/>
            <a:ext cx="5302044" cy="2076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8E5DB8-EEEC-66C0-3CF5-FC65D600E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886" y="1096941"/>
            <a:ext cx="2516333" cy="475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497FBD-0D02-8047-8431-E1D8E7908575}"/>
              </a:ext>
            </a:extLst>
          </p:cNvPr>
          <p:cNvSpPr txBox="1"/>
          <p:nvPr/>
        </p:nvSpPr>
        <p:spPr>
          <a:xfrm>
            <a:off x="6688392" y="4075056"/>
            <a:ext cx="29252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Юркевич Андрей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Генеральный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директор 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ООО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ДомГласс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FA0AE71-641E-1542-82D0-D1536673E8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51"/>
          <a:stretch/>
        </p:blipFill>
        <p:spPr>
          <a:xfrm>
            <a:off x="6764816" y="1182919"/>
            <a:ext cx="2516333" cy="28740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893002-2C5A-104B-98D0-3C7CCE97A36E}"/>
              </a:ext>
            </a:extLst>
          </p:cNvPr>
          <p:cNvSpPr txBox="1"/>
          <p:nvPr/>
        </p:nvSpPr>
        <p:spPr>
          <a:xfrm>
            <a:off x="9359870" y="4075056"/>
            <a:ext cx="29252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Шкоп Ирина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Исполнительный директор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ООО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Алформ»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FF691C-2D8C-CD44-AF80-B6C6B82B27C0}"/>
              </a:ext>
            </a:extLst>
          </p:cNvPr>
          <p:cNvSpPr/>
          <p:nvPr/>
        </p:nvSpPr>
        <p:spPr>
          <a:xfrm>
            <a:off x="9415847" y="1182919"/>
            <a:ext cx="2377484" cy="255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AB36E7B-9D15-444B-A861-BDACDCDEA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10B85E9-F8B8-2F45-9C70-0B5ED8ABE1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0C2D816-4FE4-074E-8F36-31855DFFEB67}"/>
              </a:ext>
            </a:extLst>
          </p:cNvPr>
          <p:cNvSpPr txBox="1"/>
          <p:nvPr/>
        </p:nvSpPr>
        <p:spPr>
          <a:xfrm>
            <a:off x="1867312" y="4164205"/>
            <a:ext cx="3898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/>
            <a:r>
              <a:rPr lang="ru-RU" sz="3200" spc="-15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+7 (495) 818-97-6</a:t>
            </a:r>
            <a:r>
              <a:rPr lang="en-US" sz="3200" spc="-15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5</a:t>
            </a:r>
            <a:endParaRPr lang="ru-RU" sz="3200" spc="-15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0AA4D28-A43B-2048-8FDB-08FD9240F308}"/>
              </a:ext>
            </a:extLst>
          </p:cNvPr>
          <p:cNvSpPr txBox="1"/>
          <p:nvPr/>
        </p:nvSpPr>
        <p:spPr>
          <a:xfrm>
            <a:off x="1910176" y="4721417"/>
            <a:ext cx="389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Inter"/>
                <a:hlinkClick r:id="rId11"/>
              </a:rPr>
              <a:t>fasad</a:t>
            </a:r>
            <a:r>
              <a:rPr lang="en" sz="3200" b="0" i="0" u="none" strike="noStrike" dirty="0">
                <a:solidFill>
                  <a:srgbClr val="FFFFFF"/>
                </a:solidFill>
                <a:effectLst/>
                <a:latin typeface="Inter"/>
                <a:hlinkClick r:id="rId11"/>
              </a:rPr>
              <a:t>@domglass.ru</a:t>
            </a:r>
            <a:r>
              <a:rPr lang="en" sz="3200" b="0" i="0" u="none" strike="noStrike" dirty="0">
                <a:solidFill>
                  <a:srgbClr val="FFFFFF"/>
                </a:solidFill>
                <a:effectLst/>
                <a:latin typeface="Inter"/>
              </a:rPr>
              <a:t> </a:t>
            </a:r>
            <a:endParaRPr lang="en" sz="3200" b="0" i="0" dirty="0">
              <a:solidFill>
                <a:srgbClr val="FFFFFF"/>
              </a:solidFill>
              <a:effectLst/>
              <a:latin typeface="Inter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4EC524-57CA-7D43-AC36-34F409ACAE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28" y="4003589"/>
            <a:ext cx="1475738" cy="1491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191184-936B-7043-BDD8-F01D5E2FB7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1896" y="1171986"/>
            <a:ext cx="2393466" cy="28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138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197AA4-EDB6-6196-51E2-E883E327683F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Знакомство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E6AD5F-8B3A-2642-B9F9-8CAD8D099189}"/>
              </a:ext>
            </a:extLst>
          </p:cNvPr>
          <p:cNvSpPr txBox="1"/>
          <p:nvPr/>
        </p:nvSpPr>
        <p:spPr>
          <a:xfrm>
            <a:off x="8343178" y="2816578"/>
            <a:ext cx="31963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Рынку нужен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комплексный 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интегратор стекла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и алюминия.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EC42979-CCC2-D04E-9FAA-42879374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EB02544D-8929-AF4C-AA02-27D1EF846DDC}"/>
              </a:ext>
            </a:extLst>
          </p:cNvPr>
          <p:cNvGrpSpPr/>
          <p:nvPr/>
        </p:nvGrpSpPr>
        <p:grpSpPr>
          <a:xfrm>
            <a:off x="-157162" y="1893328"/>
            <a:ext cx="7228617" cy="3298854"/>
            <a:chOff x="0" y="1787496"/>
            <a:chExt cx="7661808" cy="349654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312C7D95-2594-8440-A471-D2D94C488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8"/>
            <a:stretch/>
          </p:blipFill>
          <p:spPr>
            <a:xfrm>
              <a:off x="0" y="1787496"/>
              <a:ext cx="7661808" cy="3496545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xmlns="" id="{B8647942-5151-9A4C-8936-D66BB9FBE55F}"/>
                </a:ext>
              </a:extLst>
            </p:cNvPr>
            <p:cNvSpPr/>
            <p:nvPr/>
          </p:nvSpPr>
          <p:spPr>
            <a:xfrm>
              <a:off x="5762507" y="3910279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9F60474B-D475-2F4B-BD40-F46226F5BA4C}"/>
                </a:ext>
              </a:extLst>
            </p:cNvPr>
            <p:cNvSpPr/>
            <p:nvPr/>
          </p:nvSpPr>
          <p:spPr>
            <a:xfrm>
              <a:off x="6783125" y="3961079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CE4C7A8B-A4BA-0F4D-8113-217BA70E8055}"/>
                </a:ext>
              </a:extLst>
            </p:cNvPr>
            <p:cNvSpPr/>
            <p:nvPr/>
          </p:nvSpPr>
          <p:spPr>
            <a:xfrm>
              <a:off x="6390579" y="2848097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67A0846A-555E-E94A-8750-7266F83AEDD7}"/>
                </a:ext>
              </a:extLst>
            </p:cNvPr>
            <p:cNvSpPr/>
            <p:nvPr/>
          </p:nvSpPr>
          <p:spPr>
            <a:xfrm>
              <a:off x="4780143" y="3605547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E345BEF-57BF-9045-A070-BD0C61A4F0CA}"/>
                </a:ext>
              </a:extLst>
            </p:cNvPr>
            <p:cNvSpPr/>
            <p:nvPr/>
          </p:nvSpPr>
          <p:spPr>
            <a:xfrm>
              <a:off x="4241056" y="3946741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FD9CC660-46E4-064A-813E-EE8568AB6097}"/>
                </a:ext>
              </a:extLst>
            </p:cNvPr>
            <p:cNvSpPr/>
            <p:nvPr/>
          </p:nvSpPr>
          <p:spPr>
            <a:xfrm>
              <a:off x="3190178" y="4260640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F5ACE482-DEDF-EE4D-B680-468D7519B385}"/>
                </a:ext>
              </a:extLst>
            </p:cNvPr>
            <p:cNvSpPr/>
            <p:nvPr/>
          </p:nvSpPr>
          <p:spPr>
            <a:xfrm>
              <a:off x="2248482" y="2650204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DFA0E954-7424-5148-8F9F-076C2E9FB19B}"/>
                </a:ext>
              </a:extLst>
            </p:cNvPr>
            <p:cNvSpPr/>
            <p:nvPr/>
          </p:nvSpPr>
          <p:spPr>
            <a:xfrm>
              <a:off x="1143013" y="2581965"/>
              <a:ext cx="152962" cy="152962"/>
            </a:xfrm>
            <a:prstGeom prst="ellipse">
              <a:avLst/>
            </a:prstGeom>
            <a:solidFill>
              <a:srgbClr val="113479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52D19D2-5FFC-B44B-98E7-32F7DF1FFDB3}"/>
              </a:ext>
            </a:extLst>
          </p:cNvPr>
          <p:cNvSpPr txBox="1"/>
          <p:nvPr/>
        </p:nvSpPr>
        <p:spPr>
          <a:xfrm>
            <a:off x="7354253" y="2640904"/>
            <a:ext cx="48377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 dirty="0">
                <a:solidFill>
                  <a:srgbClr val="113479"/>
                </a:solidFill>
              </a:rPr>
              <a:t>DOMO GROUP </a:t>
            </a:r>
            <a:r>
              <a:rPr lang="en" sz="2400" dirty="0">
                <a:solidFill>
                  <a:srgbClr val="113479"/>
                </a:solidFill>
              </a:rPr>
              <a:t>— </a:t>
            </a:r>
            <a:r>
              <a:rPr lang="ru-RU" sz="2400" dirty="0">
                <a:solidFill>
                  <a:srgbClr val="113479"/>
                </a:solidFill>
              </a:rPr>
              <a:t>ваш единый подрядчик и производитель полного цикла: от проектирования и фасадов до интерьерных решений, где каждая деталь работает на ценность вашего объекта.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77D4373-2D82-C643-98A8-39BCF5F5E212}"/>
              </a:ext>
            </a:extLst>
          </p:cNvPr>
          <p:cNvGrpSpPr/>
          <p:nvPr/>
        </p:nvGrpSpPr>
        <p:grpSpPr>
          <a:xfrm>
            <a:off x="395587" y="5938444"/>
            <a:ext cx="11468557" cy="643186"/>
            <a:chOff x="395587" y="5711678"/>
            <a:chExt cx="14492920" cy="8128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90A592A6-E325-0640-8326-EF9CF631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87" y="5711678"/>
              <a:ext cx="6540500" cy="8128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9C0199C8-5898-AF4B-99F5-9CEDE309E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8507" y="5759623"/>
              <a:ext cx="7620000" cy="7112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6595818-7EBA-CB44-AF30-4D64EF492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253" y="995037"/>
            <a:ext cx="2690073" cy="13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216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06204" y="971897"/>
            <a:ext cx="7779041" cy="6246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4A2212-C958-EF47-9039-2740BE5A4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68" y="3952025"/>
            <a:ext cx="3561568" cy="28889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8C4F2BF-2EF4-5245-B242-3FF33631C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279" y="1712891"/>
            <a:ext cx="3671902" cy="4445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75858" y="1574626"/>
            <a:ext cx="648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/>
            <a:r>
              <a:rPr lang="ru-RU" sz="3200" spc="-15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 какими сложностями сталкиваются наши заказчики: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747271" y="2897752"/>
            <a:ext cx="82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Разрозненные подрядчики →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риски несовместимости систем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03A98B-90FD-97E7-AABE-64FCC6C1F64D}"/>
              </a:ext>
            </a:extLst>
          </p:cNvPr>
          <p:cNvSpPr txBox="1"/>
          <p:nvPr/>
        </p:nvSpPr>
        <p:spPr>
          <a:xfrm>
            <a:off x="747271" y="3324410"/>
            <a:ext cx="718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Переплата →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из‑за длинной цепочки посредников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6795072-83C9-9F72-38D5-7198C6009285}"/>
              </a:ext>
            </a:extLst>
          </p:cNvPr>
          <p:cNvSpPr txBox="1"/>
          <p:nvPr/>
        </p:nvSpPr>
        <p:spPr>
          <a:xfrm>
            <a:off x="747271" y="3738443"/>
            <a:ext cx="718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Нет «единого окна» →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для фасадных решений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C3C857E-BAA1-0C64-25D6-618D96C17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21" y="2880964"/>
            <a:ext cx="335756" cy="3357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B5B9B63-62E7-0DDF-9677-383BEFEBF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21" y="3324887"/>
            <a:ext cx="335756" cy="335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EA88721-E4C3-E824-78BD-DC68184D4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46" y="3750475"/>
            <a:ext cx="335756" cy="335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A197AA4-EDB6-6196-51E2-E883E327683F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ПРОБЛЕМА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CDA548-EBF8-B74E-B69A-5848481DA644}"/>
              </a:ext>
            </a:extLst>
          </p:cNvPr>
          <p:cNvSpPr txBox="1"/>
          <p:nvPr/>
        </p:nvSpPr>
        <p:spPr>
          <a:xfrm>
            <a:off x="747271" y="4154081"/>
            <a:ext cx="718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Срывы сроков →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поставок и монтажа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AEB77A7-495D-7844-B979-D0F50CB75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46" y="4166113"/>
            <a:ext cx="335756" cy="3357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CE6AD5F-8B3A-2642-B9F9-8CAD8D099189}"/>
              </a:ext>
            </a:extLst>
          </p:cNvPr>
          <p:cNvSpPr txBox="1"/>
          <p:nvPr/>
        </p:nvSpPr>
        <p:spPr>
          <a:xfrm>
            <a:off x="8266944" y="2113235"/>
            <a:ext cx="331116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Этому рынку </a:t>
            </a:r>
          </a:p>
          <a:p>
            <a:r>
              <a:rPr lang="ru-RU" sz="2800" dirty="0">
                <a:solidFill>
                  <a:schemeClr val="bg1"/>
                </a:solidFill>
              </a:rPr>
              <a:t>нужен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rgbClr val="ED5F00"/>
                </a:solidFill>
              </a:rPr>
              <a:t>новый герой</a:t>
            </a:r>
            <a:r>
              <a:rPr lang="ru-RU" sz="2800" dirty="0">
                <a:solidFill>
                  <a:schemeClr val="bg1"/>
                </a:solidFill>
              </a:rPr>
              <a:t>: </a:t>
            </a:r>
            <a:r>
              <a:rPr lang="ru-RU" sz="2800" b="1" dirty="0">
                <a:solidFill>
                  <a:schemeClr val="bg1"/>
                </a:solidFill>
              </a:rPr>
              <a:t>комплексный 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интегратор стекла 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и алюминия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F7FC816-D99E-3A45-A12F-4F6DFC203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750" y="5022850"/>
            <a:ext cx="2127250" cy="1835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1E263A-E9F9-AF4E-A5EB-AEC0F835C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990" y="4949794"/>
            <a:ext cx="1097081" cy="8080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EC42979-CCC2-D04E-9FAA-42879374E4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C0D4CE8-8503-0745-A874-166EC79E6B11}"/>
              </a:ext>
            </a:extLst>
          </p:cNvPr>
          <p:cNvSpPr txBox="1"/>
          <p:nvPr/>
        </p:nvSpPr>
        <p:spPr>
          <a:xfrm>
            <a:off x="219334" y="5863859"/>
            <a:ext cx="2766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ED5F00"/>
                </a:solidFill>
                <a:effectLst/>
                <a:latin typeface="Helvetica" pitchFamily="2" charset="0"/>
              </a:rPr>
              <a:t>РЕШЕНИЕ ЕСТЬ!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6216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1551056"/>
            <a:ext cx="7827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Комплексные системы для фасадного остекления «из 1 окна»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0405" y="646319"/>
            <a:ext cx="8299348" cy="6663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642671-8172-8520-B00D-618F36F2BA8D}"/>
              </a:ext>
            </a:extLst>
          </p:cNvPr>
          <p:cNvSpPr txBox="1"/>
          <p:nvPr/>
        </p:nvSpPr>
        <p:spPr>
          <a:xfrm>
            <a:off x="880039" y="2919770"/>
            <a:ext cx="829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Что это?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3" y="2919770"/>
            <a:ext cx="523220" cy="523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F8C06A-31E6-E081-3322-CA1C1BE1EF8C}"/>
              </a:ext>
            </a:extLst>
          </p:cNvPr>
          <p:cNvSpPr txBox="1"/>
          <p:nvPr/>
        </p:nvSpPr>
        <p:spPr>
          <a:xfrm>
            <a:off x="952228" y="3429000"/>
            <a:ext cx="59373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Синергия лидеров рынка, производителя стекла ДомГласс и алюминиевых профильных систем Алформ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2B8C56-9CB1-5033-9590-05C56FBB33D7}"/>
              </a:ext>
            </a:extLst>
          </p:cNvPr>
          <p:cNvSpPr txBox="1"/>
          <p:nvPr/>
        </p:nvSpPr>
        <p:spPr>
          <a:xfrm>
            <a:off x="888055" y="4251269"/>
            <a:ext cx="829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Преимущества: 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5FB274-055C-AA36-44DA-82F6D82A4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49" y="4251269"/>
            <a:ext cx="523220" cy="523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0BB622-B121-7261-09D5-C83F43B1C8DF}"/>
              </a:ext>
            </a:extLst>
          </p:cNvPr>
          <p:cNvSpPr txBox="1"/>
          <p:nvPr/>
        </p:nvSpPr>
        <p:spPr>
          <a:xfrm>
            <a:off x="960243" y="4760500"/>
            <a:ext cx="7293320" cy="1522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Единый подрядчик: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Проект → Поставка → Монтаж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Скорость: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Склад 400 т, продукт всегда в наличии свой автопарк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Качество: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ISO 9001:2015 (DQS)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, проектные отделы интегрированы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Экономия: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−15% за счёт исключения посредников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4274B4A-4586-971C-DAE2-5C3F68BAE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279" y="1899599"/>
            <a:ext cx="3520019" cy="4258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D90E87-9BA1-B7F1-6B03-809FBACE7816}"/>
              </a:ext>
            </a:extLst>
          </p:cNvPr>
          <p:cNvSpPr txBox="1"/>
          <p:nvPr/>
        </p:nvSpPr>
        <p:spPr>
          <a:xfrm>
            <a:off x="8702366" y="2149540"/>
            <a:ext cx="2311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/>
                <a:latin typeface="Helvetica Oblique" pitchFamily="2" charset="0"/>
              </a:rPr>
              <a:t>ПРИМЕР: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5039D20-FFA8-C57F-BDD5-C7AB52B9766B}"/>
              </a:ext>
            </a:extLst>
          </p:cNvPr>
          <p:cNvSpPr txBox="1"/>
          <p:nvPr/>
        </p:nvSpPr>
        <p:spPr>
          <a:xfrm>
            <a:off x="8253564" y="2979592"/>
            <a:ext cx="297819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ЖК «Город Солнца»</a:t>
            </a:r>
            <a:r>
              <a:rPr lang="ru-RU" sz="2200" dirty="0">
                <a:solidFill>
                  <a:schemeClr val="bg1"/>
                </a:solidFill>
              </a:rPr>
              <a:t/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Прямая поставка стекла и профиля без посредников снизила бюджет фасадного остекления на 15% и ускорила сдачу объекта на 10 дней.</a:t>
            </a:r>
            <a:endParaRPr lang="ru-RU" sz="22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750" y="5022850"/>
            <a:ext cx="2127250" cy="183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8C7D35-B105-1248-57E0-1D9D171A8AC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РЕШЕНИЕ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FF58C29-DCEA-6044-B1B3-B1E3BC4D1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4BF773C-761E-6941-B610-85FC3FCB8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340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4DF992-DD24-91C4-F283-B9ABEB45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83" y="2262845"/>
            <a:ext cx="6053807" cy="4855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35099" y="1555225"/>
            <a:ext cx="86720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Комплексный подход и скорость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7" y="2967939"/>
            <a:ext cx="523220" cy="52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CEB576-3C5C-079A-84FC-80A4DF1BA6B7}"/>
              </a:ext>
            </a:extLst>
          </p:cNvPr>
          <p:cNvSpPr txBox="1"/>
          <p:nvPr/>
        </p:nvSpPr>
        <p:spPr>
          <a:xfrm>
            <a:off x="869152" y="3767199"/>
            <a:ext cx="78503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Сроки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- адекватные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0" y="3767199"/>
            <a:ext cx="523220" cy="523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FF30EB6-4C9D-EF22-D9E2-891C7615779B}"/>
              </a:ext>
            </a:extLst>
          </p:cNvPr>
          <p:cNvSpPr txBox="1"/>
          <p:nvPr/>
        </p:nvSpPr>
        <p:spPr>
          <a:xfrm>
            <a:off x="874591" y="4555708"/>
            <a:ext cx="7844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Качество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- высшее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BBBAB54-2E4A-1B05-B923-545C2D54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9" y="4555708"/>
            <a:ext cx="523220" cy="523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BA6E1E-19CD-EB71-C677-CBD3C5D6FAA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ПОЧЕМУ ВЫБИРАЮТ НАС?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36BB69-824B-D24D-87FF-EA400ADA474A}"/>
              </a:ext>
            </a:extLst>
          </p:cNvPr>
          <p:cNvSpPr txBox="1"/>
          <p:nvPr/>
        </p:nvSpPr>
        <p:spPr>
          <a:xfrm>
            <a:off x="880038" y="2967939"/>
            <a:ext cx="829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Экспертиза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- ТОП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76C180-C6A2-E64D-A4F6-CBB6C3DB5A8D}"/>
              </a:ext>
            </a:extLst>
          </p:cNvPr>
          <p:cNvSpPr txBox="1"/>
          <p:nvPr/>
        </p:nvSpPr>
        <p:spPr>
          <a:xfrm>
            <a:off x="4252630" y="1816835"/>
            <a:ext cx="99626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dirty="0">
                <a:solidFill>
                  <a:schemeClr val="bg1">
                    <a:lumMod val="95000"/>
                  </a:schemeClr>
                </a:solidFill>
                <a:latin typeface="Helvetica Neue" panose="02000503000000020004" pitchFamily="2" charset="0"/>
              </a:rPr>
              <a:t>}</a:t>
            </a:r>
            <a:endParaRPr lang="ru-RU" sz="23900" dirty="0">
              <a:solidFill>
                <a:schemeClr val="bg1">
                  <a:lumMod val="95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17A363-3B7B-7A40-9ED1-82A2A0E09314}"/>
              </a:ext>
            </a:extLst>
          </p:cNvPr>
          <p:cNvSpPr txBox="1"/>
          <p:nvPr/>
        </p:nvSpPr>
        <p:spPr>
          <a:xfrm>
            <a:off x="5524278" y="3570484"/>
            <a:ext cx="78503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Единый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поставщик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508575A-126E-1E4B-B4DE-BD62C54D1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146892D-28A0-1F46-BCEB-B0EDA2B2A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14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6D5184C9-BA93-184F-B895-B2F080C135F3}"/>
              </a:ext>
            </a:extLst>
          </p:cNvPr>
          <p:cNvSpPr/>
          <p:nvPr/>
        </p:nvSpPr>
        <p:spPr>
          <a:xfrm>
            <a:off x="720271" y="4524424"/>
            <a:ext cx="3373194" cy="1879501"/>
          </a:xfrm>
          <a:prstGeom prst="roundRect">
            <a:avLst/>
          </a:prstGeom>
          <a:solidFill>
            <a:srgbClr val="335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2FA232F2-4020-8C43-8184-01CE83BD5813}"/>
              </a:ext>
            </a:extLst>
          </p:cNvPr>
          <p:cNvSpPr/>
          <p:nvPr/>
        </p:nvSpPr>
        <p:spPr>
          <a:xfrm>
            <a:off x="7929420" y="2427607"/>
            <a:ext cx="3373194" cy="1826844"/>
          </a:xfrm>
          <a:prstGeom prst="roundRect">
            <a:avLst/>
          </a:prstGeom>
          <a:solidFill>
            <a:srgbClr val="1134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B5A704DC-30DE-5748-80C0-96F2DBB5C206}"/>
              </a:ext>
            </a:extLst>
          </p:cNvPr>
          <p:cNvSpPr/>
          <p:nvPr/>
        </p:nvSpPr>
        <p:spPr>
          <a:xfrm>
            <a:off x="4409402" y="2427607"/>
            <a:ext cx="3373194" cy="1826844"/>
          </a:xfrm>
          <a:prstGeom prst="roundRect">
            <a:avLst/>
          </a:prstGeom>
          <a:solidFill>
            <a:srgbClr val="335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1570989"/>
            <a:ext cx="11478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Закрываем до 15 000 м²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фасадов в месяц. Полный комплекс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8EAF65-B4A8-5A59-B6AB-044F456C43AD}"/>
              </a:ext>
            </a:extLst>
          </p:cNvPr>
          <p:cNvSpPr txBox="1"/>
          <p:nvPr/>
        </p:nvSpPr>
        <p:spPr>
          <a:xfrm>
            <a:off x="4404424" y="2750358"/>
            <a:ext cx="3373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 линии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73B3A4-2711-DB5C-9826-EDD94D2B535C}"/>
              </a:ext>
            </a:extLst>
          </p:cNvPr>
          <p:cNvSpPr txBox="1"/>
          <p:nvPr/>
        </p:nvSpPr>
        <p:spPr>
          <a:xfrm>
            <a:off x="4404423" y="3387686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Экструзии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AL-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профиля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EFF54F-0248-719A-0A04-E01F22D86AD1}"/>
              </a:ext>
            </a:extLst>
          </p:cNvPr>
          <p:cNvSpPr txBox="1"/>
          <p:nvPr/>
        </p:nvSpPr>
        <p:spPr>
          <a:xfrm>
            <a:off x="7966960" y="2750358"/>
            <a:ext cx="33578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20 000 т/год</a:t>
            </a:r>
            <a:endParaRPr lang="ru-RU" sz="32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369BFB-3B12-4695-BE5C-207CC34AED59}"/>
              </a:ext>
            </a:extLst>
          </p:cNvPr>
          <p:cNvSpPr txBox="1"/>
          <p:nvPr/>
        </p:nvSpPr>
        <p:spPr>
          <a:xfrm>
            <a:off x="7966960" y="3387686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А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люминиевой</a:t>
            </a:r>
            <a:b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продукции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48C7BE-7CD1-A9CD-3622-6034451269AC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НАШИ МОЩНОСТИ</a:t>
            </a: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D37BAA8F-0C4B-804C-A444-3C295396405D}"/>
              </a:ext>
            </a:extLst>
          </p:cNvPr>
          <p:cNvSpPr/>
          <p:nvPr/>
        </p:nvSpPr>
        <p:spPr>
          <a:xfrm>
            <a:off x="7929420" y="4524424"/>
            <a:ext cx="3373194" cy="1879501"/>
          </a:xfrm>
          <a:prstGeom prst="roundRect">
            <a:avLst/>
          </a:prstGeom>
          <a:solidFill>
            <a:srgbClr val="335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DBBC62E5-E1AE-EB4E-9FB6-86FC7BA40612}"/>
              </a:ext>
            </a:extLst>
          </p:cNvPr>
          <p:cNvSpPr/>
          <p:nvPr/>
        </p:nvSpPr>
        <p:spPr>
          <a:xfrm>
            <a:off x="4409402" y="4524424"/>
            <a:ext cx="3373194" cy="1879501"/>
          </a:xfrm>
          <a:prstGeom prst="roundRect">
            <a:avLst/>
          </a:prstGeom>
          <a:solidFill>
            <a:srgbClr val="1134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705BA2-F1C2-874D-8806-4234EA69D963}"/>
              </a:ext>
            </a:extLst>
          </p:cNvPr>
          <p:cNvSpPr txBox="1"/>
          <p:nvPr/>
        </p:nvSpPr>
        <p:spPr>
          <a:xfrm>
            <a:off x="4564975" y="4847176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ISO/DQS</a:t>
            </a:r>
            <a:endParaRPr lang="ru-RU" sz="3200" b="1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5E3F7D-8C6B-4944-B760-F29D7CB8D9D3}"/>
              </a:ext>
            </a:extLst>
          </p:cNvPr>
          <p:cNvSpPr txBox="1"/>
          <p:nvPr/>
        </p:nvSpPr>
        <p:spPr>
          <a:xfrm>
            <a:off x="4404424" y="5484504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Сертификация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качества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BA99EA-99DD-F44C-9778-D3989866B520}"/>
              </a:ext>
            </a:extLst>
          </p:cNvPr>
          <p:cNvSpPr txBox="1"/>
          <p:nvPr/>
        </p:nvSpPr>
        <p:spPr>
          <a:xfrm>
            <a:off x="7966960" y="4847176"/>
            <a:ext cx="3249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RAL/NCS</a:t>
            </a:r>
            <a:endParaRPr lang="ru-RU" sz="32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7BB39B2-D215-644A-95FF-6F1D696649C5}"/>
              </a:ext>
            </a:extLst>
          </p:cNvPr>
          <p:cNvSpPr txBox="1"/>
          <p:nvPr/>
        </p:nvSpPr>
        <p:spPr>
          <a:xfrm>
            <a:off x="7951665" y="5484504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Точное цветовое соответствие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E7E2293C-D65F-964F-9BD6-B97510B9019A}"/>
              </a:ext>
            </a:extLst>
          </p:cNvPr>
          <p:cNvSpPr/>
          <p:nvPr/>
        </p:nvSpPr>
        <p:spPr>
          <a:xfrm>
            <a:off x="720271" y="2427607"/>
            <a:ext cx="3373194" cy="1826844"/>
          </a:xfrm>
          <a:prstGeom prst="roundRect">
            <a:avLst/>
          </a:prstGeom>
          <a:solidFill>
            <a:srgbClr val="1134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CDE43DE-0610-3543-86CF-AE8CEC0384EF}"/>
              </a:ext>
            </a:extLst>
          </p:cNvPr>
          <p:cNvSpPr txBox="1"/>
          <p:nvPr/>
        </p:nvSpPr>
        <p:spPr>
          <a:xfrm>
            <a:off x="715293" y="4847176"/>
            <a:ext cx="3373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16 000 м/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кв</a:t>
            </a:r>
            <a:endParaRPr lang="ru-RU" sz="3200" b="1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B56BE55-3C88-D540-A789-AB6AFEC95ED0}"/>
              </a:ext>
            </a:extLst>
          </p:cNvPr>
          <p:cNvSpPr txBox="1"/>
          <p:nvPr/>
        </p:nvSpPr>
        <p:spPr>
          <a:xfrm>
            <a:off x="715292" y="5484504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Площад</a:t>
            </a:r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ь производства</a:t>
            </a:r>
          </a:p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в Домодедово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9E7F18B-2B48-1248-9F31-A40129409387}"/>
              </a:ext>
            </a:extLst>
          </p:cNvPr>
          <p:cNvSpPr txBox="1"/>
          <p:nvPr/>
        </p:nvSpPr>
        <p:spPr>
          <a:xfrm>
            <a:off x="715293" y="2750358"/>
            <a:ext cx="3373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120 000 м/</a:t>
            </a:r>
            <a:r>
              <a:rPr lang="ru-RU" sz="3200" b="1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кв</a:t>
            </a:r>
            <a:endParaRPr lang="ru-RU" sz="3200" b="1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4BBA178-D04F-EE42-8E14-87C814B04B25}"/>
              </a:ext>
            </a:extLst>
          </p:cNvPr>
          <p:cNvSpPr txBox="1"/>
          <p:nvPr/>
        </p:nvSpPr>
        <p:spPr>
          <a:xfrm>
            <a:off x="715292" y="3387686"/>
            <a:ext cx="3373193" cy="64633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Отгрузка стекла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Helvetica Neue" panose="02000503000000020004" pitchFamily="2" charset="0"/>
              </a:rPr>
              <a:t>в месяц</a:t>
            </a: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46E263F4-21FC-4C4A-8516-93E94D12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C22E254-1A51-8541-B907-0EB52E11B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71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171833" y="1570989"/>
            <a:ext cx="11478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Интегрированный конструкторский отдел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ДомГласс х Алформ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48C7BE-7CD1-A9CD-3622-6034451269AC}"/>
              </a:ext>
            </a:extLst>
          </p:cNvPr>
          <p:cNvSpPr txBox="1"/>
          <p:nvPr/>
        </p:nvSpPr>
        <p:spPr>
          <a:xfrm>
            <a:off x="1718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СИНЕРГИЯ РЕШЕНИЙ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375D5E1-26DB-AD4D-84D6-82BCE4962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015722"/>
              </p:ext>
            </p:extLst>
          </p:nvPr>
        </p:nvGraphicFramePr>
        <p:xfrm>
          <a:off x="266834" y="2433296"/>
          <a:ext cx="11478680" cy="4091165"/>
        </p:xfrm>
        <a:graphic>
          <a:graphicData uri="http://schemas.openxmlformats.org/drawingml/2006/table">
            <a:tbl>
              <a:tblPr/>
              <a:tblGrid>
                <a:gridCol w="2883173">
                  <a:extLst>
                    <a:ext uri="{9D8B030D-6E8A-4147-A177-3AD203B41FA5}">
                      <a16:colId xmlns:a16="http://schemas.microsoft.com/office/drawing/2014/main" xmlns="" val="319153640"/>
                    </a:ext>
                  </a:extLst>
                </a:gridCol>
                <a:gridCol w="4290732">
                  <a:extLst>
                    <a:ext uri="{9D8B030D-6E8A-4147-A177-3AD203B41FA5}">
                      <a16:colId xmlns:a16="http://schemas.microsoft.com/office/drawing/2014/main" xmlns="" val="3239270970"/>
                    </a:ext>
                  </a:extLst>
                </a:gridCol>
                <a:gridCol w="4304775">
                  <a:extLst>
                    <a:ext uri="{9D8B030D-6E8A-4147-A177-3AD203B41FA5}">
                      <a16:colId xmlns:a16="http://schemas.microsoft.com/office/drawing/2014/main" xmlns="" val="1429595356"/>
                    </a:ext>
                  </a:extLst>
                </a:gridCol>
              </a:tblGrid>
              <a:tr h="544615"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Система Алформ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Решение ДомГласс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solidFill>
                            <a:schemeClr val="bg1"/>
                          </a:solidFill>
                          <a:effectLst/>
                        </a:rPr>
                        <a:t>Применение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9937974"/>
                  </a:ext>
                </a:extLst>
              </a:tr>
              <a:tr h="113700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/>
                        <a:t>🏢 </a:t>
                      </a:r>
                      <a:r>
                        <a:rPr lang="ru-RU" sz="2400" b="1" dirty="0">
                          <a:effectLst/>
                        </a:rPr>
                        <a:t>АФ 50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effectLst/>
                        </a:rPr>
                        <a:t>Стеклопакеты, фасадные блоки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effectLst/>
                        </a:rPr>
                        <a:t>Фасады ТЦ, БЦ, общественные здания; структурное и </a:t>
                      </a:r>
                      <a:r>
                        <a:rPr lang="ru-RU" sz="2400" dirty="0" err="1">
                          <a:effectLst/>
                        </a:rPr>
                        <a:t>полуструктурное</a:t>
                      </a:r>
                      <a:r>
                        <a:rPr lang="ru-RU" sz="2400" dirty="0">
                          <a:effectLst/>
                        </a:rPr>
                        <a:t> остекление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1117035"/>
                  </a:ext>
                </a:extLst>
              </a:tr>
              <a:tr h="113700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/>
                        <a:t>🏘️ </a:t>
                      </a:r>
                      <a:r>
                        <a:rPr lang="ru-RU" sz="2400" b="1" dirty="0">
                          <a:effectLst/>
                        </a:rPr>
                        <a:t>АФ 64 / АФ 71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effectLst/>
                        </a:rPr>
                        <a:t>Окна и двери в единой стилистике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effectLst/>
                        </a:rPr>
                        <a:t>ЖК, медцентры, образовательные учреждения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8841050"/>
                  </a:ext>
                </a:extLst>
              </a:tr>
              <a:tr h="1137005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/>
                        <a:t>🏡 </a:t>
                      </a:r>
                      <a:r>
                        <a:rPr lang="ru-RU" sz="2400" b="1" dirty="0">
                          <a:effectLst/>
                        </a:rPr>
                        <a:t>АФ 64Р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effectLst/>
                        </a:rPr>
                        <a:t>Раздвижные порталы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dirty="0">
                          <a:effectLst/>
                        </a:rPr>
                        <a:t>Частные дома, террасы, общественные пространства</a:t>
                      </a:r>
                    </a:p>
                  </a:txBody>
                  <a:tcPr marL="122682" marR="122682" marT="87630" marB="876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9628845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908E1A3A-8354-BD4A-8D13-3B687B88A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46CE9B1-56F6-C940-B5C3-16960A8C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6674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1507925"/>
            <a:ext cx="867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Несколько примеро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в наших работ</a:t>
            </a:r>
            <a:endParaRPr lang="ru-RU" sz="32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48C7BE-7CD1-A9CD-3622-6034451269AC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КЕЙСЫ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1FB9FF-8762-7149-AAB5-9FFA04BA0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6" y="2384843"/>
            <a:ext cx="3695733" cy="42236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3DAA018-E629-5747-899B-A796D4A82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7" t="5093" r="24800"/>
          <a:stretch/>
        </p:blipFill>
        <p:spPr>
          <a:xfrm>
            <a:off x="4182117" y="2408949"/>
            <a:ext cx="3852248" cy="41871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8DD15F-7CD1-F14B-8BFC-DEF75C838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887"/>
          <a:stretch/>
        </p:blipFill>
        <p:spPr>
          <a:xfrm>
            <a:off x="8236843" y="2401819"/>
            <a:ext cx="3695733" cy="420928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13D281F-6417-4F4D-90AD-69F5D645CC62}"/>
              </a:ext>
            </a:extLst>
          </p:cNvPr>
          <p:cNvSpPr/>
          <p:nvPr/>
        </p:nvSpPr>
        <p:spPr>
          <a:xfrm>
            <a:off x="537883" y="5590573"/>
            <a:ext cx="3227294" cy="1005527"/>
          </a:xfrm>
          <a:prstGeom prst="rect">
            <a:avLst/>
          </a:prstGeom>
          <a:solidFill>
            <a:srgbClr val="11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94337F3-D9B3-6643-B164-AC6CB566B993}"/>
              </a:ext>
            </a:extLst>
          </p:cNvPr>
          <p:cNvSpPr/>
          <p:nvPr/>
        </p:nvSpPr>
        <p:spPr>
          <a:xfrm>
            <a:off x="4415118" y="5613722"/>
            <a:ext cx="3227294" cy="1005527"/>
          </a:xfrm>
          <a:prstGeom prst="rect">
            <a:avLst/>
          </a:prstGeom>
          <a:solidFill>
            <a:srgbClr val="11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CD83E0C-8BBD-EF46-A869-8201F098E3A9}"/>
              </a:ext>
            </a:extLst>
          </p:cNvPr>
          <p:cNvSpPr/>
          <p:nvPr/>
        </p:nvSpPr>
        <p:spPr>
          <a:xfrm>
            <a:off x="8471062" y="5613722"/>
            <a:ext cx="3227294" cy="1005527"/>
          </a:xfrm>
          <a:prstGeom prst="rect">
            <a:avLst/>
          </a:prstGeom>
          <a:solidFill>
            <a:srgbClr val="11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1BBF23B-4644-3748-998A-FBC844A5E6F5}"/>
              </a:ext>
            </a:extLst>
          </p:cNvPr>
          <p:cNvSpPr txBox="1"/>
          <p:nvPr/>
        </p:nvSpPr>
        <p:spPr>
          <a:xfrm>
            <a:off x="593679" y="5714445"/>
            <a:ext cx="3106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Российская федерация баскетбола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2075A59-6E48-B940-A4F2-AC9158D1EF01}"/>
              </a:ext>
            </a:extLst>
          </p:cNvPr>
          <p:cNvSpPr txBox="1"/>
          <p:nvPr/>
        </p:nvSpPr>
        <p:spPr>
          <a:xfrm>
            <a:off x="4471198" y="5714445"/>
            <a:ext cx="3106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Эйлер - Бизнес-центр</a:t>
            </a:r>
          </a:p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класса «А»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A8338F3-27EF-B940-B457-E43DF55555D6}"/>
              </a:ext>
            </a:extLst>
          </p:cNvPr>
          <p:cNvSpPr txBox="1"/>
          <p:nvPr/>
        </p:nvSpPr>
        <p:spPr>
          <a:xfrm>
            <a:off x="8691644" y="5714445"/>
            <a:ext cx="2786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Поликлиника</a:t>
            </a:r>
            <a:endParaRPr lang="en-US" sz="1600" dirty="0">
              <a:solidFill>
                <a:schemeClr val="bg1">
                  <a:lumMod val="95000"/>
                </a:schemeClr>
              </a:solidFill>
              <a:effectLst/>
              <a:latin typeface="Helvetica" pitchFamily="2" charset="0"/>
            </a:endParaRPr>
          </a:p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№180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5B6E3A3-8258-E64F-BCE6-7AF46BF150C9}"/>
              </a:ext>
            </a:extLst>
          </p:cNvPr>
          <p:cNvSpPr txBox="1"/>
          <p:nvPr/>
        </p:nvSpPr>
        <p:spPr>
          <a:xfrm>
            <a:off x="8691644" y="6258456"/>
            <a:ext cx="2786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AL-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системы, стеклопакеты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F55992-953C-0E45-85D1-F3D9B57A3E2A}"/>
              </a:ext>
            </a:extLst>
          </p:cNvPr>
          <p:cNvSpPr txBox="1"/>
          <p:nvPr/>
        </p:nvSpPr>
        <p:spPr>
          <a:xfrm>
            <a:off x="4640505" y="6258456"/>
            <a:ext cx="2786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AL-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системы, стеклопакеты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77EF06B-C1AE-1545-91CA-C25016114260}"/>
              </a:ext>
            </a:extLst>
          </p:cNvPr>
          <p:cNvSpPr txBox="1"/>
          <p:nvPr/>
        </p:nvSpPr>
        <p:spPr>
          <a:xfrm>
            <a:off x="786135" y="6258456"/>
            <a:ext cx="2786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AL-</a:t>
            </a:r>
            <a:r>
              <a:rPr lang="ru-RU" sz="1200" dirty="0">
                <a:solidFill>
                  <a:schemeClr val="bg1">
                    <a:lumMod val="95000"/>
                  </a:schemeClr>
                </a:solidFill>
                <a:effectLst/>
                <a:latin typeface="Helvetica" pitchFamily="2" charset="0"/>
              </a:rPr>
              <a:t>системы, стеклопакеты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975F0DC-6398-AB4D-A2C9-8539169579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684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9242CD-CE8D-7459-E628-6E81E4C47E5B}"/>
              </a:ext>
            </a:extLst>
          </p:cNvPr>
          <p:cNvSpPr txBox="1"/>
          <p:nvPr/>
        </p:nvSpPr>
        <p:spPr>
          <a:xfrm>
            <a:off x="219333" y="3133902"/>
            <a:ext cx="86720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Преференции для членов </a:t>
            </a:r>
          </a:p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жюри Телешоу: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6" y="4378731"/>
            <a:ext cx="523220" cy="523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0A9B40-0881-45F4-5445-1ECE4D1D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30" y="1663544"/>
            <a:ext cx="5937808" cy="13195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A4C203-E719-CC88-3374-775B1E8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1" y="5057109"/>
            <a:ext cx="523220" cy="52322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960948A-5E11-1608-3F44-3D4A91B0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8" y="5789599"/>
            <a:ext cx="523220" cy="5232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069061B-0DCD-BE7F-0F53-044D3853B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78365" y="1489039"/>
            <a:ext cx="6110908" cy="49010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6B9F33-8318-CFDF-FEEB-BEB31C475095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СОЗДАЙТЕ ФАСАД С НАМИ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BE270D5-7E98-BC45-954B-31C735BCC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3411404-8278-EE4C-B710-D7AD3CB90C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6808" y="201540"/>
            <a:ext cx="1005768" cy="6034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432F6D-D1C8-894D-B8B0-6AE93CE20938}"/>
              </a:ext>
            </a:extLst>
          </p:cNvPr>
          <p:cNvSpPr txBox="1"/>
          <p:nvPr/>
        </p:nvSpPr>
        <p:spPr>
          <a:xfrm>
            <a:off x="879372" y="4418884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Специальные условия и скидки на комплексные решения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33D60C-918B-A640-8140-2BAD1FB2C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6" y="4378731"/>
            <a:ext cx="523220" cy="5232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5EEF32-9CC1-8847-94AB-0FD463A66BC5}"/>
              </a:ext>
            </a:extLst>
          </p:cNvPr>
          <p:cNvSpPr txBox="1"/>
          <p:nvPr/>
        </p:nvSpPr>
        <p:spPr>
          <a:xfrm>
            <a:off x="885627" y="5089719"/>
            <a:ext cx="8307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Приоритетное сопровождение проектов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292468C-C6FD-6E42-AE3D-B7F3C8601E93}"/>
              </a:ext>
            </a:extLst>
          </p:cNvPr>
          <p:cNvSpPr txBox="1"/>
          <p:nvPr/>
        </p:nvSpPr>
        <p:spPr>
          <a:xfrm>
            <a:off x="879373" y="5827035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Экскурсии на заводы ДомГласс и Алформ</a:t>
            </a:r>
          </a:p>
        </p:txBody>
      </p:sp>
    </p:spTree>
    <p:extLst>
      <p:ext uri="{BB962C8B-B14F-4D97-AF65-F5344CB8AC3E}">
        <p14:creationId xmlns:p14="http://schemas.microsoft.com/office/powerpoint/2010/main" xmlns="" val="3004735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379</Words>
  <Application>Microsoft Macintosh PowerPoint</Application>
  <PresentationFormat>Произвольный</PresentationFormat>
  <Paragraphs>104</Paragraphs>
  <Slides>10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nastyastakh@yandex.ru</dc:creator>
  <cp:lastModifiedBy>TATYANA</cp:lastModifiedBy>
  <cp:revision>59</cp:revision>
  <dcterms:created xsi:type="dcterms:W3CDTF">2025-04-23T08:46:05Z</dcterms:created>
  <dcterms:modified xsi:type="dcterms:W3CDTF">2025-10-18T17:13:16Z</dcterms:modified>
</cp:coreProperties>
</file>