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olors1.xml" ContentType="application/vnd.ms-office.chartcolorstyl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444" r:id="rId3"/>
    <p:sldId id="508" r:id="rId4"/>
    <p:sldId id="445" r:id="rId5"/>
    <p:sldId id="507" r:id="rId6"/>
    <p:sldId id="446" r:id="rId7"/>
    <p:sldId id="510" r:id="rId8"/>
    <p:sldId id="512" r:id="rId9"/>
    <p:sldId id="571" r:id="rId10"/>
    <p:sldId id="588" r:id="rId11"/>
    <p:sldId id="544" r:id="rId12"/>
    <p:sldId id="572" r:id="rId13"/>
    <p:sldId id="319" r:id="rId14"/>
    <p:sldId id="573" r:id="rId15"/>
    <p:sldId id="551" r:id="rId16"/>
    <p:sldId id="315" r:id="rId17"/>
    <p:sldId id="589" r:id="rId18"/>
    <p:sldId id="552" r:id="rId19"/>
    <p:sldId id="560" r:id="rId20"/>
    <p:sldId id="553" r:id="rId21"/>
    <p:sldId id="547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581" r:id="rId30"/>
    <p:sldId id="582" r:id="rId31"/>
    <p:sldId id="583" r:id="rId32"/>
    <p:sldId id="584" r:id="rId33"/>
    <p:sldId id="585" r:id="rId34"/>
    <p:sldId id="375" r:id="rId35"/>
    <p:sldId id="580" r:id="rId36"/>
    <p:sldId id="579" r:id="rId37"/>
    <p:sldId id="586" r:id="rId38"/>
    <p:sldId id="373" r:id="rId39"/>
    <p:sldId id="587" r:id="rId40"/>
    <p:sldId id="294" r:id="rId41"/>
    <p:sldId id="297" r:id="rId42"/>
    <p:sldId id="567" r:id="rId43"/>
    <p:sldId id="570" r:id="rId44"/>
    <p:sldId id="568" r:id="rId45"/>
    <p:sldId id="569" r:id="rId46"/>
    <p:sldId id="555" r:id="rId47"/>
    <p:sldId id="574" r:id="rId48"/>
    <p:sldId id="575" r:id="rId49"/>
    <p:sldId id="576" r:id="rId50"/>
    <p:sldId id="590" r:id="rId5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6E6E6"/>
    <a:srgbClr val="ABABAB"/>
    <a:srgbClr val="353535"/>
    <a:srgbClr val="343434"/>
    <a:srgbClr val="2E2E2E"/>
    <a:srgbClr val="404040"/>
    <a:srgbClr val="3E3E3E"/>
    <a:srgbClr val="4B4B4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821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-28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sz="2800" b="0" dirty="0">
                <a:solidFill>
                  <a:schemeClr val="bg1"/>
                </a:solidFill>
              </a:rPr>
              <a:t>Причина проблем с окнами</a:t>
            </a:r>
          </a:p>
        </c:rich>
      </c:tx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00B0F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7C3-4195-8E06-B75BD19BD5BD}"/>
              </c:ext>
            </c:extLst>
          </c:dPt>
          <c:dPt>
            <c:idx val="1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77C3-4195-8E06-B75BD19BD5BD}"/>
              </c:ext>
            </c:extLst>
          </c:dPt>
          <c:dPt>
            <c:idx val="2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AD9-4DF7-8B01-AD0CA062E495}"/>
              </c:ext>
            </c:extLst>
          </c:dPt>
          <c:dPt>
            <c:idx val="3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AD9-4DF7-8B01-AD0CA062E495}"/>
              </c:ext>
            </c:extLst>
          </c:dPt>
          <c:dLbls>
            <c:dLbl>
              <c:idx val="0"/>
              <c:layout>
                <c:manualLayout>
                  <c:x val="-0.12968749999999998"/>
                  <c:y val="-0.13593749163770358"/>
                </c:manualLayout>
              </c:layout>
              <c:tx>
                <c:rich>
                  <a:bodyPr/>
                  <a:lstStyle/>
                  <a:p>
                    <a:fld id="{8AA15E2A-4A49-4754-94DE-4EC7D05569E8}" type="CATEGORYNAME">
                      <a:rPr lang="ru-RU" smtClean="0"/>
                      <a:pPr/>
                      <a:t>[ИМЯ КАТЕГОРИИ]</a:t>
                    </a:fld>
                    <a:endParaRPr lang="ru-RU" dirty="0"/>
                  </a:p>
                  <a:p>
                    <a:r>
                      <a:rPr lang="ru-RU" dirty="0"/>
                      <a:t>70 %</a:t>
                    </a:r>
                  </a:p>
                </c:rich>
              </c:tx>
              <c:dLblPos val="bestFit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7C3-4195-8E06-B75BD19BD5BD}"/>
                </c:ext>
              </c:extLst>
            </c:dLbl>
            <c:dLbl>
              <c:idx val="1"/>
              <c:layout>
                <c:manualLayout>
                  <c:x val="0.13281249999999994"/>
                  <c:y val="0.1101562432236563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rgbClr val="00B0F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53925DE-ED48-435F-B77C-BBC29572C1BB}" type="CATEGORYNAME">
                      <a:rPr lang="ru-RU" smtClean="0">
                        <a:solidFill>
                          <a:srgbClr val="00B0F0"/>
                        </a:solidFill>
                      </a:rPr>
                      <a:pPr>
                        <a:defRPr sz="1800" b="0" i="0" u="none" strike="noStrike" kern="1200" baseline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endParaRPr lang="ru-RU" dirty="0">
                      <a:solidFill>
                        <a:srgbClr val="00B0F0"/>
                      </a:solidFill>
                    </a:endParaRPr>
                  </a:p>
                  <a:p>
                    <a:pPr>
                      <a:defRPr sz="1800" b="0" i="0" u="none" strike="noStrike" kern="1200" baseline="0">
                        <a:solidFill>
                          <a:srgbClr val="00B0F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>
                        <a:solidFill>
                          <a:srgbClr val="00B0F0"/>
                        </a:solidFill>
                      </a:rPr>
                      <a:t>30 %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7C3-4195-8E06-B75BD19BD5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CatName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Монтаж</c:v>
                </c:pt>
                <c:pt idx="1">
                  <c:v>Прочее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0.70000000000000007</c:v>
                </c:pt>
                <c:pt idx="1">
                  <c:v>0.30000000000000004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7C3-4195-8E06-B75BD19BD5BD}"/>
            </c:ext>
          </c:extLst>
        </c:ser>
        <c:dLbls>
          <c:showCatName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7EFCA-3214-4AE0-A44C-A08ADB0AD308}" type="datetimeFigureOut">
              <a:rPr lang="ru-RU" smtClean="0"/>
              <a:pPr/>
              <a:t>18.10.2025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C0F07F-BDF5-463D-B0E9-A83278BA9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1563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0E8DA-2A77-6144-B1E0-8F158868995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9761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/>
              <a:t>"О шве с любовью"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276D43-8959-4511-BC46-845B17EE87A7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2448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/>
              <a:t>"О шве с любовью"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276D43-8959-4511-BC46-845B17EE87A7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2993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0E8DA-2A77-6144-B1E0-8F158868995C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1136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935E-1173-40AA-AB05-911E7AB37E5D}" type="datetimeFigureOut">
              <a:rPr lang="ru-RU" smtClean="0"/>
              <a:pPr/>
              <a:t>18.10.2025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35CFB-45DE-4273-B30E-6678BFE984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3489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935E-1173-40AA-AB05-911E7AB37E5D}" type="datetimeFigureOut">
              <a:rPr lang="ru-RU" smtClean="0"/>
              <a:pPr/>
              <a:t>18.10.2025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35CFB-45DE-4273-B30E-6678BFE984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7564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935E-1173-40AA-AB05-911E7AB37E5D}" type="datetimeFigureOut">
              <a:rPr lang="ru-RU" smtClean="0"/>
              <a:pPr/>
              <a:t>18.10.2025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35CFB-45DE-4273-B30E-6678BFE984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2075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935E-1173-40AA-AB05-911E7AB37E5D}" type="datetimeFigureOut">
              <a:rPr lang="ru-RU" smtClean="0"/>
              <a:pPr/>
              <a:t>18.10.2025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35CFB-45DE-4273-B30E-6678BFE984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9182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935E-1173-40AA-AB05-911E7AB37E5D}" type="datetimeFigureOut">
              <a:rPr lang="ru-RU" smtClean="0"/>
              <a:pPr/>
              <a:t>18.10.2025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35CFB-45DE-4273-B30E-6678BFE984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465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935E-1173-40AA-AB05-911E7AB37E5D}" type="datetimeFigureOut">
              <a:rPr lang="ru-RU" smtClean="0"/>
              <a:pPr/>
              <a:t>18.10.2025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35CFB-45DE-4273-B30E-6678BFE984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09171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935E-1173-40AA-AB05-911E7AB37E5D}" type="datetimeFigureOut">
              <a:rPr lang="ru-RU" smtClean="0"/>
              <a:pPr/>
              <a:t>18.10.2025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35CFB-45DE-4273-B30E-6678BFE984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2093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935E-1173-40AA-AB05-911E7AB37E5D}" type="datetimeFigureOut">
              <a:rPr lang="ru-RU" smtClean="0"/>
              <a:pPr/>
              <a:t>18.10.2025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35CFB-45DE-4273-B30E-6678BFE984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8511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935E-1173-40AA-AB05-911E7AB37E5D}" type="datetimeFigureOut">
              <a:rPr lang="ru-RU" smtClean="0"/>
              <a:pPr/>
              <a:t>18.10.2025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35CFB-45DE-4273-B30E-6678BFE984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6010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935E-1173-40AA-AB05-911E7AB37E5D}" type="datetimeFigureOut">
              <a:rPr lang="ru-RU" smtClean="0"/>
              <a:pPr/>
              <a:t>18.10.2025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35CFB-45DE-4273-B30E-6678BFE984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0235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935E-1173-40AA-AB05-911E7AB37E5D}" type="datetimeFigureOut">
              <a:rPr lang="ru-RU" smtClean="0"/>
              <a:pPr/>
              <a:t>18.10.2025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35CFB-45DE-4273-B30E-6678BFE984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9929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90000"/>
                <a:lumOff val="10000"/>
              </a:schemeClr>
            </a:gs>
            <a:gs pos="23000">
              <a:schemeClr val="tx1">
                <a:lumMod val="85000"/>
                <a:lumOff val="15000"/>
              </a:schemeClr>
            </a:gs>
            <a:gs pos="69000">
              <a:schemeClr val="tx1">
                <a:lumMod val="75000"/>
                <a:lumOff val="25000"/>
              </a:schemeClr>
            </a:gs>
            <a:gs pos="97000">
              <a:schemeClr val="tx1">
                <a:lumMod val="70000"/>
                <a:lumOff val="3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A935E-1173-40AA-AB05-911E7AB37E5D}" type="datetimeFigureOut">
              <a:rPr lang="ru-RU" smtClean="0"/>
              <a:pPr/>
              <a:t>18.10.2025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35CFB-45DE-4273-B30E-6678BFE984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1458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DD0E5C1-7317-B8F7-4855-83FED0FE4D1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3018219" y="1865419"/>
            <a:ext cx="6684878" cy="536746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3D8BD4B-00B4-A48C-5782-231CBACE2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96" y="164824"/>
            <a:ext cx="1479550" cy="16256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40B6EF7-3371-55E0-0B91-65A8644585D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541264" y="177800"/>
            <a:ext cx="1467740" cy="161262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4AA0224B-7E27-113E-0FC9-822C5929414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541264" y="5054600"/>
            <a:ext cx="1479550" cy="16256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8789EC88-CB19-FF84-B60D-76F56469D8A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2996" y="5080552"/>
            <a:ext cx="1467740" cy="16126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3CD60AB-A58C-C638-5B28-B80C61D50B0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1903" y="411120"/>
            <a:ext cx="6471742" cy="6876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9F66034-8B71-4E00-28E4-48121D0A92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27929" y="401258"/>
            <a:ext cx="722169" cy="19614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6AD82FD-FD47-F67C-DBED-5E3E997E55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6506" y="5437025"/>
            <a:ext cx="12265011" cy="16256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E0621192-46EF-F622-D518-24B95326E4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4345" y="5389788"/>
            <a:ext cx="1371600" cy="13716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1EF692F-B0AD-C732-6AFE-A959642103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04304" y="5273040"/>
            <a:ext cx="1384300" cy="13716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F9CB12F6-5C8D-54E3-68EA-91EBDED8C4A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38850" y="5173562"/>
            <a:ext cx="1409700" cy="14097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956AC56-9529-0B99-861A-FB97064822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6902" y="1875052"/>
            <a:ext cx="5771439" cy="226083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0A4AA71-F1C3-40EB-8852-07C05C1F1A4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6902" y="1573896"/>
            <a:ext cx="2516333" cy="47511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4007156D-40CB-3C3A-F0EF-6FE526C8F0A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72550" y="1164282"/>
            <a:ext cx="3678330" cy="284350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34349B1-07E5-361C-7267-AD9DC4B86123}"/>
              </a:ext>
            </a:extLst>
          </p:cNvPr>
          <p:cNvSpPr txBox="1"/>
          <p:nvPr/>
        </p:nvSpPr>
        <p:spPr>
          <a:xfrm>
            <a:off x="8572885" y="2356758"/>
            <a:ext cx="10314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/>
                <a:latin typeface="Helvetica" pitchFamily="2" charset="0"/>
              </a:rPr>
              <a:t>Фото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23EE822-A07A-46D3-0550-F70339B02FAF}"/>
              </a:ext>
            </a:extLst>
          </p:cNvPr>
          <p:cNvSpPr txBox="1"/>
          <p:nvPr/>
        </p:nvSpPr>
        <p:spPr>
          <a:xfrm>
            <a:off x="7067066" y="4086593"/>
            <a:ext cx="86720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Павел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 Гладков </a:t>
            </a: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Директор проекта «Система монтажа САЗИ»</a:t>
            </a:r>
            <a:endParaRPr lang="ru-RU" sz="2200" dirty="0">
              <a:solidFill>
                <a:schemeClr val="accent1">
                  <a:lumMod val="50000"/>
                </a:schemeClr>
              </a:solidFill>
              <a:effectLst/>
              <a:latin typeface="Helvetica Neue" panose="02000503000000020004" pitchFamily="2" charset="0"/>
            </a:endParaRPr>
          </a:p>
          <a:p>
            <a:endParaRPr lang="ru-RU" sz="2200" dirty="0">
              <a:solidFill>
                <a:schemeClr val="accent1">
                  <a:lumMod val="50000"/>
                </a:schemeClr>
              </a:solidFill>
              <a:effectLst/>
              <a:latin typeface="Helvetica Neue" panose="02000503000000020004" pitchFamily="2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251160C6-79B7-B086-58AB-3890C74C8994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-1034909" y="3950670"/>
            <a:ext cx="4898064" cy="39327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FF093C1-F3F0-4525-A55C-93506976C92E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3039" b="44968"/>
          <a:stretch/>
        </p:blipFill>
        <p:spPr>
          <a:xfrm>
            <a:off x="7149257" y="1153362"/>
            <a:ext cx="3701623" cy="2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4482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118D051-C019-4808-86A1-6B2D812DC202}"/>
              </a:ext>
            </a:extLst>
          </p:cNvPr>
          <p:cNvSpPr/>
          <p:nvPr/>
        </p:nvSpPr>
        <p:spPr>
          <a:xfrm>
            <a:off x="3738623" y="2598004"/>
            <a:ext cx="4714752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dirty="0">
                <a:solidFill>
                  <a:schemeClr val="bg1"/>
                </a:solidFill>
              </a:rPr>
              <a:t>40% квартир</a:t>
            </a:r>
          </a:p>
          <a:p>
            <a:pPr algn="ctr"/>
            <a:r>
              <a:rPr lang="ru-RU" sz="3200" dirty="0">
                <a:solidFill>
                  <a:schemeClr val="bg1"/>
                </a:solidFill>
              </a:rPr>
              <a:t>вызывает вопросы </a:t>
            </a:r>
          </a:p>
        </p:txBody>
      </p:sp>
    </p:spTree>
    <p:extLst>
      <p:ext uri="{BB962C8B-B14F-4D97-AF65-F5344CB8AC3E}">
        <p14:creationId xmlns:p14="http://schemas.microsoft.com/office/powerpoint/2010/main" xmlns="" val="3751640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xmlns="" id="{34989725-E652-46CA-8304-96844580E6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369345280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341508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118D051-C019-4808-86A1-6B2D812DC202}"/>
              </a:ext>
            </a:extLst>
          </p:cNvPr>
          <p:cNvSpPr/>
          <p:nvPr/>
        </p:nvSpPr>
        <p:spPr>
          <a:xfrm>
            <a:off x="788639" y="2628781"/>
            <a:ext cx="1061472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dirty="0">
                <a:solidFill>
                  <a:schemeClr val="bg1"/>
                </a:solidFill>
              </a:rPr>
              <a:t>20% квартир</a:t>
            </a:r>
          </a:p>
          <a:p>
            <a:pPr algn="ctr"/>
            <a:r>
              <a:rPr lang="ru-RU" sz="3200" dirty="0">
                <a:solidFill>
                  <a:schemeClr val="bg1"/>
                </a:solidFill>
              </a:rPr>
              <a:t>имеют жалобы из-за монтажа окон</a:t>
            </a:r>
          </a:p>
        </p:txBody>
      </p:sp>
    </p:spTree>
    <p:extLst>
      <p:ext uri="{BB962C8B-B14F-4D97-AF65-F5344CB8AC3E}">
        <p14:creationId xmlns:p14="http://schemas.microsoft.com/office/powerpoint/2010/main" xmlns="" val="2490851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7448" y="-122123"/>
            <a:ext cx="4998304" cy="33789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7448" y="4965911"/>
            <a:ext cx="4998304" cy="16393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7448" y="3198266"/>
            <a:ext cx="4998304" cy="1767646"/>
          </a:xfrm>
          <a:prstGeom prst="rect">
            <a:avLst/>
          </a:prstGeom>
        </p:spPr>
      </p:pic>
      <p:cxnSp>
        <p:nvCxnSpPr>
          <p:cNvPr id="7" name="Соединительная линия уступом 6"/>
          <p:cNvCxnSpPr>
            <a:cxnSpLocks/>
          </p:cNvCxnSpPr>
          <p:nvPr/>
        </p:nvCxnSpPr>
        <p:spPr>
          <a:xfrm rot="10800000" flipV="1">
            <a:off x="1527465" y="4187535"/>
            <a:ext cx="3221183" cy="892676"/>
          </a:xfrm>
          <a:prstGeom prst="bentConnector3">
            <a:avLst>
              <a:gd name="adj1" fmla="val 38065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27464" y="4633873"/>
            <a:ext cx="2015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Монтажная пена</a:t>
            </a:r>
            <a:endParaRPr lang="ru-RU" dirty="0"/>
          </a:p>
        </p:txBody>
      </p:sp>
      <p:cxnSp>
        <p:nvCxnSpPr>
          <p:cNvPr id="13" name="Соединительная линия уступом 12"/>
          <p:cNvCxnSpPr>
            <a:cxnSpLocks/>
          </p:cNvCxnSpPr>
          <p:nvPr/>
        </p:nvCxnSpPr>
        <p:spPr>
          <a:xfrm>
            <a:off x="7398327" y="1567359"/>
            <a:ext cx="3325091" cy="700214"/>
          </a:xfrm>
          <a:prstGeom prst="bentConnector3">
            <a:avLst>
              <a:gd name="adj1" fmla="val 36875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625752" y="1875791"/>
            <a:ext cx="2431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Оконный профиль</a:t>
            </a:r>
          </a:p>
        </p:txBody>
      </p:sp>
      <p:cxnSp>
        <p:nvCxnSpPr>
          <p:cNvPr id="18" name="Соединительная линия уступом 17"/>
          <p:cNvCxnSpPr>
            <a:cxnSpLocks/>
          </p:cNvCxnSpPr>
          <p:nvPr/>
        </p:nvCxnSpPr>
        <p:spPr>
          <a:xfrm>
            <a:off x="7810499" y="5403507"/>
            <a:ext cx="1988128" cy="677764"/>
          </a:xfrm>
          <a:prstGeom prst="bentConnector3">
            <a:avLst>
              <a:gd name="adj1" fmla="val 61498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037924" y="5711939"/>
            <a:ext cx="2431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Стена</a:t>
            </a:r>
          </a:p>
        </p:txBody>
      </p:sp>
    </p:spTree>
    <p:extLst>
      <p:ext uri="{BB962C8B-B14F-4D97-AF65-F5344CB8AC3E}">
        <p14:creationId xmlns:p14="http://schemas.microsoft.com/office/powerpoint/2010/main" xmlns="" val="3010877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7448" y="-122123"/>
            <a:ext cx="4998304" cy="33789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7448" y="4965911"/>
            <a:ext cx="4998304" cy="16393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7449" y="3198266"/>
            <a:ext cx="4998304" cy="1767646"/>
          </a:xfrm>
          <a:prstGeom prst="rect">
            <a:avLst/>
          </a:prstGeom>
        </p:spPr>
      </p:pic>
      <p:pic>
        <p:nvPicPr>
          <p:cNvPr id="24" name="Picture 2" descr="C:\Users\p.gladkov\YandexDisk\проект 2014\Исходники картинок\МШ и длинная стенка\2-il2-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7447" y="-123617"/>
            <a:ext cx="4998305" cy="672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трелка вправо 12"/>
          <p:cNvSpPr/>
          <p:nvPr/>
        </p:nvSpPr>
        <p:spPr>
          <a:xfrm rot="5400000">
            <a:off x="5840360" y="4552338"/>
            <a:ext cx="570271" cy="737420"/>
          </a:xfrm>
          <a:prstGeom prst="rightArrow">
            <a:avLst>
              <a:gd name="adj1" fmla="val 50000"/>
              <a:gd name="adj2" fmla="val 60345"/>
            </a:avLst>
          </a:prstGeom>
          <a:solidFill>
            <a:srgbClr val="404040"/>
          </a:solidFill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16200000">
            <a:off x="5840359" y="2576226"/>
            <a:ext cx="570271" cy="737420"/>
          </a:xfrm>
          <a:prstGeom prst="rightArrow">
            <a:avLst>
              <a:gd name="adj1" fmla="val 50000"/>
              <a:gd name="adj2" fmla="val 60345"/>
            </a:avLst>
          </a:prstGeom>
          <a:solidFill>
            <a:srgbClr val="404040"/>
          </a:solidFill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034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3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0000" y="117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3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48148E-6 L -3.95833E-6 0.0210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4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3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3.95833E-6 -0.02199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1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48148E-6 L -3.95833E-6 0.0210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4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3.95833E-6 -0.02199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1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p.gladkov\YandexDisk\проект 2014\Исходники картинок\МШ и длинная стенка\2-il2-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7447" y="-123617"/>
            <a:ext cx="4998305" cy="672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7448" y="-122123"/>
            <a:ext cx="4998304" cy="33789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7448" y="4965911"/>
            <a:ext cx="4998304" cy="16393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928364A-2E4D-4416-A413-BF5FCDADEAC6}"/>
              </a:ext>
            </a:extLst>
          </p:cNvPr>
          <p:cNvSpPr txBox="1"/>
          <p:nvPr/>
        </p:nvSpPr>
        <p:spPr>
          <a:xfrm>
            <a:off x="7642972" y="3266984"/>
            <a:ext cx="45490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Не увлажняют проемы</a:t>
            </a:r>
          </a:p>
          <a:p>
            <a:r>
              <a:rPr lang="ru-RU" sz="2800" dirty="0">
                <a:solidFill>
                  <a:schemeClr val="bg1"/>
                </a:solidFill>
              </a:rPr>
              <a:t>Не обеспыливают проемы</a:t>
            </a:r>
          </a:p>
        </p:txBody>
      </p:sp>
    </p:spTree>
    <p:extLst>
      <p:ext uri="{BB962C8B-B14F-4D97-AF65-F5344CB8AC3E}">
        <p14:creationId xmlns:p14="http://schemas.microsoft.com/office/powerpoint/2010/main" xmlns="" val="395306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115"/>
          <a:stretch/>
        </p:blipFill>
        <p:spPr>
          <a:xfrm flipH="1">
            <a:off x="3739686" y="-1298575"/>
            <a:ext cx="4560225" cy="62420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9A45716-E634-4AA1-A7C4-44A99AAF45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7448" y="4943475"/>
            <a:ext cx="4998304" cy="163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1403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115"/>
          <a:stretch/>
        </p:blipFill>
        <p:spPr>
          <a:xfrm flipH="1">
            <a:off x="3739686" y="-1298575"/>
            <a:ext cx="4560225" cy="62420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9A45716-E634-4AA1-A7C4-44A99AAF45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7448" y="4943475"/>
            <a:ext cx="4998304" cy="16393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ABE0A55-7BB6-4BBE-9E55-0640E9F8262E}"/>
              </a:ext>
            </a:extLst>
          </p:cNvPr>
          <p:cNvSpPr txBox="1"/>
          <p:nvPr/>
        </p:nvSpPr>
        <p:spPr>
          <a:xfrm>
            <a:off x="8412149" y="3167390"/>
            <a:ext cx="4549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Пароизоляция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DC953F1-573A-4A27-92AB-E313D5EC8BC3}"/>
              </a:ext>
            </a:extLst>
          </p:cNvPr>
          <p:cNvSpPr txBox="1"/>
          <p:nvPr/>
        </p:nvSpPr>
        <p:spPr>
          <a:xfrm>
            <a:off x="553610" y="3167390"/>
            <a:ext cx="45490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Гидроизоляция</a:t>
            </a:r>
          </a:p>
          <a:p>
            <a:r>
              <a:rPr lang="ru-RU" sz="2800" dirty="0" err="1">
                <a:solidFill>
                  <a:schemeClr val="bg1"/>
                </a:solidFill>
              </a:rPr>
              <a:t>Паропроницаемость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2712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xmlns="" id="{74ABEE00-2F97-4508-862C-B0074F265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84569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DEDEAF1-55DA-42C1-9296-046511A051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26"/>
          <a:stretch/>
        </p:blipFill>
        <p:spPr>
          <a:xfrm>
            <a:off x="0" y="407253"/>
            <a:ext cx="12192000" cy="60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073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p.gladkov\Desktop\Для Презентации\^023EDC5F27D618244B20CCE7FCB731C2AF3F9C2429590ACE53^pimgpsh_fullsize_dist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24000" y="5661248"/>
            <a:ext cx="9144000" cy="93610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1069" y="5733257"/>
            <a:ext cx="91401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00" dirty="0" err="1">
                <a:latin typeface="Cambria" panose="02040503050406030204" pitchFamily="18" charset="0"/>
              </a:rPr>
              <a:t>Стеклопакетные</a:t>
            </a:r>
            <a:r>
              <a:rPr lang="ru-RU" sz="4200" dirty="0">
                <a:latin typeface="Cambria" panose="02040503050406030204" pitchFamily="18" charset="0"/>
              </a:rPr>
              <a:t> герметики</a:t>
            </a:r>
          </a:p>
          <a:p>
            <a:pPr algn="ctr"/>
            <a:endParaRPr lang="ru-RU" sz="4200" dirty="0"/>
          </a:p>
        </p:txBody>
      </p:sp>
    </p:spTree>
    <p:extLst>
      <p:ext uri="{BB962C8B-B14F-4D97-AF65-F5344CB8AC3E}">
        <p14:creationId xmlns:p14="http://schemas.microsoft.com/office/powerpoint/2010/main" xmlns="" val="1247575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xmlns="" id="{F79E4E38-EC29-4392-B5D6-E0E637F60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01969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.gladkov\YandexDisk\проект 2014\Исходники картинок\10\il9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7089" y="-350838"/>
            <a:ext cx="5456237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/>
          <p:cNvCxnSpPr>
            <a:cxnSpLocks/>
          </p:cNvCxnSpPr>
          <p:nvPr/>
        </p:nvCxnSpPr>
        <p:spPr>
          <a:xfrm>
            <a:off x="7116468" y="5373216"/>
            <a:ext cx="1354201" cy="94279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8591554" y="6131346"/>
            <a:ext cx="38403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Пароизоляционная лента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A203197C-622F-4BED-99CB-CF42EBD28C82}"/>
              </a:ext>
            </a:extLst>
          </p:cNvPr>
          <p:cNvCxnSpPr/>
          <p:nvPr/>
        </p:nvCxnSpPr>
        <p:spPr>
          <a:xfrm flipV="1">
            <a:off x="6600056" y="1628800"/>
            <a:ext cx="1296144" cy="1296144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939543D-ED6D-4FAD-9962-B55E8345BB44}"/>
              </a:ext>
            </a:extLst>
          </p:cNvPr>
          <p:cNvSpPr/>
          <p:nvPr/>
        </p:nvSpPr>
        <p:spPr>
          <a:xfrm>
            <a:off x="7928908" y="1124745"/>
            <a:ext cx="9332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ПСУЛ</a:t>
            </a:r>
            <a:endParaRPr lang="ru-RU" sz="2400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C7186BE6-153C-4B4D-90D4-B1F2611C378D}"/>
              </a:ext>
            </a:extLst>
          </p:cNvPr>
          <p:cNvCxnSpPr>
            <a:cxnSpLocks/>
          </p:cNvCxnSpPr>
          <p:nvPr/>
        </p:nvCxnSpPr>
        <p:spPr>
          <a:xfrm flipV="1">
            <a:off x="7746776" y="2695932"/>
            <a:ext cx="637131" cy="42965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276F082D-5310-4CDD-AE40-C0FD099387DA}"/>
              </a:ext>
            </a:extLst>
          </p:cNvPr>
          <p:cNvSpPr/>
          <p:nvPr/>
        </p:nvSpPr>
        <p:spPr>
          <a:xfrm>
            <a:off x="8337900" y="2319263"/>
            <a:ext cx="2222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Оконный блок</a:t>
            </a:r>
            <a:endParaRPr lang="ru-RU" sz="2400" dirty="0">
              <a:solidFill>
                <a:schemeClr val="bg1"/>
              </a:solidFill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A2E212C9-DB86-48B6-B67B-6C7DB81F0EF8}"/>
              </a:ext>
            </a:extLst>
          </p:cNvPr>
          <p:cNvCxnSpPr>
            <a:cxnSpLocks/>
          </p:cNvCxnSpPr>
          <p:nvPr/>
        </p:nvCxnSpPr>
        <p:spPr>
          <a:xfrm flipH="1" flipV="1">
            <a:off x="4015160" y="2170142"/>
            <a:ext cx="637131" cy="754802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9FE5FF4E-484B-4C7E-9F38-14BA7AA2CFB3}"/>
              </a:ext>
            </a:extLst>
          </p:cNvPr>
          <p:cNvSpPr/>
          <p:nvPr/>
        </p:nvSpPr>
        <p:spPr>
          <a:xfrm>
            <a:off x="1678687" y="1708478"/>
            <a:ext cx="2539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Стеновой проем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3266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.gladkov\YandexDisk\проект 2014\Исходники картинок\10\il9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7089" y="-350838"/>
            <a:ext cx="5456237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 flipV="1">
            <a:off x="7116468" y="4077072"/>
            <a:ext cx="1296144" cy="12961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8412612" y="4077072"/>
            <a:ext cx="21478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8396521" y="3429001"/>
            <a:ext cx="22765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Пароизоляционная</a:t>
            </a:r>
          </a:p>
          <a:p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лента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9203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.gladkov\YandexDisk\проект 2014\Исходники картинок\10\il9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7089" y="-350838"/>
            <a:ext cx="5456237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 flipH="1" flipV="1">
            <a:off x="4358156" y="2924944"/>
            <a:ext cx="729732" cy="7200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1991544" y="2917914"/>
            <a:ext cx="2366612" cy="70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919536" y="2456250"/>
            <a:ext cx="2528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Монтажная пена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147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.gladkov\YandexDisk\проект 2014\Исходники картинок\10\il9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7089" y="-350838"/>
            <a:ext cx="5456237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202241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.gladkov\YandexDisk\проект 2014\Исходники картинок\9\il-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7089" y="-350838"/>
            <a:ext cx="5456237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32583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p.gladkov\YandexDisk\проект 2014\Исходники картинок\9\il-8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7089" y="-350838"/>
            <a:ext cx="5456237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10335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p.gladkov\YandexDisk\проект 2014\Исходники картинок\9\il-8-1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7089" y="-350838"/>
            <a:ext cx="5456237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861100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p.gladkov\YandexDisk\проект 2014\Исходники картинок\9\il-8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7089" y="-350838"/>
            <a:ext cx="5456237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122681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9AE859A-1F15-40D3-A86D-ACF673B267EB}"/>
              </a:ext>
            </a:extLst>
          </p:cNvPr>
          <p:cNvSpPr txBox="1"/>
          <p:nvPr/>
        </p:nvSpPr>
        <p:spPr>
          <a:xfrm>
            <a:off x="2671195" y="2055195"/>
            <a:ext cx="58771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Ленточные материалы:</a:t>
            </a:r>
          </a:p>
        </p:txBody>
      </p:sp>
    </p:spTree>
    <p:extLst>
      <p:ext uri="{BB962C8B-B14F-4D97-AF65-F5344CB8AC3E}">
        <p14:creationId xmlns:p14="http://schemas.microsoft.com/office/powerpoint/2010/main" xmlns="" val="2527507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xmlns="" id="{BB7FA416-9CC9-4350-A923-88BAD32C5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296" y="-823113"/>
            <a:ext cx="12214296" cy="826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3363708-69D7-4792-9A1C-511136BFF8B9}"/>
              </a:ext>
            </a:extLst>
          </p:cNvPr>
          <p:cNvSpPr/>
          <p:nvPr/>
        </p:nvSpPr>
        <p:spPr>
          <a:xfrm>
            <a:off x="1392572" y="5620623"/>
            <a:ext cx="3498210" cy="9563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71127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9AE859A-1F15-40D3-A86D-ACF673B267EB}"/>
              </a:ext>
            </a:extLst>
          </p:cNvPr>
          <p:cNvSpPr txBox="1"/>
          <p:nvPr/>
        </p:nvSpPr>
        <p:spPr>
          <a:xfrm>
            <a:off x="2671195" y="2055195"/>
            <a:ext cx="58771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Ленточные материалы: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E938D64-7BA9-4477-AFD7-193E72F0D09A}"/>
              </a:ext>
            </a:extLst>
          </p:cNvPr>
          <p:cNvSpPr txBox="1"/>
          <p:nvPr/>
        </p:nvSpPr>
        <p:spPr>
          <a:xfrm>
            <a:off x="3168942" y="3257888"/>
            <a:ext cx="51081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1) не надо ждать подреза пены</a:t>
            </a:r>
          </a:p>
        </p:txBody>
      </p:sp>
    </p:spTree>
    <p:extLst>
      <p:ext uri="{BB962C8B-B14F-4D97-AF65-F5344CB8AC3E}">
        <p14:creationId xmlns:p14="http://schemas.microsoft.com/office/powerpoint/2010/main" xmlns="" val="25323022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9AE859A-1F15-40D3-A86D-ACF673B267EB}"/>
              </a:ext>
            </a:extLst>
          </p:cNvPr>
          <p:cNvSpPr txBox="1"/>
          <p:nvPr/>
        </p:nvSpPr>
        <p:spPr>
          <a:xfrm>
            <a:off x="2671195" y="2055195"/>
            <a:ext cx="58771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Ленточные материалы: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E938D64-7BA9-4477-AFD7-193E72F0D09A}"/>
              </a:ext>
            </a:extLst>
          </p:cNvPr>
          <p:cNvSpPr txBox="1"/>
          <p:nvPr/>
        </p:nvSpPr>
        <p:spPr>
          <a:xfrm>
            <a:off x="3168942" y="3257888"/>
            <a:ext cx="51081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1) не надо ждать подреза пены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0846029-3400-4450-A469-E63F5C9F201E}"/>
              </a:ext>
            </a:extLst>
          </p:cNvPr>
          <p:cNvSpPr txBox="1"/>
          <p:nvPr/>
        </p:nvSpPr>
        <p:spPr>
          <a:xfrm>
            <a:off x="3168942" y="4014305"/>
            <a:ext cx="51081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2) не влияет влажность воздуха</a:t>
            </a:r>
          </a:p>
        </p:txBody>
      </p:sp>
    </p:spTree>
    <p:extLst>
      <p:ext uri="{BB962C8B-B14F-4D97-AF65-F5344CB8AC3E}">
        <p14:creationId xmlns:p14="http://schemas.microsoft.com/office/powerpoint/2010/main" xmlns="" val="34446228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9AE859A-1F15-40D3-A86D-ACF673B267EB}"/>
              </a:ext>
            </a:extLst>
          </p:cNvPr>
          <p:cNvSpPr txBox="1"/>
          <p:nvPr/>
        </p:nvSpPr>
        <p:spPr>
          <a:xfrm>
            <a:off x="3157406" y="1913557"/>
            <a:ext cx="58771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Герметики:</a:t>
            </a:r>
          </a:p>
        </p:txBody>
      </p:sp>
    </p:spTree>
    <p:extLst>
      <p:ext uri="{BB962C8B-B14F-4D97-AF65-F5344CB8AC3E}">
        <p14:creationId xmlns:p14="http://schemas.microsoft.com/office/powerpoint/2010/main" xmlns="" val="28789471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9AE859A-1F15-40D3-A86D-ACF673B267EB}"/>
              </a:ext>
            </a:extLst>
          </p:cNvPr>
          <p:cNvSpPr txBox="1"/>
          <p:nvPr/>
        </p:nvSpPr>
        <p:spPr>
          <a:xfrm>
            <a:off x="3157406" y="1913557"/>
            <a:ext cx="58771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Герметики: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E938D64-7BA9-4477-AFD7-193E72F0D09A}"/>
              </a:ext>
            </a:extLst>
          </p:cNvPr>
          <p:cNvSpPr txBox="1"/>
          <p:nvPr/>
        </p:nvSpPr>
        <p:spPr>
          <a:xfrm>
            <a:off x="2562139" y="3069108"/>
            <a:ext cx="73005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1) позволяют контролировать качество пены</a:t>
            </a:r>
          </a:p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72905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88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43807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885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504793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69712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.gladkov\YandexDisk\проект 2014\Исходники картинок\10\il9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7089" y="-350838"/>
            <a:ext cx="5456237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66372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9AE859A-1F15-40D3-A86D-ACF673B267EB}"/>
              </a:ext>
            </a:extLst>
          </p:cNvPr>
          <p:cNvSpPr txBox="1"/>
          <p:nvPr/>
        </p:nvSpPr>
        <p:spPr>
          <a:xfrm>
            <a:off x="3157406" y="1913557"/>
            <a:ext cx="58771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Герметики: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E938D64-7BA9-4477-AFD7-193E72F0D09A}"/>
              </a:ext>
            </a:extLst>
          </p:cNvPr>
          <p:cNvSpPr txBox="1"/>
          <p:nvPr/>
        </p:nvSpPr>
        <p:spPr>
          <a:xfrm>
            <a:off x="2562139" y="3069108"/>
            <a:ext cx="73005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1) позволяют контролировать качество пены</a:t>
            </a:r>
          </a:p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7639FA3-BC26-4047-801F-594EF3178AFC}"/>
              </a:ext>
            </a:extLst>
          </p:cNvPr>
          <p:cNvSpPr txBox="1"/>
          <p:nvPr/>
        </p:nvSpPr>
        <p:spPr>
          <a:xfrm>
            <a:off x="2176246" y="3761605"/>
            <a:ext cx="62882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2) не требует подготовки проема</a:t>
            </a:r>
          </a:p>
        </p:txBody>
      </p:sp>
    </p:spTree>
    <p:extLst>
      <p:ext uri="{BB962C8B-B14F-4D97-AF65-F5344CB8AC3E}">
        <p14:creationId xmlns:p14="http://schemas.microsoft.com/office/powerpoint/2010/main" xmlns="" val="21736358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EE5D92F-64FF-4C5C-B176-7F35BDDD7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36529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9AE859A-1F15-40D3-A86D-ACF673B267EB}"/>
              </a:ext>
            </a:extLst>
          </p:cNvPr>
          <p:cNvSpPr txBox="1"/>
          <p:nvPr/>
        </p:nvSpPr>
        <p:spPr>
          <a:xfrm>
            <a:off x="3157406" y="1913557"/>
            <a:ext cx="58771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Герметики: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E938D64-7BA9-4477-AFD7-193E72F0D09A}"/>
              </a:ext>
            </a:extLst>
          </p:cNvPr>
          <p:cNvSpPr txBox="1"/>
          <p:nvPr/>
        </p:nvSpPr>
        <p:spPr>
          <a:xfrm>
            <a:off x="2562139" y="3069108"/>
            <a:ext cx="73005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1) позволяют контролировать качество пены</a:t>
            </a:r>
          </a:p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0846029-3400-4450-A469-E63F5C9F201E}"/>
              </a:ext>
            </a:extLst>
          </p:cNvPr>
          <p:cNvSpPr txBox="1"/>
          <p:nvPr/>
        </p:nvSpPr>
        <p:spPr>
          <a:xfrm>
            <a:off x="2562139" y="4454102"/>
            <a:ext cx="51081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3) обеспечивают ветрозащиту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7639FA3-BC26-4047-801F-594EF3178AFC}"/>
              </a:ext>
            </a:extLst>
          </p:cNvPr>
          <p:cNvSpPr txBox="1"/>
          <p:nvPr/>
        </p:nvSpPr>
        <p:spPr>
          <a:xfrm>
            <a:off x="2176246" y="3761605"/>
            <a:ext cx="62882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2) не требует подготовки проема</a:t>
            </a:r>
          </a:p>
        </p:txBody>
      </p:sp>
    </p:spTree>
    <p:extLst>
      <p:ext uri="{BB962C8B-B14F-4D97-AF65-F5344CB8AC3E}">
        <p14:creationId xmlns:p14="http://schemas.microsoft.com/office/powerpoint/2010/main" xmlns="" val="3860826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xmlns="" id="{54599D44-06A8-4C9E-982D-ED026125E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46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5651157"/>
            <a:ext cx="12192000" cy="94619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5638" y="5747268"/>
            <a:ext cx="91566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00" dirty="0">
                <a:latin typeface="Cambria" panose="02040503050406030204" pitchFamily="18" charset="0"/>
              </a:rPr>
              <a:t>Герметики для межпанельных швов</a:t>
            </a:r>
            <a:endParaRPr lang="ru-RU" sz="4200" dirty="0"/>
          </a:p>
        </p:txBody>
      </p:sp>
    </p:spTree>
    <p:extLst>
      <p:ext uri="{BB962C8B-B14F-4D97-AF65-F5344CB8AC3E}">
        <p14:creationId xmlns:p14="http://schemas.microsoft.com/office/powerpoint/2010/main" xmlns="" val="16213153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.gladkov\YandexDisk\проект 2014\Исходники картинок\10\^456A74A0850DBE28FC54F5169DE96CDDF32E3B190AAAFC41C6^pimgpsh_fullsize_dist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6159" y="-1045864"/>
            <a:ext cx="6459682" cy="894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754380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4117" y="-868582"/>
            <a:ext cx="6203767" cy="859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22662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F8660B7-1FDD-4BA4-A7AE-AE377652BFF2}"/>
              </a:ext>
            </a:extLst>
          </p:cNvPr>
          <p:cNvSpPr txBox="1"/>
          <p:nvPr/>
        </p:nvSpPr>
        <p:spPr>
          <a:xfrm>
            <a:off x="1247764" y="1540932"/>
            <a:ext cx="3684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Особенности:</a:t>
            </a:r>
          </a:p>
        </p:txBody>
      </p:sp>
    </p:spTree>
    <p:extLst>
      <p:ext uri="{BB962C8B-B14F-4D97-AF65-F5344CB8AC3E}">
        <p14:creationId xmlns:p14="http://schemas.microsoft.com/office/powerpoint/2010/main" xmlns="" val="33792272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F8660B7-1FDD-4BA4-A7AE-AE377652BFF2}"/>
              </a:ext>
            </a:extLst>
          </p:cNvPr>
          <p:cNvSpPr txBox="1"/>
          <p:nvPr/>
        </p:nvSpPr>
        <p:spPr>
          <a:xfrm>
            <a:off x="1247764" y="1540932"/>
            <a:ext cx="3684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Особенности: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04983B8-89F1-4773-9AC1-53AC7EBBD393}"/>
              </a:ext>
            </a:extLst>
          </p:cNvPr>
          <p:cNvSpPr txBox="1"/>
          <p:nvPr/>
        </p:nvSpPr>
        <p:spPr>
          <a:xfrm>
            <a:off x="1247763" y="2297340"/>
            <a:ext cx="103877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1) СП 48.13330.2019 «Организация строительства» не регламентирует окна</a:t>
            </a:r>
          </a:p>
        </p:txBody>
      </p:sp>
    </p:spTree>
    <p:extLst>
      <p:ext uri="{BB962C8B-B14F-4D97-AF65-F5344CB8AC3E}">
        <p14:creationId xmlns:p14="http://schemas.microsoft.com/office/powerpoint/2010/main" xmlns="" val="5081104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F8660B7-1FDD-4BA4-A7AE-AE377652BFF2}"/>
              </a:ext>
            </a:extLst>
          </p:cNvPr>
          <p:cNvSpPr txBox="1"/>
          <p:nvPr/>
        </p:nvSpPr>
        <p:spPr>
          <a:xfrm>
            <a:off x="1247764" y="1540932"/>
            <a:ext cx="3684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Особенности: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04983B8-89F1-4773-9AC1-53AC7EBBD393}"/>
              </a:ext>
            </a:extLst>
          </p:cNvPr>
          <p:cNvSpPr txBox="1"/>
          <p:nvPr/>
        </p:nvSpPr>
        <p:spPr>
          <a:xfrm>
            <a:off x="1247763" y="2297340"/>
            <a:ext cx="103877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1) СП 48.13330.2019 «Организация строительства» не регламентирует окна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614F1CB-5951-4126-A7E6-C22BB9DBFF0D}"/>
              </a:ext>
            </a:extLst>
          </p:cNvPr>
          <p:cNvSpPr txBox="1"/>
          <p:nvPr/>
        </p:nvSpPr>
        <p:spPr>
          <a:xfrm>
            <a:off x="1247764" y="3361524"/>
            <a:ext cx="103877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2) оконные компании не знают про низкое удлинение монтажных пен</a:t>
            </a:r>
          </a:p>
        </p:txBody>
      </p:sp>
    </p:spTree>
    <p:extLst>
      <p:ext uri="{BB962C8B-B14F-4D97-AF65-F5344CB8AC3E}">
        <p14:creationId xmlns:p14="http://schemas.microsoft.com/office/powerpoint/2010/main" xmlns="" val="1543006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F8660B7-1FDD-4BA4-A7AE-AE377652BFF2}"/>
              </a:ext>
            </a:extLst>
          </p:cNvPr>
          <p:cNvSpPr txBox="1"/>
          <p:nvPr/>
        </p:nvSpPr>
        <p:spPr>
          <a:xfrm>
            <a:off x="1247764" y="1540932"/>
            <a:ext cx="3684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Особенности: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04983B8-89F1-4773-9AC1-53AC7EBBD393}"/>
              </a:ext>
            </a:extLst>
          </p:cNvPr>
          <p:cNvSpPr txBox="1"/>
          <p:nvPr/>
        </p:nvSpPr>
        <p:spPr>
          <a:xfrm>
            <a:off x="1247763" y="2297340"/>
            <a:ext cx="103877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1) СП 48.13330.2019 «Организация строительства» не регламентирует окна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614F1CB-5951-4126-A7E6-C22BB9DBFF0D}"/>
              </a:ext>
            </a:extLst>
          </p:cNvPr>
          <p:cNvSpPr txBox="1"/>
          <p:nvPr/>
        </p:nvSpPr>
        <p:spPr>
          <a:xfrm>
            <a:off x="1247764" y="3361524"/>
            <a:ext cx="103877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2) оконные компании не знают про низкое удлинение монтажных пен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D4EE02D-1D5A-4AD0-89F3-1A4F5488D31F}"/>
              </a:ext>
            </a:extLst>
          </p:cNvPr>
          <p:cNvSpPr txBox="1"/>
          <p:nvPr/>
        </p:nvSpPr>
        <p:spPr>
          <a:xfrm>
            <a:off x="1247763" y="4400851"/>
            <a:ext cx="10387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3) доля защитных материалов для пены в составе сметы – 0,03 %</a:t>
            </a:r>
          </a:p>
        </p:txBody>
      </p:sp>
    </p:spTree>
    <p:extLst>
      <p:ext uri="{BB962C8B-B14F-4D97-AF65-F5344CB8AC3E}">
        <p14:creationId xmlns:p14="http://schemas.microsoft.com/office/powerpoint/2010/main" xmlns="" val="3199693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F8660B7-1FDD-4BA4-A7AE-AE377652BFF2}"/>
              </a:ext>
            </a:extLst>
          </p:cNvPr>
          <p:cNvSpPr txBox="1"/>
          <p:nvPr/>
        </p:nvSpPr>
        <p:spPr>
          <a:xfrm>
            <a:off x="1286265" y="2118448"/>
            <a:ext cx="3684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Выводы:</a:t>
            </a:r>
          </a:p>
        </p:txBody>
      </p:sp>
    </p:spTree>
    <p:extLst>
      <p:ext uri="{BB962C8B-B14F-4D97-AF65-F5344CB8AC3E}">
        <p14:creationId xmlns:p14="http://schemas.microsoft.com/office/powerpoint/2010/main" xmlns="" val="29352254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F8660B7-1FDD-4BA4-A7AE-AE377652BFF2}"/>
              </a:ext>
            </a:extLst>
          </p:cNvPr>
          <p:cNvSpPr txBox="1"/>
          <p:nvPr/>
        </p:nvSpPr>
        <p:spPr>
          <a:xfrm>
            <a:off x="1286265" y="2118448"/>
            <a:ext cx="3684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Выводы: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04983B8-89F1-4773-9AC1-53AC7EBBD393}"/>
              </a:ext>
            </a:extLst>
          </p:cNvPr>
          <p:cNvSpPr txBox="1"/>
          <p:nvPr/>
        </p:nvSpPr>
        <p:spPr>
          <a:xfrm>
            <a:off x="1286264" y="2874856"/>
            <a:ext cx="10387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1) монтажный шов – причина поиска других проблем с квартирой</a:t>
            </a:r>
          </a:p>
        </p:txBody>
      </p:sp>
    </p:spTree>
    <p:extLst>
      <p:ext uri="{BB962C8B-B14F-4D97-AF65-F5344CB8AC3E}">
        <p14:creationId xmlns:p14="http://schemas.microsoft.com/office/powerpoint/2010/main" xmlns="" val="7279389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F8660B7-1FDD-4BA4-A7AE-AE377652BFF2}"/>
              </a:ext>
            </a:extLst>
          </p:cNvPr>
          <p:cNvSpPr txBox="1"/>
          <p:nvPr/>
        </p:nvSpPr>
        <p:spPr>
          <a:xfrm>
            <a:off x="1286265" y="2118448"/>
            <a:ext cx="3684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Выводы: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04983B8-89F1-4773-9AC1-53AC7EBBD393}"/>
              </a:ext>
            </a:extLst>
          </p:cNvPr>
          <p:cNvSpPr txBox="1"/>
          <p:nvPr/>
        </p:nvSpPr>
        <p:spPr>
          <a:xfrm>
            <a:off x="1286264" y="2874856"/>
            <a:ext cx="10387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1) монтажный шов – причина поиска других проблем с квартирой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614F1CB-5951-4126-A7E6-C22BB9DBFF0D}"/>
              </a:ext>
            </a:extLst>
          </p:cNvPr>
          <p:cNvSpPr txBox="1"/>
          <p:nvPr/>
        </p:nvSpPr>
        <p:spPr>
          <a:xfrm>
            <a:off x="1286264" y="3483296"/>
            <a:ext cx="10387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2) причина продуваний в окнах – отрывы монтажной пены</a:t>
            </a:r>
          </a:p>
        </p:txBody>
      </p:sp>
    </p:spTree>
    <p:extLst>
      <p:ext uri="{BB962C8B-B14F-4D97-AF65-F5344CB8AC3E}">
        <p14:creationId xmlns:p14="http://schemas.microsoft.com/office/powerpoint/2010/main" xmlns="" val="20606609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F8660B7-1FDD-4BA4-A7AE-AE377652BFF2}"/>
              </a:ext>
            </a:extLst>
          </p:cNvPr>
          <p:cNvSpPr txBox="1"/>
          <p:nvPr/>
        </p:nvSpPr>
        <p:spPr>
          <a:xfrm>
            <a:off x="1286265" y="2118448"/>
            <a:ext cx="3684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Выводы: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04983B8-89F1-4773-9AC1-53AC7EBBD393}"/>
              </a:ext>
            </a:extLst>
          </p:cNvPr>
          <p:cNvSpPr txBox="1"/>
          <p:nvPr/>
        </p:nvSpPr>
        <p:spPr>
          <a:xfrm>
            <a:off x="1286264" y="2874856"/>
            <a:ext cx="10387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1) монтажный шов – причина поиска других проблем с квартирой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614F1CB-5951-4126-A7E6-C22BB9DBFF0D}"/>
              </a:ext>
            </a:extLst>
          </p:cNvPr>
          <p:cNvSpPr txBox="1"/>
          <p:nvPr/>
        </p:nvSpPr>
        <p:spPr>
          <a:xfrm>
            <a:off x="1286264" y="3483296"/>
            <a:ext cx="10387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2) причина продуваний в окнах – отрывы монтажной пены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D4EE02D-1D5A-4AD0-89F3-1A4F5488D31F}"/>
              </a:ext>
            </a:extLst>
          </p:cNvPr>
          <p:cNvSpPr txBox="1"/>
          <p:nvPr/>
        </p:nvSpPr>
        <p:spPr>
          <a:xfrm>
            <a:off x="1286264" y="4091736"/>
            <a:ext cx="10387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3) герметики проявляют проблемы с пеной</a:t>
            </a:r>
          </a:p>
        </p:txBody>
      </p:sp>
    </p:spTree>
    <p:extLst>
      <p:ext uri="{BB962C8B-B14F-4D97-AF65-F5344CB8AC3E}">
        <p14:creationId xmlns:p14="http://schemas.microsoft.com/office/powerpoint/2010/main" xmlns="" val="2837102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xmlns="" id="{35B5413E-834E-4B1C-A42E-6D27EC501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35000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385812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DD0E5C1-7317-B8F7-4855-83FED0FE4D1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3018219" y="1865419"/>
            <a:ext cx="6684878" cy="536746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3D8BD4B-00B4-A48C-5782-231CBACE2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96" y="164824"/>
            <a:ext cx="1479550" cy="16256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40B6EF7-3371-55E0-0B91-65A8644585D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541264" y="177800"/>
            <a:ext cx="1467740" cy="161262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4AA0224B-7E27-113E-0FC9-822C5929414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541264" y="5054600"/>
            <a:ext cx="1479550" cy="16256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8789EC88-CB19-FF84-B60D-76F56469D8A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2996" y="5080552"/>
            <a:ext cx="1467740" cy="16126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3CD60AB-A58C-C638-5B28-B80C61D50B0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1903" y="411120"/>
            <a:ext cx="6471742" cy="6876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9F66034-8B71-4E00-28E4-48121D0A92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27929" y="401258"/>
            <a:ext cx="722169" cy="19614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6AD82FD-FD47-F67C-DBED-5E3E997E55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6506" y="5437025"/>
            <a:ext cx="12265011" cy="16256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E0621192-46EF-F622-D518-24B95326E4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4345" y="5389788"/>
            <a:ext cx="1371600" cy="13716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1EF692F-B0AD-C732-6AFE-A959642103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04304" y="5273040"/>
            <a:ext cx="1384300" cy="13716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F9CB12F6-5C8D-54E3-68EA-91EBDED8C4A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38850" y="5173562"/>
            <a:ext cx="1409700" cy="14097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956AC56-9529-0B99-861A-FB97064822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6902" y="1875052"/>
            <a:ext cx="5771439" cy="226083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0A4AA71-F1C3-40EB-8852-07C05C1F1A4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6902" y="1573896"/>
            <a:ext cx="2516333" cy="47511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34349B1-07E5-361C-7267-AD9DC4B86123}"/>
              </a:ext>
            </a:extLst>
          </p:cNvPr>
          <p:cNvSpPr txBox="1"/>
          <p:nvPr/>
        </p:nvSpPr>
        <p:spPr>
          <a:xfrm>
            <a:off x="8572885" y="2356758"/>
            <a:ext cx="10314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/>
                <a:latin typeface="Helvetica" pitchFamily="2" charset="0"/>
              </a:rPr>
              <a:t>Фото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23EE822-A07A-46D3-0550-F70339B02FAF}"/>
              </a:ext>
            </a:extLst>
          </p:cNvPr>
          <p:cNvSpPr txBox="1"/>
          <p:nvPr/>
        </p:nvSpPr>
        <p:spPr>
          <a:xfrm>
            <a:off x="7575824" y="3893902"/>
            <a:ext cx="8672003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Павел Гладков</a:t>
            </a:r>
          </a:p>
          <a:p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+7 910 400 17 40</a:t>
            </a:r>
          </a:p>
          <a:p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p.gladkov@sazi-group.ru</a:t>
            </a:r>
          </a:p>
          <a:p>
            <a:endParaRPr lang="ru-RU" sz="2200" dirty="0">
              <a:solidFill>
                <a:schemeClr val="accent1">
                  <a:lumMod val="50000"/>
                </a:schemeClr>
              </a:solidFill>
              <a:effectLst/>
              <a:latin typeface="Helvetica Neue" panose="02000503000000020004" pitchFamily="2" charset="0"/>
            </a:endParaRPr>
          </a:p>
          <a:p>
            <a:endParaRPr lang="ru-RU" sz="2200" dirty="0">
              <a:solidFill>
                <a:schemeClr val="accent1">
                  <a:lumMod val="50000"/>
                </a:schemeClr>
              </a:solidFill>
              <a:effectLst/>
              <a:latin typeface="Helvetica Neue" panose="02000503000000020004" pitchFamily="2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251160C6-79B7-B086-58AB-3890C74C8994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-1034909" y="3950670"/>
            <a:ext cx="4898064" cy="39327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2248237-4782-4494-9C46-C00CE4E86E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07727" y="1077982"/>
            <a:ext cx="2718981" cy="271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3569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.gladkov\Desktop\Для Презентации\DSC_05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292672"/>
            <a:ext cx="12192000" cy="915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24000" y="5661248"/>
            <a:ext cx="9183996" cy="93610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45034" y="5759968"/>
            <a:ext cx="89019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00" dirty="0">
                <a:latin typeface="Cambria" panose="02040503050406030204" pitchFamily="18" charset="0"/>
              </a:rPr>
              <a:t>Герметики для монтажа окон</a:t>
            </a:r>
          </a:p>
        </p:txBody>
      </p:sp>
    </p:spTree>
    <p:extLst>
      <p:ext uri="{BB962C8B-B14F-4D97-AF65-F5344CB8AC3E}">
        <p14:creationId xmlns:p14="http://schemas.microsoft.com/office/powerpoint/2010/main" xmlns="" val="77345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xmlns="" id="{7026AD6B-CEB5-47D7-ABE7-05B509DA3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7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42055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p.gladkov\Desktop\Для Презентации\186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282" y="-553554"/>
            <a:ext cx="4550246" cy="455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://downloadicons.net/sites/default/files/fighter-icon-6387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3695" y="2125215"/>
            <a:ext cx="4732784" cy="473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Picture background">
            <a:extLst>
              <a:ext uri="{FF2B5EF4-FFF2-40B4-BE49-F238E27FC236}">
                <a16:creationId xmlns:a16="http://schemas.microsoft.com/office/drawing/2014/main" xmlns="" id="{65D4CC3F-90EA-46D5-B834-B235256A5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8602" y="3221504"/>
            <a:ext cx="2819606" cy="281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92" name="Picture 24" descr="Picture background">
            <a:extLst>
              <a:ext uri="{FF2B5EF4-FFF2-40B4-BE49-F238E27FC236}">
                <a16:creationId xmlns:a16="http://schemas.microsoft.com/office/drawing/2014/main" xmlns="" id="{243D2E86-8FF1-46AF-A168-7B3D6C6DB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20604" y="428420"/>
            <a:ext cx="2710394" cy="233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08267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118D051-C019-4808-86A1-6B2D812DC202}"/>
              </a:ext>
            </a:extLst>
          </p:cNvPr>
          <p:cNvSpPr/>
          <p:nvPr/>
        </p:nvSpPr>
        <p:spPr>
          <a:xfrm>
            <a:off x="2113596" y="2875002"/>
            <a:ext cx="796480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dirty="0">
                <a:solidFill>
                  <a:schemeClr val="bg1"/>
                </a:solidFill>
              </a:rPr>
              <a:t>50% жалоб – это окна</a:t>
            </a:r>
          </a:p>
        </p:txBody>
      </p:sp>
    </p:spTree>
    <p:extLst>
      <p:ext uri="{BB962C8B-B14F-4D97-AF65-F5344CB8AC3E}">
        <p14:creationId xmlns:p14="http://schemas.microsoft.com/office/powerpoint/2010/main" xmlns="" val="29438771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8339</TotalTime>
  <Words>308</Words>
  <Application>Microsoft Office PowerPoint</Application>
  <PresentationFormat>Произвольный</PresentationFormat>
  <Paragraphs>77</Paragraphs>
  <Slides>50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Зимин</dc:creator>
  <cp:lastModifiedBy>TATYANA</cp:lastModifiedBy>
  <cp:revision>519</cp:revision>
  <dcterms:created xsi:type="dcterms:W3CDTF">2017-01-10T09:42:19Z</dcterms:created>
  <dcterms:modified xsi:type="dcterms:W3CDTF">2025-10-18T17:04:50Z</dcterms:modified>
</cp:coreProperties>
</file>