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78C96AA-EF7C-4148-A793-C7D551D86B29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0BA356-EF4D-4856-96A5-E4C1DF04E19C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</a:p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E16D2C-0BF2-46D0-9CC3-14B29B38EA8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</a:p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57F9D8-0717-487E-9EAD-59E99377559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</a:p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84BD1A-1790-4D30-B44F-0CB04430759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543975-F68E-4346-AE49-4BF233670C5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50215D-D87E-4ED1-B5B6-38C72C02DA7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A3DB23-6EA4-4031-83A9-A0710DB6484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893AA7-670D-4F40-BFF7-66BEEF64FFA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B291F52-5D39-4F6F-B3E9-42C3DC25284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DFE8B5-417F-46B9-9BCE-A538256A4A9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804BE9-296B-4B9A-A282-E53405D84E2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0DE35B-FB9F-4063-B0E2-9BF591D82B7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82A063-14E3-4566-89BA-40A975AA3E7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0EBE62-802D-448B-A656-B5DFA975DB6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0493CF-65BC-4131-8EA4-042D26F08322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8BF798-5163-4301-9402-1531AAD8BE3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B89746-0094-4708-9485-0CE32876097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F28F10-AFD6-4702-9792-E875701BAEC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DDADF8-F409-41FA-B18D-487B18279BD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4A44E2-5C7E-4DF4-A52F-A3960254CCBE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58FD39-AB31-4B1E-AFE9-9B9896C7DB0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9B22CD-FC26-418A-BDC5-AE904528CC2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078D0C-1F5C-4333-A242-08AEBBC3496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13289B-FBB4-4D14-A190-98FDC6A53BA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3B28E8-4F2D-4C38-9A4A-46E15374D9E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878F2D-2859-414B-BD52-DB10D51EDC5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19F33C-A728-49B3-81A4-08E0BA94B29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85CAD9-4461-4BE0-9B43-8894B87A327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7C3745-DF1B-45F2-8F64-CFC839933A2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"/>
          <p:cNvPicPr/>
          <p:nvPr/>
        </p:nvPicPr>
        <p:blipFill>
          <a:blip r:embed="rId3" cstate="print"/>
          <a:stretch/>
        </p:blipFill>
        <p:spPr>
          <a:xfrm flipH="1">
            <a:off x="3018600" y="1865520"/>
            <a:ext cx="6684480" cy="5367240"/>
          </a:xfrm>
          <a:prstGeom prst="rect">
            <a:avLst/>
          </a:prstGeom>
          <a:ln w="0">
            <a:noFill/>
          </a:ln>
        </p:spPr>
      </p:pic>
      <p:sp>
        <p:nvSpPr>
          <p:cNvPr id="89" name="TextBox 12"/>
          <p:cNvSpPr/>
          <p:nvPr/>
        </p:nvSpPr>
        <p:spPr>
          <a:xfrm>
            <a:off x="295560" y="3761640"/>
            <a:ext cx="683496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Helvetica Neue"/>
              </a:rPr>
              <a:t>Окна, которые порадуют покупателей квартир и сэкономят деньги застройщику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Рисунок 14"/>
          <p:cNvPicPr/>
          <p:nvPr/>
        </p:nvPicPr>
        <p:blipFill>
          <a:blip r:embed="rId4"/>
          <a:stretch/>
        </p:blipFill>
        <p:spPr>
          <a:xfrm>
            <a:off x="182880" y="164880"/>
            <a:ext cx="1479240" cy="162540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17"/>
          <p:cNvPicPr/>
          <p:nvPr/>
        </p:nvPicPr>
        <p:blipFill>
          <a:blip r:embed="rId5" cstate="print"/>
          <a:stretch/>
        </p:blipFill>
        <p:spPr>
          <a:xfrm>
            <a:off x="10541160" y="177840"/>
            <a:ext cx="1467360" cy="16124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9"/>
          <p:cNvPicPr/>
          <p:nvPr/>
        </p:nvPicPr>
        <p:blipFill>
          <a:blip r:embed="rId6" cstate="print"/>
          <a:stretch/>
        </p:blipFill>
        <p:spPr>
          <a:xfrm>
            <a:off x="10541160" y="5054760"/>
            <a:ext cx="1479240" cy="162540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21"/>
          <p:cNvPicPr/>
          <p:nvPr/>
        </p:nvPicPr>
        <p:blipFill>
          <a:blip r:embed="rId7" cstate="print"/>
          <a:stretch/>
        </p:blipFill>
        <p:spPr>
          <a:xfrm>
            <a:off x="182880" y="5080680"/>
            <a:ext cx="1467360" cy="161244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4"/>
          <p:cNvPicPr/>
          <p:nvPr/>
        </p:nvPicPr>
        <p:blipFill>
          <a:blip r:embed="rId8" cstate="print"/>
          <a:stretch/>
        </p:blipFill>
        <p:spPr>
          <a:xfrm>
            <a:off x="442080" y="411120"/>
            <a:ext cx="6471360" cy="68724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7"/>
          <p:cNvPicPr/>
          <p:nvPr/>
        </p:nvPicPr>
        <p:blipFill>
          <a:blip r:embed="rId9"/>
          <a:stretch/>
        </p:blipFill>
        <p:spPr>
          <a:xfrm>
            <a:off x="11027880" y="401400"/>
            <a:ext cx="721800" cy="19584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11"/>
          <p:cNvPicPr/>
          <p:nvPr/>
        </p:nvPicPr>
        <p:blipFill>
          <a:blip r:embed="rId10"/>
          <a:stretch/>
        </p:blipFill>
        <p:spPr>
          <a:xfrm>
            <a:off x="-36360" y="5437080"/>
            <a:ext cx="12264480" cy="162540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15"/>
          <p:cNvPicPr/>
          <p:nvPr/>
        </p:nvPicPr>
        <p:blipFill>
          <a:blip r:embed="rId11"/>
          <a:stretch/>
        </p:blipFill>
        <p:spPr>
          <a:xfrm>
            <a:off x="6264360" y="5389920"/>
            <a:ext cx="1371240" cy="137124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18"/>
          <p:cNvPicPr/>
          <p:nvPr/>
        </p:nvPicPr>
        <p:blipFill>
          <a:blip r:embed="rId12"/>
          <a:stretch/>
        </p:blipFill>
        <p:spPr>
          <a:xfrm>
            <a:off x="7704360" y="5272920"/>
            <a:ext cx="1383840" cy="13712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22"/>
          <p:cNvPicPr/>
          <p:nvPr/>
        </p:nvPicPr>
        <p:blipFill>
          <a:blip r:embed="rId13"/>
          <a:stretch/>
        </p:blipFill>
        <p:spPr>
          <a:xfrm>
            <a:off x="9138960" y="5173560"/>
            <a:ext cx="1409400" cy="140940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13"/>
          <p:cNvPicPr/>
          <p:nvPr/>
        </p:nvPicPr>
        <p:blipFill>
          <a:blip r:embed="rId14"/>
          <a:stretch/>
        </p:blipFill>
        <p:spPr>
          <a:xfrm>
            <a:off x="276120" y="1521000"/>
            <a:ext cx="5771160" cy="226044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10"/>
          <p:cNvPicPr/>
          <p:nvPr/>
        </p:nvPicPr>
        <p:blipFill>
          <a:blip r:embed="rId15"/>
          <a:stretch/>
        </p:blipFill>
        <p:spPr>
          <a:xfrm>
            <a:off x="276120" y="1219680"/>
            <a:ext cx="2516040" cy="474840"/>
          </a:xfrm>
          <a:prstGeom prst="rect">
            <a:avLst/>
          </a:prstGeom>
          <a:ln w="0">
            <a:noFill/>
          </a:ln>
        </p:spPr>
      </p:pic>
      <p:sp>
        <p:nvSpPr>
          <p:cNvPr id="102" name="TextBox 20"/>
          <p:cNvSpPr/>
          <p:nvPr/>
        </p:nvSpPr>
        <p:spPr>
          <a:xfrm>
            <a:off x="8573040" y="2356920"/>
            <a:ext cx="10310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Фото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23"/>
          <p:cNvSpPr/>
          <p:nvPr/>
        </p:nvSpPr>
        <p:spPr>
          <a:xfrm>
            <a:off x="7613640" y="4086720"/>
            <a:ext cx="867168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Сергей Ельников</a:t>
            </a:r>
            <a:r>
              <a:rPr sz="2200"/>
              <a:t/>
            </a:r>
            <a:br>
              <a:rPr sz="2200"/>
            </a:b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Руководитель PR</a:t>
            </a:r>
            <a:r>
              <a:rPr sz="2200"/>
              <a:t/>
            </a:r>
            <a:br>
              <a:rPr sz="2200"/>
            </a:b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и коммуникаций VEKA Rus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Рисунок 24"/>
          <p:cNvPicPr/>
          <p:nvPr/>
        </p:nvPicPr>
        <p:blipFill>
          <a:blip r:embed="rId16" cstate="print"/>
          <a:stretch/>
        </p:blipFill>
        <p:spPr>
          <a:xfrm>
            <a:off x="-963720" y="3487320"/>
            <a:ext cx="4897800" cy="393228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104"/>
          <p:cNvPicPr/>
          <p:nvPr/>
        </p:nvPicPr>
        <p:blipFill>
          <a:blip r:embed="rId17"/>
          <a:stretch/>
        </p:blipFill>
        <p:spPr>
          <a:xfrm>
            <a:off x="7833960" y="720000"/>
            <a:ext cx="3866040" cy="307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4"/>
          <p:cNvSpPr/>
          <p:nvPr/>
        </p:nvSpPr>
        <p:spPr>
          <a:xfrm>
            <a:off x="75960" y="1574640"/>
            <a:ext cx="648072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0000">
              <a:lnSpc>
                <a:spcPct val="100000"/>
              </a:lnSpc>
            </a:pPr>
            <a:r>
              <a:rPr lang="ru-RU" sz="3200" b="0" strike="noStrike" spc="-151">
                <a:solidFill>
                  <a:schemeClr val="accent1">
                    <a:lumMod val="50000"/>
                  </a:schemeClr>
                </a:solidFill>
                <a:latin typeface="Arial"/>
              </a:rPr>
              <a:t>С какими сложностями сталкиваются застройщики: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Рисунок 6"/>
          <p:cNvPicPr/>
          <p:nvPr/>
        </p:nvPicPr>
        <p:blipFill>
          <a:blip r:embed="rId2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8"/>
          <p:cNvPicPr/>
          <p:nvPr/>
        </p:nvPicPr>
        <p:blipFill>
          <a:blip r:embed="rId3" cstate="print"/>
          <a:stretch/>
        </p:blipFill>
        <p:spPr>
          <a:xfrm flipH="1">
            <a:off x="6306840" y="972000"/>
            <a:ext cx="7778520" cy="6245640"/>
          </a:xfrm>
          <a:prstGeom prst="rect">
            <a:avLst/>
          </a:prstGeom>
          <a:ln w="0">
            <a:noFill/>
          </a:ln>
        </p:spPr>
      </p:pic>
      <p:sp>
        <p:nvSpPr>
          <p:cNvPr id="109" name="TextBox 9"/>
          <p:cNvSpPr/>
          <p:nvPr/>
        </p:nvSpPr>
        <p:spPr>
          <a:xfrm>
            <a:off x="857520" y="2732400"/>
            <a:ext cx="9929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Большие затраты  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на решение рекламационных претензий от покупателей квартир.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10"/>
          <p:cNvSpPr/>
          <p:nvPr/>
        </p:nvSpPr>
        <p:spPr>
          <a:xfrm>
            <a:off x="857520" y="3149280"/>
            <a:ext cx="10289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Репутационные риски 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из-за несоответствия ожидания и результата в части качества оконных. конструкций у покупателей квартир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11"/>
          <p:cNvSpPr/>
          <p:nvPr/>
        </p:nvSpPr>
        <p:spPr>
          <a:xfrm>
            <a:off x="857520" y="3806640"/>
            <a:ext cx="10581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Размытые требования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из-за непроработанного технического задания на оконные конструкции 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Рисунок 15"/>
          <p:cNvPicPr/>
          <p:nvPr/>
        </p:nvPicPr>
        <p:blipFill>
          <a:blip r:embed="rId4" cstate="print"/>
          <a:stretch/>
        </p:blipFill>
        <p:spPr>
          <a:xfrm>
            <a:off x="403560" y="2754360"/>
            <a:ext cx="335520" cy="33552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6"/>
          <p:cNvPicPr/>
          <p:nvPr/>
        </p:nvPicPr>
        <p:blipFill>
          <a:blip r:embed="rId4" cstate="print"/>
          <a:stretch/>
        </p:blipFill>
        <p:spPr>
          <a:xfrm>
            <a:off x="403560" y="3198600"/>
            <a:ext cx="335520" cy="33552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7"/>
          <p:cNvPicPr/>
          <p:nvPr/>
        </p:nvPicPr>
        <p:blipFill>
          <a:blip r:embed="rId4" cstate="print"/>
          <a:stretch/>
        </p:blipFill>
        <p:spPr>
          <a:xfrm>
            <a:off x="405720" y="3818520"/>
            <a:ext cx="335520" cy="33552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19"/>
          <p:cNvPicPr/>
          <p:nvPr/>
        </p:nvPicPr>
        <p:blipFill>
          <a:blip r:embed="rId5"/>
          <a:stretch/>
        </p:blipFill>
        <p:spPr>
          <a:xfrm>
            <a:off x="8832240" y="3953880"/>
            <a:ext cx="3911400" cy="337428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"/>
          <p:cNvSpPr/>
          <p:nvPr/>
        </p:nvSpPr>
        <p:spPr>
          <a:xfrm>
            <a:off x="219240" y="904320"/>
            <a:ext cx="7182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ПРОБЛЕМА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2"/>
          <p:cNvSpPr/>
          <p:nvPr/>
        </p:nvSpPr>
        <p:spPr>
          <a:xfrm>
            <a:off x="857520" y="4220280"/>
            <a:ext cx="10581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Высокая стоимость 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свето-прозрачных конструкций в объектах Бизнес и Премиум класса, при низком качестве готовой продукции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13"/>
          <p:cNvPicPr/>
          <p:nvPr/>
        </p:nvPicPr>
        <p:blipFill>
          <a:blip r:embed="rId4" cstate="print"/>
          <a:stretch/>
        </p:blipFill>
        <p:spPr>
          <a:xfrm>
            <a:off x="412200" y="4243320"/>
            <a:ext cx="335520" cy="33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4"/>
          <p:cNvSpPr/>
          <p:nvPr/>
        </p:nvSpPr>
        <p:spPr>
          <a:xfrm>
            <a:off x="219240" y="1356480"/>
            <a:ext cx="86716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Наш продукт —  решает эти проблемы: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6"/>
          <p:cNvPicPr/>
          <p:nvPr/>
        </p:nvPicPr>
        <p:blipFill>
          <a:blip r:embed="rId3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8"/>
          <p:cNvPicPr/>
          <p:nvPr/>
        </p:nvPicPr>
        <p:blipFill>
          <a:blip r:embed="rId4" cstate="print"/>
          <a:stretch/>
        </p:blipFill>
        <p:spPr>
          <a:xfrm flipH="1">
            <a:off x="4810680" y="646200"/>
            <a:ext cx="8299080" cy="6663240"/>
          </a:xfrm>
          <a:prstGeom prst="rect">
            <a:avLst/>
          </a:prstGeom>
          <a:ln w="0">
            <a:noFill/>
          </a:ln>
        </p:spPr>
      </p:pic>
      <p:sp>
        <p:nvSpPr>
          <p:cNvPr id="122" name="TextBox 9"/>
          <p:cNvSpPr/>
          <p:nvPr/>
        </p:nvSpPr>
        <p:spPr>
          <a:xfrm>
            <a:off x="880200" y="1970280"/>
            <a:ext cx="829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Что это?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Рисунок 2"/>
          <p:cNvPicPr/>
          <p:nvPr/>
        </p:nvPicPr>
        <p:blipFill>
          <a:blip r:embed="rId5" cstate="print"/>
          <a:stretch/>
        </p:blipFill>
        <p:spPr>
          <a:xfrm>
            <a:off x="219240" y="197028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24" name="TextBox 3"/>
          <p:cNvSpPr/>
          <p:nvPr/>
        </p:nvSpPr>
        <p:spPr>
          <a:xfrm>
            <a:off x="952200" y="2440440"/>
            <a:ext cx="7160400" cy="179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Подготовка четкого технического задания и тендерной документации в соответствии с реальными запросами застройщика.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Организация сервисного постпродажного обслуживания свето-прозрачных конструкций (СПК) через </a:t>
            </a:r>
            <a:r>
              <a:rPr lang="en-US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QR-</a:t>
            </a: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код на оконном профиле.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Окна из ПВХ Премиального сегмента для объектов бизнес-класса.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5"/>
          <p:cNvSpPr/>
          <p:nvPr/>
        </p:nvSpPr>
        <p:spPr>
          <a:xfrm>
            <a:off x="888120" y="3768840"/>
            <a:ext cx="8299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Преимущества:  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Рисунок 7"/>
          <p:cNvPicPr/>
          <p:nvPr/>
        </p:nvPicPr>
        <p:blipFill>
          <a:blip r:embed="rId5" cstate="print"/>
          <a:stretch/>
        </p:blipFill>
        <p:spPr>
          <a:xfrm>
            <a:off x="227520" y="376884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27" name="TextBox 12"/>
          <p:cNvSpPr/>
          <p:nvPr/>
        </p:nvSpPr>
        <p:spPr>
          <a:xfrm>
            <a:off x="960120" y="4277880"/>
            <a:ext cx="7532280" cy="26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203864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Цена:</a:t>
            </a: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Стоимость окон из ПВХ премиального качества на 30-50% ниже стоимости алюминиевых конструкций среднего сегмента качества. 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203864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Качество:</a:t>
            </a: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Грамотный подбор комплектации оконных конструкций из ПВХ и трехэтапный контроль качества готовой продукции, в процессе строительства объекта.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203864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Сервис:</a:t>
            </a:r>
            <a:r>
              <a:rPr lang="ru-RU" sz="16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Постпродажное обслуживание окон напрямую от производителя.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Рисунок 14"/>
          <p:cNvPicPr/>
          <p:nvPr/>
        </p:nvPicPr>
        <p:blipFill>
          <a:blip r:embed="rId6"/>
          <a:stretch/>
        </p:blipFill>
        <p:spPr>
          <a:xfrm>
            <a:off x="8492760" y="1899720"/>
            <a:ext cx="3519720" cy="4258080"/>
          </a:xfrm>
          <a:prstGeom prst="rect">
            <a:avLst/>
          </a:prstGeom>
          <a:ln w="0">
            <a:noFill/>
          </a:ln>
        </p:spPr>
      </p:pic>
      <p:sp>
        <p:nvSpPr>
          <p:cNvPr id="129" name="TextBox 18"/>
          <p:cNvSpPr/>
          <p:nvPr/>
        </p:nvSpPr>
        <p:spPr>
          <a:xfrm>
            <a:off x="8702280" y="2149560"/>
            <a:ext cx="23112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latin typeface="Helvetica Oblique"/>
              </a:rPr>
              <a:t>ПРИМЕР: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20"/>
          <p:cNvSpPr/>
          <p:nvPr/>
        </p:nvSpPr>
        <p:spPr>
          <a:xfrm>
            <a:off x="8642880" y="2801160"/>
            <a:ext cx="3137040" cy="39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Helvetica Neue"/>
              </a:rPr>
              <a:t>Строительная компания экономит до 50% стоимости СПК , получая продукт наивысшего качества, который удовлетворит все запросы самого взыскательного потребителя и обеспечит ему  решение любых проблем, напрямую от производителя.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21"/>
          <p:cNvPicPr/>
          <p:nvPr/>
        </p:nvPicPr>
        <p:blipFill>
          <a:blip r:embed="rId7"/>
          <a:stretch/>
        </p:blipFill>
        <p:spPr>
          <a:xfrm>
            <a:off x="10541520" y="5022720"/>
            <a:ext cx="2126880" cy="1834920"/>
          </a:xfrm>
          <a:prstGeom prst="rect">
            <a:avLst/>
          </a:prstGeom>
          <a:ln w="0">
            <a:noFill/>
          </a:ln>
        </p:spPr>
      </p:pic>
      <p:sp>
        <p:nvSpPr>
          <p:cNvPr id="132" name="TextBox 1"/>
          <p:cNvSpPr/>
          <p:nvPr/>
        </p:nvSpPr>
        <p:spPr>
          <a:xfrm>
            <a:off x="219240" y="787680"/>
            <a:ext cx="7182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РЕШЕНИЕ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5"/>
          <p:cNvPicPr/>
          <p:nvPr/>
        </p:nvPicPr>
        <p:blipFill>
          <a:blip r:embed="rId2"/>
          <a:stretch/>
        </p:blipFill>
        <p:spPr>
          <a:xfrm>
            <a:off x="6152400" y="1572120"/>
            <a:ext cx="6053400" cy="4854960"/>
          </a:xfrm>
          <a:prstGeom prst="rect">
            <a:avLst/>
          </a:prstGeom>
          <a:ln w="0">
            <a:noFill/>
          </a:ln>
        </p:spPr>
      </p:pic>
      <p:sp>
        <p:nvSpPr>
          <p:cNvPr id="134" name="TextBox 4"/>
          <p:cNvSpPr/>
          <p:nvPr/>
        </p:nvSpPr>
        <p:spPr>
          <a:xfrm>
            <a:off x="235080" y="1398240"/>
            <a:ext cx="86716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Вот что отличает нас от конкурентов: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6"/>
          <p:cNvPicPr/>
          <p:nvPr/>
        </p:nvPicPr>
        <p:blipFill>
          <a:blip r:embed="rId3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sp>
        <p:nvSpPr>
          <p:cNvPr id="136" name="TextBox 9"/>
          <p:cNvSpPr/>
          <p:nvPr/>
        </p:nvSpPr>
        <p:spPr>
          <a:xfrm>
            <a:off x="880200" y="1998000"/>
            <a:ext cx="8299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[</a:t>
            </a:r>
            <a:r>
              <a:rPr lang="ru-RU" sz="2400" b="0" strike="noStrike" spc="-1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Трехэтапный контроль качества от проектирования до монтажа конструкций]. 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Рисунок 2"/>
          <p:cNvPicPr/>
          <p:nvPr/>
        </p:nvPicPr>
        <p:blipFill>
          <a:blip r:embed="rId4" cstate="print"/>
          <a:stretch/>
        </p:blipFill>
        <p:spPr>
          <a:xfrm>
            <a:off x="282240" y="201744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38" name="TextBox 1"/>
          <p:cNvSpPr/>
          <p:nvPr/>
        </p:nvSpPr>
        <p:spPr>
          <a:xfrm>
            <a:off x="869040" y="3076560"/>
            <a:ext cx="78498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[Сервисное обслуживание окон, путем выстра                                         ивания прямой коммуникации между жильцом и производителем окон,  через </a:t>
            </a:r>
            <a:r>
              <a:rPr lang="en-US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QR-</a:t>
            </a: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код на оконном профиле].  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10"/>
          <p:cNvPicPr/>
          <p:nvPr/>
        </p:nvPicPr>
        <p:blipFill>
          <a:blip r:embed="rId4" cstate="print"/>
          <a:stretch/>
        </p:blipFill>
        <p:spPr>
          <a:xfrm>
            <a:off x="271440" y="309600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40" name="TextBox 11"/>
          <p:cNvSpPr/>
          <p:nvPr/>
        </p:nvSpPr>
        <p:spPr>
          <a:xfrm>
            <a:off x="874440" y="5003640"/>
            <a:ext cx="7844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[Непревзойденные потребительские характеристики при стоимости на 30-50 % ниже, чем у конструкций из алюминиевого профиля]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13"/>
          <p:cNvPicPr/>
          <p:nvPr/>
        </p:nvPicPr>
        <p:blipFill>
          <a:blip r:embed="rId4" cstate="print"/>
          <a:stretch/>
        </p:blipFill>
        <p:spPr>
          <a:xfrm>
            <a:off x="276840" y="502308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42" name="TextBox 3"/>
          <p:cNvSpPr/>
          <p:nvPr/>
        </p:nvSpPr>
        <p:spPr>
          <a:xfrm>
            <a:off x="219240" y="836280"/>
            <a:ext cx="7182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ПОЧЕМУ ВЫБИРАЮТ НАС?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5"/>
          <p:cNvPicPr/>
          <p:nvPr/>
        </p:nvPicPr>
        <p:blipFill>
          <a:blip r:embed="rId3"/>
          <a:stretch/>
        </p:blipFill>
        <p:spPr>
          <a:xfrm>
            <a:off x="6441480" y="2482200"/>
            <a:ext cx="5750280" cy="4611960"/>
          </a:xfrm>
          <a:prstGeom prst="rect">
            <a:avLst/>
          </a:prstGeom>
          <a:ln w="0">
            <a:noFill/>
          </a:ln>
        </p:spPr>
      </p:pic>
      <p:sp>
        <p:nvSpPr>
          <p:cNvPr id="144" name="TextBox 4"/>
          <p:cNvSpPr/>
          <p:nvPr/>
        </p:nvSpPr>
        <p:spPr>
          <a:xfrm>
            <a:off x="219240" y="1508040"/>
            <a:ext cx="86716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Наши решения уже используют: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6"/>
          <p:cNvPicPr/>
          <p:nvPr/>
        </p:nvPicPr>
        <p:blipFill>
          <a:blip r:embed="rId4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3"/>
          <p:cNvPicPr/>
          <p:nvPr/>
        </p:nvPicPr>
        <p:blipFill>
          <a:blip r:embed="rId5"/>
          <a:stretch/>
        </p:blipFill>
        <p:spPr>
          <a:xfrm>
            <a:off x="358200" y="2281680"/>
            <a:ext cx="3519720" cy="4258080"/>
          </a:xfrm>
          <a:prstGeom prst="rect">
            <a:avLst/>
          </a:prstGeom>
          <a:ln w="0">
            <a:noFill/>
          </a:ln>
        </p:spPr>
      </p:pic>
      <p:sp>
        <p:nvSpPr>
          <p:cNvPr id="147" name="TextBox 5"/>
          <p:cNvSpPr/>
          <p:nvPr/>
        </p:nvSpPr>
        <p:spPr>
          <a:xfrm>
            <a:off x="628920" y="2576880"/>
            <a:ext cx="2977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Helvetica Neue"/>
              </a:rPr>
              <a:t> </a:t>
            </a:r>
            <a:r>
              <a:rPr lang="ru-RU" sz="3200" b="1" strike="noStrike" spc="-1">
                <a:solidFill>
                  <a:srgbClr val="FFFFFF"/>
                </a:solidFill>
                <a:latin typeface="Helvetica Neue"/>
              </a:rPr>
              <a:t>ГК ФСК</a:t>
            </a:r>
            <a:r>
              <a:rPr lang="ru-RU" sz="3200" b="0" strike="noStrike" spc="-1">
                <a:solidFill>
                  <a:srgbClr val="FFFFFF"/>
                </a:solidFill>
                <a:latin typeface="Helvetica Neue"/>
              </a:rPr>
              <a:t>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7"/>
          <p:cNvSpPr/>
          <p:nvPr/>
        </p:nvSpPr>
        <p:spPr>
          <a:xfrm>
            <a:off x="753120" y="3300120"/>
            <a:ext cx="2977920" cy="365580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sx="169000" sy="169000" algn="ctr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Helvetica Neue"/>
              </a:rPr>
              <a:t>Пересогласование окон в объектах бизнес-класса с алюминия на ПВХ премиального сегмента.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Helvetica Neue"/>
              </a:rPr>
              <a:t>Подготовка и проработка технического задания, начиная с самой ранней стадии проектирования.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12"/>
          <p:cNvPicPr/>
          <p:nvPr/>
        </p:nvPicPr>
        <p:blipFill>
          <a:blip r:embed="rId5"/>
          <a:stretch/>
        </p:blipFill>
        <p:spPr>
          <a:xfrm>
            <a:off x="4126320" y="2281680"/>
            <a:ext cx="3519720" cy="4258080"/>
          </a:xfrm>
          <a:prstGeom prst="rect">
            <a:avLst/>
          </a:prstGeom>
          <a:ln w="0">
            <a:noFill/>
          </a:ln>
        </p:spPr>
      </p:pic>
      <p:sp>
        <p:nvSpPr>
          <p:cNvPr id="150" name="TextBox 14"/>
          <p:cNvSpPr/>
          <p:nvPr/>
        </p:nvSpPr>
        <p:spPr>
          <a:xfrm>
            <a:off x="4397400" y="2576880"/>
            <a:ext cx="2977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Helvetica Neue"/>
              </a:rPr>
              <a:t>ГК Пионер</a:t>
            </a:r>
            <a:r>
              <a:rPr lang="ru-RU" sz="3200" b="0" strike="noStrike" spc="-1">
                <a:solidFill>
                  <a:srgbClr val="FFFFFF"/>
                </a:solidFill>
                <a:latin typeface="Helvetica Neue"/>
              </a:rPr>
              <a:t>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16"/>
          <p:cNvSpPr/>
          <p:nvPr/>
        </p:nvSpPr>
        <p:spPr>
          <a:xfrm>
            <a:off x="4423680" y="3284640"/>
            <a:ext cx="2977920" cy="283284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sx="169000" sy="169000" algn="ctr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Helvetica Neue"/>
              </a:rPr>
              <a:t>Организация постпродажного обслуживания окон, путем выстраивания прямой коммуникации жильца и оконной компании, через </a:t>
            </a:r>
            <a:r>
              <a:rPr lang="en-US" sz="1800" b="0" strike="noStrike" spc="-1">
                <a:solidFill>
                  <a:srgbClr val="FFFFFF"/>
                </a:solidFill>
                <a:latin typeface="Helvetica Neue"/>
              </a:rPr>
              <a:t>QR</a:t>
            </a:r>
            <a:r>
              <a:rPr lang="ru-RU" sz="1800" b="0" strike="noStrike" spc="-1">
                <a:solidFill>
                  <a:srgbClr val="FFFFFF"/>
                </a:solidFill>
                <a:latin typeface="Helvetica Neue"/>
              </a:rPr>
              <a:t>-код на оконном профиле.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19"/>
          <p:cNvPicPr/>
          <p:nvPr/>
        </p:nvPicPr>
        <p:blipFill>
          <a:blip r:embed="rId6"/>
          <a:stretch/>
        </p:blipFill>
        <p:spPr>
          <a:xfrm>
            <a:off x="2265480" y="4947120"/>
            <a:ext cx="2774880" cy="239364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22"/>
          <p:cNvPicPr/>
          <p:nvPr/>
        </p:nvPicPr>
        <p:blipFill>
          <a:blip r:embed="rId6"/>
          <a:stretch/>
        </p:blipFill>
        <p:spPr>
          <a:xfrm>
            <a:off x="5972400" y="4955040"/>
            <a:ext cx="2774880" cy="2393640"/>
          </a:xfrm>
          <a:prstGeom prst="rect">
            <a:avLst/>
          </a:prstGeom>
          <a:ln w="0">
            <a:noFill/>
          </a:ln>
        </p:spPr>
      </p:pic>
      <p:sp>
        <p:nvSpPr>
          <p:cNvPr id="154" name="TextBox 23"/>
          <p:cNvSpPr/>
          <p:nvPr/>
        </p:nvSpPr>
        <p:spPr>
          <a:xfrm>
            <a:off x="219240" y="904320"/>
            <a:ext cx="7182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КЕЙСЫ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4"/>
          <p:cNvSpPr/>
          <p:nvPr/>
        </p:nvSpPr>
        <p:spPr>
          <a:xfrm>
            <a:off x="219240" y="3133800"/>
            <a:ext cx="867168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Спецусловия для членов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жюри Телешоу: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6"/>
          <p:cNvPicPr/>
          <p:nvPr/>
        </p:nvPicPr>
        <p:blipFill>
          <a:blip r:embed="rId2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"/>
          <p:cNvSpPr/>
          <p:nvPr/>
        </p:nvSpPr>
        <p:spPr>
          <a:xfrm>
            <a:off x="879480" y="4419000"/>
            <a:ext cx="7849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Специальные условия и дополнительная скидка на продукцию.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10"/>
          <p:cNvPicPr/>
          <p:nvPr/>
        </p:nvPicPr>
        <p:blipFill>
          <a:blip r:embed="rId3" cstate="print"/>
          <a:stretch/>
        </p:blipFill>
        <p:spPr>
          <a:xfrm>
            <a:off x="208440" y="4378680"/>
            <a:ext cx="522720" cy="52272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5"/>
          <p:cNvPicPr/>
          <p:nvPr/>
        </p:nvPicPr>
        <p:blipFill>
          <a:blip r:embed="rId4"/>
          <a:stretch/>
        </p:blipFill>
        <p:spPr>
          <a:xfrm>
            <a:off x="306000" y="1663560"/>
            <a:ext cx="5306400" cy="131904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8"/>
          <p:cNvPicPr/>
          <p:nvPr/>
        </p:nvPicPr>
        <p:blipFill>
          <a:blip r:embed="rId3" cstate="print"/>
          <a:stretch/>
        </p:blipFill>
        <p:spPr>
          <a:xfrm>
            <a:off x="225000" y="5070960"/>
            <a:ext cx="522720" cy="52272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18"/>
          <p:cNvPicPr/>
          <p:nvPr/>
        </p:nvPicPr>
        <p:blipFill>
          <a:blip r:embed="rId5"/>
          <a:stretch/>
        </p:blipFill>
        <p:spPr>
          <a:xfrm flipH="1">
            <a:off x="7399080" y="1855440"/>
            <a:ext cx="5750280" cy="461196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14"/>
          <p:cNvPicPr/>
          <p:nvPr/>
        </p:nvPicPr>
        <p:blipFill>
          <a:blip r:embed="rId3" cstate="print"/>
          <a:stretch/>
        </p:blipFill>
        <p:spPr>
          <a:xfrm>
            <a:off x="228960" y="5816880"/>
            <a:ext cx="522720" cy="522720"/>
          </a:xfrm>
          <a:prstGeom prst="rect">
            <a:avLst/>
          </a:prstGeom>
          <a:ln w="0">
            <a:noFill/>
          </a:ln>
        </p:spPr>
      </p:pic>
      <p:sp>
        <p:nvSpPr>
          <p:cNvPr id="163" name="TextBox 19"/>
          <p:cNvSpPr/>
          <p:nvPr/>
        </p:nvSpPr>
        <p:spPr>
          <a:xfrm>
            <a:off x="219240" y="904320"/>
            <a:ext cx="7182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1">
                    <a:lumMod val="50000"/>
                  </a:schemeClr>
                </a:solidFill>
                <a:latin typeface="Arial"/>
              </a:rPr>
              <a:t>ПРИЗЫВ К ДЕЙСТВИЮ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13"/>
          <p:cNvSpPr/>
          <p:nvPr/>
        </p:nvSpPr>
        <p:spPr>
          <a:xfrm>
            <a:off x="885600" y="5018400"/>
            <a:ext cx="8306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Бесплатное нанесение </a:t>
            </a:r>
            <a:r>
              <a:rPr lang="en-US" sz="20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QR-</a:t>
            </a: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кода на профиль с прямой информацией по сервисному обслуживанию окон, напрямую от производителя.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15"/>
          <p:cNvSpPr/>
          <p:nvPr/>
        </p:nvSpPr>
        <p:spPr>
          <a:xfrm>
            <a:off x="879480" y="5862600"/>
            <a:ext cx="7849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Бесплатная проработка проекта в части СПК, обучение персонала и оснащение офисов продаж 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21"/>
          <p:cNvPicPr/>
          <p:nvPr/>
        </p:nvPicPr>
        <p:blipFill>
          <a:blip r:embed="rId2" cstate="print"/>
          <a:stretch/>
        </p:blipFill>
        <p:spPr>
          <a:xfrm>
            <a:off x="2279520" y="3185640"/>
            <a:ext cx="4266360" cy="342144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6"/>
          <p:cNvPicPr/>
          <p:nvPr/>
        </p:nvPicPr>
        <p:blipFill>
          <a:blip r:embed="rId3"/>
          <a:stretch/>
        </p:blipFill>
        <p:spPr>
          <a:xfrm>
            <a:off x="115920" y="204480"/>
            <a:ext cx="11959920" cy="53784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18"/>
          <p:cNvPicPr/>
          <p:nvPr/>
        </p:nvPicPr>
        <p:blipFill>
          <a:blip r:embed="rId4" cstate="print"/>
          <a:stretch/>
        </p:blipFill>
        <p:spPr>
          <a:xfrm flipH="1">
            <a:off x="360" y="3699000"/>
            <a:ext cx="3938760" cy="3158640"/>
          </a:xfrm>
          <a:prstGeom prst="rect">
            <a:avLst/>
          </a:prstGeom>
          <a:ln w="0">
            <a:noFill/>
          </a:ln>
        </p:spPr>
      </p:pic>
      <p:sp>
        <p:nvSpPr>
          <p:cNvPr id="169" name="TextBox 13"/>
          <p:cNvSpPr/>
          <p:nvPr/>
        </p:nvSpPr>
        <p:spPr>
          <a:xfrm>
            <a:off x="8623080" y="2297520"/>
            <a:ext cx="10310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Фото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Рисунок 16"/>
          <p:cNvPicPr/>
          <p:nvPr/>
        </p:nvPicPr>
        <p:blipFill>
          <a:blip r:embed="rId5"/>
          <a:stretch/>
        </p:blipFill>
        <p:spPr>
          <a:xfrm>
            <a:off x="-36360" y="5537160"/>
            <a:ext cx="12264480" cy="162540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7"/>
          <p:cNvPicPr/>
          <p:nvPr/>
        </p:nvPicPr>
        <p:blipFill>
          <a:blip r:embed="rId6"/>
          <a:stretch/>
        </p:blipFill>
        <p:spPr>
          <a:xfrm>
            <a:off x="6264360" y="5398560"/>
            <a:ext cx="1371240" cy="137124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19"/>
          <p:cNvPicPr/>
          <p:nvPr/>
        </p:nvPicPr>
        <p:blipFill>
          <a:blip r:embed="rId7"/>
          <a:stretch/>
        </p:blipFill>
        <p:spPr>
          <a:xfrm>
            <a:off x="7704360" y="5312160"/>
            <a:ext cx="1383840" cy="137124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20"/>
          <p:cNvPicPr/>
          <p:nvPr/>
        </p:nvPicPr>
        <p:blipFill>
          <a:blip r:embed="rId8"/>
          <a:stretch/>
        </p:blipFill>
        <p:spPr>
          <a:xfrm>
            <a:off x="9138960" y="5182200"/>
            <a:ext cx="1409400" cy="140940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22"/>
          <p:cNvPicPr/>
          <p:nvPr/>
        </p:nvPicPr>
        <p:blipFill>
          <a:blip r:embed="rId9"/>
          <a:stretch/>
        </p:blipFill>
        <p:spPr>
          <a:xfrm>
            <a:off x="398520" y="1348200"/>
            <a:ext cx="5771160" cy="22604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3"/>
          <p:cNvPicPr/>
          <p:nvPr/>
        </p:nvPicPr>
        <p:blipFill>
          <a:blip r:embed="rId10"/>
          <a:stretch/>
        </p:blipFill>
        <p:spPr>
          <a:xfrm>
            <a:off x="437040" y="1096920"/>
            <a:ext cx="2516040" cy="47484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75"/>
          <p:cNvPicPr/>
          <p:nvPr/>
        </p:nvPicPr>
        <p:blipFill>
          <a:blip r:embed="rId11"/>
          <a:stretch/>
        </p:blipFill>
        <p:spPr>
          <a:xfrm>
            <a:off x="7834320" y="720000"/>
            <a:ext cx="3866040" cy="3079440"/>
          </a:xfrm>
          <a:prstGeom prst="rect">
            <a:avLst/>
          </a:prstGeom>
          <a:ln w="0">
            <a:noFill/>
          </a:ln>
        </p:spPr>
      </p:pic>
      <p:sp>
        <p:nvSpPr>
          <p:cNvPr id="177" name="TextBox 2"/>
          <p:cNvSpPr/>
          <p:nvPr/>
        </p:nvSpPr>
        <p:spPr>
          <a:xfrm>
            <a:off x="7613640" y="4086720"/>
            <a:ext cx="867168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Сергей Ельников</a:t>
            </a:r>
            <a:r>
              <a:rPr sz="2200"/>
              <a:t/>
            </a:r>
            <a:br>
              <a:rPr sz="2200"/>
            </a:b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Руководитель PR</a:t>
            </a:r>
            <a:r>
              <a:rPr sz="2200"/>
              <a:t/>
            </a:r>
            <a:br>
              <a:rPr sz="2200"/>
            </a:br>
            <a:r>
              <a:rPr lang="ru-RU" sz="2200" b="0" strike="noStrike" spc="-1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и коммуникаций VEKA Rus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335</Words>
  <Application>LibreOffice/7.4.7.2$Linux_X86_64 LibreOffice_project/40$Build-2</Application>
  <PresentationFormat>Произвольный</PresentationFormat>
  <Paragraphs>47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TATYANA</cp:lastModifiedBy>
  <cp:revision>23</cp:revision>
  <dcterms:created xsi:type="dcterms:W3CDTF">2025-04-23T08:46:05Z</dcterms:created>
  <dcterms:modified xsi:type="dcterms:W3CDTF">2025-10-18T17:04:08Z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7</vt:i4>
  </property>
</Properties>
</file>