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0" r:id="rId6"/>
    <p:sldId id="264" r:id="rId7"/>
    <p:sldId id="266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  <a:srgbClr val="113479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4778"/>
  </p:normalViewPr>
  <p:slideViewPr>
    <p:cSldViewPr snapToGrid="0">
      <p:cViewPr varScale="1">
        <p:scale>
          <a:sx n="106" d="100"/>
          <a:sy n="106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2ADC-87D8-D54B-9C6F-39FD4363248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E8DA-2A77-6144-B1E0-8F1588689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1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6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2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0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6567-3AE8-5AED-D980-032A8C5F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23557-C971-C80D-8203-FCF624F92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F55F3-933C-434C-A780-B4F39AC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9857A-601B-24FC-F067-7495CC74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260F2-2756-C925-CC37-A3508096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C4A4C-45E5-BE5E-8527-FD3A71C4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11FE2-3719-96D3-1D2B-9414F5C3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71466-C5EE-61DA-AADC-47E6E184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30787-C2A6-AE06-31A3-A893D701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18CBF-C841-455E-DA31-701349B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D3EC5B-5DC8-86A1-5311-7BD9BEF10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6F372-E510-8717-F60F-0444C1D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F28D0-CEFD-D1D0-0CD7-0F37753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DDC97-1DC6-B2BB-9D9E-33153B2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DD3E5-6D7C-FFFE-8CEB-5466CF60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A4AC-E789-72DE-4E46-169A78C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7805D-81C0-83EF-9ADC-1DAAA7FB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74039-28D8-466B-BC05-408AF36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812E5-44C7-E416-E9B2-E2AD14CC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E3F10-EB0C-E70B-B06F-43F7321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8E4E6-5D7D-F280-D640-3F49ACA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07749-C267-A404-88DC-933DC948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7BD83-21DD-28AC-0A3D-D703C2A2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28562-7421-2469-3E67-D9232D6E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A16D9-8852-3DB2-6625-88704C27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931E2-711B-50F4-E1A1-8EAD07FF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9E219-C93B-22A6-B0C0-299E0F8F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88C51-9BEB-6E0E-BE68-7F428A32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12A64-3F7C-D7DD-8961-FDFAD243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82F905-04C7-B5DF-70E5-B2B5A7F9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45F696-4A68-0E9F-84FE-F534092F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E43BE-DA6F-9DEC-910E-6A105B9E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C80F0-1BEE-120B-EBD2-C137DB58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E67A2-0F3A-7CED-FA75-0176377C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763930-EA18-E045-7BE9-2F2591666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D6C15-E483-49D1-72B9-8BC4028C2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14495-7511-F6A6-C322-98877609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3485FE-0487-5905-B479-FCEB0F67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303053-4FC0-76D3-031C-E8E181D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34313-4DEA-8046-6222-C11057E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BEB82C-8756-D6BE-0AC4-A6A12FDC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0DEBCA-CF25-7453-B782-155221A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1ED93F-C2B1-93C9-2D20-586F0D4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978CB9-46E8-CC05-2AB6-570ABCDA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FF9C-B854-6637-B275-3FF6FC2F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62B6B-9312-72F4-364F-C26B4D47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9248D-415A-A9FB-48D0-A5D00DA2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6757E-85D7-5C6E-561E-E239EC52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C37B83-B1D7-9FE1-C6F1-BE211AEB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8773F5-89FD-00D2-2312-70B0611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31086-434E-C01B-DE2C-4DFFF69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B9262-ED86-D928-62CC-622D1C6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04E9-0CEA-A3CA-64C9-4797A5E7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69C653-DDC7-7506-D65E-8DEBB5E99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7BEA4-D50E-6215-0994-D4299FA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159CB-6272-986C-60A8-0FE55401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EAB40-CDCB-9D17-9B7B-6572FC57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E6CF6-82DC-ACA7-8F1E-0630A03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3A30A-3349-D4D4-A28D-FD977DD9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43BE57-BE59-712B-6553-5F8D2C60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D8F48-409D-D9AC-57FB-041137315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B04-F31E-CB40-AAB8-84524437712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CFF08-EED2-844B-7F64-D50C4932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3E083-A6C3-8889-14CE-5CB4C155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51160C6-79B7-B086-58AB-3890C74C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8810" y="2934253"/>
            <a:ext cx="4898064" cy="39327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D0E5C1-7317-B8F7-4855-83FED0FE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10763" y="1662329"/>
            <a:ext cx="6684878" cy="5367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2A7A76-193E-441B-A586-CA31C330241B}"/>
              </a:ext>
            </a:extLst>
          </p:cNvPr>
          <p:cNvSpPr txBox="1"/>
          <p:nvPr/>
        </p:nvSpPr>
        <p:spPr>
          <a:xfrm>
            <a:off x="548892" y="3717993"/>
            <a:ext cx="6412519" cy="177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400" b="1" dirty="0">
                <a:solidFill>
                  <a:srgbClr val="203864"/>
                </a:solidFill>
                <a:latin typeface="Helvetica Neue" panose="02000503000000020004" pitchFamily="2" charset="0"/>
              </a:rPr>
              <a:t>Прямые поставки </a:t>
            </a:r>
          </a:p>
          <a:p>
            <a:pPr>
              <a:lnSpc>
                <a:spcPct val="110000"/>
              </a:lnSpc>
            </a:pPr>
            <a:r>
              <a:rPr lang="ru-RU" sz="3400" b="1" dirty="0">
                <a:solidFill>
                  <a:srgbClr val="203864"/>
                </a:solidFill>
                <a:latin typeface="Helvetica Neue" panose="02000503000000020004" pitchFamily="2" charset="0"/>
              </a:rPr>
              <a:t>от российского </a:t>
            </a:r>
          </a:p>
          <a:p>
            <a:pPr>
              <a:lnSpc>
                <a:spcPct val="110000"/>
              </a:lnSpc>
            </a:pPr>
            <a:r>
              <a:rPr lang="ru-RU" sz="3400" b="1" dirty="0">
                <a:solidFill>
                  <a:srgbClr val="203864"/>
                </a:solidFill>
                <a:latin typeface="Helvetica Neue" panose="02000503000000020004" pitchFamily="2" charset="0"/>
              </a:rPr>
              <a:t>производителя </a:t>
            </a:r>
            <a:endParaRPr lang="ru-RU" sz="3400" dirty="0">
              <a:solidFill>
                <a:srgbClr val="203864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8BD4B-00B4-A48C-5782-231CBACE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6" y="164824"/>
            <a:ext cx="1479550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0B6EF7-3371-55E0-0B91-65A86445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264" y="177800"/>
            <a:ext cx="1467740" cy="1612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A0224B-7E27-113E-0FC9-822C59294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1264" y="5054600"/>
            <a:ext cx="1479550" cy="1625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89EC88-CB19-FF84-B60D-76F56469D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96" y="5080552"/>
            <a:ext cx="1467740" cy="1612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D60AB-A58C-C638-5B28-B80C61D50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03" y="411120"/>
            <a:ext cx="6471742" cy="687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F66034-8B71-4E00-28E4-48121D0A9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7929" y="401258"/>
            <a:ext cx="722169" cy="1961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AD82FD-FD47-F67C-DBED-5E3E997E5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506" y="5521806"/>
            <a:ext cx="12265011" cy="162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621192-46EF-F622-D518-24B95326E4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5608" y="5774103"/>
            <a:ext cx="914097" cy="9140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EF692F-B0AD-C732-6AFE-A959642103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1625" y="5715549"/>
            <a:ext cx="922561" cy="9140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CB12F6-5C8D-54E3-68EA-91EBDED8C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4071" y="5832385"/>
            <a:ext cx="939489" cy="9394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56AC56-9529-0B99-861A-FB97064822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96" y="1213721"/>
            <a:ext cx="5737721" cy="22476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4AA71-F1C3-40EB-8852-07C05C1F1A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258" y="1094710"/>
            <a:ext cx="2516333" cy="475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4349B1-07E5-361C-7267-AD9DC4B86123}"/>
              </a:ext>
            </a:extLst>
          </p:cNvPr>
          <p:cNvSpPr txBox="1"/>
          <p:nvPr/>
        </p:nvSpPr>
        <p:spPr>
          <a:xfrm>
            <a:off x="8572885" y="2356758"/>
            <a:ext cx="103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Helvetica" pitchFamily="2" charset="0"/>
              </a:rPr>
              <a:t>Фото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157130" y="569673"/>
            <a:ext cx="2729458" cy="34654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21120" y="4088782"/>
            <a:ext cx="6798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Мария Шорохова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Руководитель департамента продаж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0F7833D-C197-4EE3-A7F5-EC5CC4316E46}"/>
              </a:ext>
            </a:extLst>
          </p:cNvPr>
          <p:cNvSpPr/>
          <p:nvPr/>
        </p:nvSpPr>
        <p:spPr>
          <a:xfrm>
            <a:off x="7136037" y="4839889"/>
            <a:ext cx="6810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8-977-412-35-50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shorohova@td-reks.ru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999" y="876004"/>
            <a:ext cx="7779041" cy="624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1162335" y="1813812"/>
            <a:ext cx="114401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Российское автоматизированное производство полного цикла.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3A98B-90FD-97E7-AABE-64FCC6C1F64D}"/>
              </a:ext>
            </a:extLst>
          </p:cNvPr>
          <p:cNvSpPr txBox="1"/>
          <p:nvPr/>
        </p:nvSpPr>
        <p:spPr>
          <a:xfrm>
            <a:off x="1174937" y="2979810"/>
            <a:ext cx="93187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Полный цикл производства продукции.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95072-83C9-9F72-38D5-7198C6009285}"/>
              </a:ext>
            </a:extLst>
          </p:cNvPr>
          <p:cNvSpPr txBox="1"/>
          <p:nvPr/>
        </p:nvSpPr>
        <p:spPr>
          <a:xfrm>
            <a:off x="1162334" y="3584854"/>
            <a:ext cx="10242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Продукция соответствует и превосходит ГОСТы,</a:t>
            </a: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часть из которых разработана при нашем участии.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97AA4-EDB6-6196-51E2-E883E327683F}"/>
              </a:ext>
            </a:extLst>
          </p:cNvPr>
          <p:cNvSpPr txBox="1"/>
          <p:nvPr/>
        </p:nvSpPr>
        <p:spPr>
          <a:xfrm>
            <a:off x="219333" y="993164"/>
            <a:ext cx="9857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31E24"/>
                </a:solidFill>
                <a:effectLst/>
                <a:latin typeface="Helvetica" pitchFamily="2" charset="0"/>
              </a:rPr>
              <a:t>МЫ — ПРОИЗВОДИТЕЛЬ, А НЕ ПОСРЕДНИК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2335" y="4542075"/>
            <a:ext cx="9708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Работаем по всей России, закрывая потребности промышленных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и инфраструктурных объектов.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3A98B-90FD-97E7-AABE-64FCC6C1F64D}"/>
              </a:ext>
            </a:extLst>
          </p:cNvPr>
          <p:cNvSpPr txBox="1"/>
          <p:nvPr/>
        </p:nvSpPr>
        <p:spPr>
          <a:xfrm>
            <a:off x="1174937" y="2396811"/>
            <a:ext cx="10904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Завод с роботизированными линиями дозирования и лабораторным контролем.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1F3D4F-1DDE-446E-97A2-E676EBBAB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15" y="1844588"/>
            <a:ext cx="461667" cy="461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CBB6ED-5A27-4B2D-AC69-4D4C3AE0D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15" y="2442742"/>
            <a:ext cx="461667" cy="461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B5D43A-EDB4-4D2D-A3F9-59DB66F42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00" y="3006609"/>
            <a:ext cx="419697" cy="4196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7BB9A7E-A791-41C0-926D-7D130B461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00" y="3594799"/>
            <a:ext cx="419697" cy="4196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E1FC96-057E-4E82-96F5-5ECAE4E92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00" y="4556952"/>
            <a:ext cx="419697" cy="41969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27BC8B1-F7D8-4DFB-B004-D8B603F368E7}"/>
              </a:ext>
            </a:extLst>
          </p:cNvPr>
          <p:cNvSpPr/>
          <p:nvPr/>
        </p:nvSpPr>
        <p:spPr>
          <a:xfrm>
            <a:off x="1200435" y="5744284"/>
            <a:ext cx="9708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1E24"/>
                </a:solidFill>
                <a:latin typeface="Helvetica Neue" panose="02000503000000020004" pitchFamily="2" charset="0"/>
              </a:rPr>
              <a:t>Мы создаём стандарты, а не подстраиваемся под них.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0D62E6-FAF0-4F26-9D7E-772548C99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537" y="5530167"/>
            <a:ext cx="736022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82898" y="1105094"/>
            <a:ext cx="8299348" cy="666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2" y="1608206"/>
            <a:ext cx="126076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Наши технологии — результат десятилетий исследований.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C7D35-B105-1248-57E0-1D9D171A8ACB}"/>
              </a:ext>
            </a:extLst>
          </p:cNvPr>
          <p:cNvSpPr txBox="1"/>
          <p:nvPr/>
        </p:nvSpPr>
        <p:spPr>
          <a:xfrm>
            <a:off x="219334" y="96141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31E24"/>
                </a:solidFill>
                <a:effectLst/>
                <a:latin typeface="Helvetica" pitchFamily="2" charset="0"/>
              </a:rPr>
              <a:t>НАУКА, ОПЫТ, ЭКСПЕРТИЗА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A53245-1717-42AC-94F2-E8F91E2EED25}"/>
              </a:ext>
            </a:extLst>
          </p:cNvPr>
          <p:cNvSpPr txBox="1"/>
          <p:nvPr/>
        </p:nvSpPr>
        <p:spPr>
          <a:xfrm>
            <a:off x="1162335" y="2404937"/>
            <a:ext cx="11440114" cy="43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Собственная научная база и аккредитованная лаборатория.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AAACC-7AE7-4D01-B258-028BE101E2C3}"/>
              </a:ext>
            </a:extLst>
          </p:cNvPr>
          <p:cNvSpPr txBox="1"/>
          <p:nvPr/>
        </p:nvSpPr>
        <p:spPr>
          <a:xfrm>
            <a:off x="1174936" y="3636251"/>
            <a:ext cx="12607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Основатели компании — специалисты, стоявшие 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у истоков отрасли ещё в советское время.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5698A1-BECA-4B18-8BF0-F2382F9483DE}"/>
              </a:ext>
            </a:extLst>
          </p:cNvPr>
          <p:cNvSpPr txBox="1"/>
          <p:nvPr/>
        </p:nvSpPr>
        <p:spPr>
          <a:xfrm>
            <a:off x="1162334" y="4523648"/>
            <a:ext cx="7618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Каждая партия проходит входной и выходной контроль</a:t>
            </a: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по широкому кругу параметров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78624E-6106-4B87-94F4-E4820157B4C9}"/>
              </a:ext>
            </a:extLst>
          </p:cNvPr>
          <p:cNvSpPr txBox="1"/>
          <p:nvPr/>
        </p:nvSpPr>
        <p:spPr>
          <a:xfrm>
            <a:off x="1174937" y="3045994"/>
            <a:ext cx="10904998" cy="43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Авторы и разработчики ГОСТ 56378-2015 по ремонту ЖБ конструкций.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BDFA354-CE47-4305-9476-17097C671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2435713"/>
            <a:ext cx="461668" cy="46166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99C9A45-05DA-44D2-99BB-36C52D901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3091925"/>
            <a:ext cx="461668" cy="46166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69D53D5-7841-4A4C-B132-5A609BD3F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9" y="3663050"/>
            <a:ext cx="419698" cy="4196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DCC7FAD-EB83-4170-A077-D7B2AF625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9" y="4533592"/>
            <a:ext cx="419698" cy="41969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33780E5-F908-45BB-95F3-AEA1281FF582}"/>
              </a:ext>
            </a:extLst>
          </p:cNvPr>
          <p:cNvSpPr/>
          <p:nvPr/>
        </p:nvSpPr>
        <p:spPr>
          <a:xfrm>
            <a:off x="1241615" y="5821086"/>
            <a:ext cx="1095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1E24"/>
                </a:solidFill>
                <a:latin typeface="Helvetica Neue" panose="02000503000000020004" pitchFamily="2" charset="0"/>
              </a:rPr>
              <a:t>Наука, производство и практика объединены в одной компании.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6FDA6F-E2AC-4D14-9DBB-D6F0DC6B7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5035" y="5531804"/>
            <a:ext cx="5810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82898" y="1105094"/>
            <a:ext cx="8299348" cy="666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2" y="1608206"/>
            <a:ext cx="126076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Один производитель — все решения для ваших объектов.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C7D35-B105-1248-57E0-1D9D171A8ACB}"/>
              </a:ext>
            </a:extLst>
          </p:cNvPr>
          <p:cNvSpPr txBox="1"/>
          <p:nvPr/>
        </p:nvSpPr>
        <p:spPr>
          <a:xfrm>
            <a:off x="219333" y="961414"/>
            <a:ext cx="9374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31E24"/>
                </a:solidFill>
                <a:effectLst/>
                <a:latin typeface="Helvetica" pitchFamily="2" charset="0"/>
              </a:rPr>
              <a:t>ВЕСЬ СПЕКТР СТРОИТЕЛЬНОЙ ХИМИИ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A53245-1717-42AC-94F2-E8F91E2EED25}"/>
              </a:ext>
            </a:extLst>
          </p:cNvPr>
          <p:cNvSpPr txBox="1"/>
          <p:nvPr/>
        </p:nvSpPr>
        <p:spPr>
          <a:xfrm>
            <a:off x="1162335" y="2404937"/>
            <a:ext cx="11440114" cy="43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Ремонтные и инъекционные составы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AAACC-7AE7-4D01-B258-028BE101E2C3}"/>
              </a:ext>
            </a:extLst>
          </p:cNvPr>
          <p:cNvSpPr txBox="1"/>
          <p:nvPr/>
        </p:nvSpPr>
        <p:spPr>
          <a:xfrm>
            <a:off x="1174937" y="3592709"/>
            <a:ext cx="93187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Гидрофобизатор, клеи,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праймеры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5698A1-BECA-4B18-8BF0-F2382F9483DE}"/>
              </a:ext>
            </a:extLst>
          </p:cNvPr>
          <p:cNvSpPr txBox="1"/>
          <p:nvPr/>
        </p:nvSpPr>
        <p:spPr>
          <a:xfrm>
            <a:off x="1162334" y="4204336"/>
            <a:ext cx="10242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Набухающие профили и системы уплотнения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78624E-6106-4B87-94F4-E4820157B4C9}"/>
              </a:ext>
            </a:extLst>
          </p:cNvPr>
          <p:cNvSpPr txBox="1"/>
          <p:nvPr/>
        </p:nvSpPr>
        <p:spPr>
          <a:xfrm>
            <a:off x="1174937" y="3002452"/>
            <a:ext cx="10904998" cy="43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Гидроизоляция и защита бетона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BDFA354-CE47-4305-9476-17097C671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2435713"/>
            <a:ext cx="461668" cy="46166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99C9A45-05DA-44D2-99BB-36C52D901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3033869"/>
            <a:ext cx="461668" cy="46166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69D53D5-7841-4A4C-B132-5A609BD3F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9" y="3604994"/>
            <a:ext cx="419698" cy="4196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DCC7FAD-EB83-4170-A077-D7B2AF625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9" y="4199766"/>
            <a:ext cx="419698" cy="41969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33780E5-F908-45BB-95F3-AEA1281FF582}"/>
              </a:ext>
            </a:extLst>
          </p:cNvPr>
          <p:cNvSpPr/>
          <p:nvPr/>
        </p:nvSpPr>
        <p:spPr>
          <a:xfrm>
            <a:off x="1241615" y="5821086"/>
            <a:ext cx="1095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1E24"/>
                </a:solidFill>
                <a:latin typeface="Helvetica Neue" panose="02000503000000020004" pitchFamily="2" charset="0"/>
              </a:rPr>
              <a:t>Доставка в день заявки. Цена — на 10–15 % ниже рынка.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6FDA6F-E2AC-4D14-9DBB-D6F0DC6B7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5035" y="5616982"/>
            <a:ext cx="581025" cy="6678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E0EAB1-0F02-472F-93D6-688E4A24C70E}"/>
              </a:ext>
            </a:extLst>
          </p:cNvPr>
          <p:cNvSpPr txBox="1"/>
          <p:nvPr/>
        </p:nvSpPr>
        <p:spPr>
          <a:xfrm>
            <a:off x="1169594" y="4821191"/>
            <a:ext cx="10242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Экологичная продукция с паспортами качества на каждую партию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EEAC23-91BD-4EC5-8F27-7E1DA79C4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59" y="4816621"/>
            <a:ext cx="419698" cy="4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9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3" y="1507925"/>
            <a:ext cx="8808553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Наши решения уже работают на крупнейших объектах России.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48C7BE-7CD1-A9CD-3622-6034451269AC}"/>
              </a:ext>
            </a:extLst>
          </p:cNvPr>
          <p:cNvSpPr txBox="1"/>
          <p:nvPr/>
        </p:nvSpPr>
        <p:spPr>
          <a:xfrm>
            <a:off x="219334" y="904264"/>
            <a:ext cx="10855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31E24"/>
                </a:solidFill>
                <a:effectLst/>
                <a:latin typeface="Helvetica" pitchFamily="2" charset="0"/>
              </a:rPr>
              <a:t>КЕЙСЫ: ДОКАЗАННЫЙ РЕЗУЛЬТАТ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05281C-4B38-410B-902E-965A09BD7AE0}"/>
              </a:ext>
            </a:extLst>
          </p:cNvPr>
          <p:cNvSpPr/>
          <p:nvPr/>
        </p:nvSpPr>
        <p:spPr>
          <a:xfrm>
            <a:off x="1517550" y="5516288"/>
            <a:ext cx="8808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1E24"/>
                </a:solidFill>
                <a:latin typeface="Helvetica Neue" panose="02000503000000020004" pitchFamily="2" charset="0"/>
              </a:rPr>
              <a:t>Каждый кейс — доказательство: заводские технологии выигрывают у посредников.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9B2F49-8B87-4216-A82F-DF78FC0E1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0743" y="5516288"/>
            <a:ext cx="780984" cy="696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2E7777-31B9-4467-8C4D-228D76D98D44}"/>
              </a:ext>
            </a:extLst>
          </p:cNvPr>
          <p:cNvSpPr txBox="1"/>
          <p:nvPr/>
        </p:nvSpPr>
        <p:spPr>
          <a:xfrm>
            <a:off x="1498702" y="2968539"/>
            <a:ext cx="4423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ЖК “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СберСити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”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(Москва)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50266D-E901-47B6-B1E6-AB9F2F6C5934}"/>
              </a:ext>
            </a:extLst>
          </p:cNvPr>
          <p:cNvSpPr txBox="1"/>
          <p:nvPr/>
        </p:nvSpPr>
        <p:spPr>
          <a:xfrm>
            <a:off x="435895" y="3711071"/>
            <a:ext cx="3526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→ Поставлено более 5 000 м набухающего профиля.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→ Исключены протечки через «холодные» швы, экономия — миллионы рублей на ремонте.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D2D75-23D1-409F-8C81-45C12ACAF5FD}"/>
              </a:ext>
            </a:extLst>
          </p:cNvPr>
          <p:cNvSpPr txBox="1"/>
          <p:nvPr/>
        </p:nvSpPr>
        <p:spPr>
          <a:xfrm>
            <a:off x="5298329" y="2962811"/>
            <a:ext cx="4423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ПАО “ТГК-1”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(энергетика)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2251B4-395F-44C0-8D82-A1226F2040DD}"/>
              </a:ext>
            </a:extLst>
          </p:cNvPr>
          <p:cNvSpPr txBox="1"/>
          <p:nvPr/>
        </p:nvSpPr>
        <p:spPr>
          <a:xfrm>
            <a:off x="4210149" y="3711071"/>
            <a:ext cx="3526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→ Сокращение бюджета закупок на 15–20 % за счёт прямых поставок и готового альбома технически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х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решений.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2A477D-D2E9-4767-8721-B596B40A8652}"/>
              </a:ext>
            </a:extLst>
          </p:cNvPr>
          <p:cNvSpPr txBox="1"/>
          <p:nvPr/>
        </p:nvSpPr>
        <p:spPr>
          <a:xfrm>
            <a:off x="8812395" y="2962811"/>
            <a:ext cx="4423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АО ГК “ЕКС”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(инфраструктура)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A2F4F-3089-4A90-8686-1B5B46C1932C}"/>
              </a:ext>
            </a:extLst>
          </p:cNvPr>
          <p:cNvSpPr txBox="1"/>
          <p:nvPr/>
        </p:nvSpPr>
        <p:spPr>
          <a:xfrm>
            <a:off x="7778615" y="3711071"/>
            <a:ext cx="44231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→ Полное техническое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сопровождение и консультации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перед экспертизой.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→ Поставка больших объёмов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точно в срок.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CF340-6421-4282-BE14-69E3581B8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835" y="2759727"/>
            <a:ext cx="838200" cy="838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C2E391-FFBF-4463-81E4-0F4C9DDCE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7841" y="2729653"/>
            <a:ext cx="952500" cy="952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74A370-595D-4378-918C-DE00320B27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2680" y="2677955"/>
            <a:ext cx="834444" cy="9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3" y="1507925"/>
            <a:ext cx="11960127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Без посредников. Без накруток. Без компромиссов.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48C7BE-7CD1-A9CD-3622-6034451269AC}"/>
              </a:ext>
            </a:extLst>
          </p:cNvPr>
          <p:cNvSpPr txBox="1"/>
          <p:nvPr/>
        </p:nvSpPr>
        <p:spPr>
          <a:xfrm>
            <a:off x="219334" y="904264"/>
            <a:ext cx="10855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31E24"/>
                </a:solidFill>
                <a:effectLst/>
                <a:latin typeface="Helvetica" pitchFamily="2" charset="0"/>
              </a:rPr>
              <a:t>МЫ ВЫХОДИМ НА РЫНОК. НАПРЯМУЮ.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9BDA3D-5B9C-4B06-A087-3954ED163DA7}"/>
              </a:ext>
            </a:extLst>
          </p:cNvPr>
          <p:cNvSpPr/>
          <p:nvPr/>
        </p:nvSpPr>
        <p:spPr>
          <a:xfrm>
            <a:off x="1226260" y="2317687"/>
            <a:ext cx="118039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E31E24"/>
                </a:solidFill>
                <a:latin typeface="Helvetica Neue" panose="02000503000000020004" pitchFamily="2" charset="0"/>
              </a:rPr>
              <a:t>Примеры реальных цен завода (ноябрь 2025):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3EB3AB-0ECB-4A4B-9BAC-7D8E00B71DCE}"/>
              </a:ext>
            </a:extLst>
          </p:cNvPr>
          <p:cNvSpPr txBox="1"/>
          <p:nvPr/>
        </p:nvSpPr>
        <p:spPr>
          <a:xfrm>
            <a:off x="1226260" y="2867706"/>
            <a:ext cx="9171562" cy="3469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Химический  анкер - от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1600 руб./шт. 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Гидроизоляция эластичная - от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180 руб./кг</a:t>
            </a:r>
          </a:p>
          <a:p>
            <a:pPr>
              <a:lnSpc>
                <a:spcPct val="150000"/>
              </a:lnSpc>
            </a:pP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Набухащие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профили - от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350 руб./</a:t>
            </a:r>
            <a:r>
              <a:rPr lang="ru-RU" sz="3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м.п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Ремонтный состав - от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550 руб./ 25 кг. 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Подливочные составы - от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800 руб./25 кг.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D247F0-6571-444F-B3DE-923D3AB08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641" y="2317687"/>
            <a:ext cx="536049" cy="5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438ED0-00DD-4BA2-84A8-8329ACBE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1827" y="764857"/>
            <a:ext cx="7190173" cy="39474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2E7777-31B9-4467-8C4D-228D76D98D44}"/>
              </a:ext>
            </a:extLst>
          </p:cNvPr>
          <p:cNvSpPr txBox="1"/>
          <p:nvPr/>
        </p:nvSpPr>
        <p:spPr>
          <a:xfrm>
            <a:off x="712635" y="1031963"/>
            <a:ext cx="538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Мы идём напрямую к застройщикам и генподрядчикам гражданского строительства.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3551F2-F9D0-4EA7-A66B-9BC1BA048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94" y="1104435"/>
            <a:ext cx="275967" cy="2759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6004A0-05D6-4FA1-ACFD-9102A5CEEE96}"/>
              </a:ext>
            </a:extLst>
          </p:cNvPr>
          <p:cNvSpPr txBox="1"/>
          <p:nvPr/>
        </p:nvSpPr>
        <p:spPr>
          <a:xfrm>
            <a:off x="712635" y="2221961"/>
            <a:ext cx="4964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Убираем дистрибьюторов — вы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получаете реальную заводскую цену.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F020F74-372D-4D7F-8168-00DC92FA5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94" y="2300751"/>
            <a:ext cx="275967" cy="2759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142F43-6F17-41A1-960B-805271F8844F}"/>
              </a:ext>
            </a:extLst>
          </p:cNvPr>
          <p:cNvSpPr txBox="1"/>
          <p:nvPr/>
        </p:nvSpPr>
        <p:spPr>
          <a:xfrm>
            <a:off x="712635" y="3148408"/>
            <a:ext cx="6611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Предлагаем персональные условия,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фиксированные прайсы и приоритетные поставки.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2646167-6215-4CDA-9DEE-B5349A721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94" y="3203996"/>
            <a:ext cx="275967" cy="2759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6BEC5A-CFDF-4CA3-8323-6D9E8FFC61A7}"/>
              </a:ext>
            </a:extLst>
          </p:cNvPr>
          <p:cNvSpPr txBox="1"/>
          <p:nvPr/>
        </p:nvSpPr>
        <p:spPr>
          <a:xfrm>
            <a:off x="712635" y="4013161"/>
            <a:ext cx="5700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Наши мощности и экспертиза позволяют дать лучшую цену без потери качества.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D64DE0-C5CC-488B-95CE-C3871527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94" y="4079435"/>
            <a:ext cx="275967" cy="27596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030D8B-4DD4-46F5-BF5E-93437D2F814D}"/>
              </a:ext>
            </a:extLst>
          </p:cNvPr>
          <p:cNvSpPr/>
          <p:nvPr/>
        </p:nvSpPr>
        <p:spPr>
          <a:xfrm>
            <a:off x="1131037" y="5381366"/>
            <a:ext cx="3966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31E24"/>
                </a:solidFill>
                <a:latin typeface="Helvetica Neue" panose="02000503000000020004" pitchFamily="2" charset="0"/>
              </a:rPr>
              <a:t>Экономия бюджета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9367A6-66E1-44F6-945E-88FAAF21AB00}"/>
              </a:ext>
            </a:extLst>
          </p:cNvPr>
          <p:cNvSpPr txBox="1"/>
          <p:nvPr/>
        </p:nvSpPr>
        <p:spPr>
          <a:xfrm>
            <a:off x="472652" y="5841974"/>
            <a:ext cx="661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до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25 %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уже на этапе закупки.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2158C29-D258-4FE8-A4A7-D7D9A17EFA78}"/>
              </a:ext>
            </a:extLst>
          </p:cNvPr>
          <p:cNvSpPr/>
          <p:nvPr/>
        </p:nvSpPr>
        <p:spPr>
          <a:xfrm>
            <a:off x="8868540" y="5420095"/>
            <a:ext cx="8070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31E24"/>
                </a:solidFill>
                <a:latin typeface="Helvetica Neue" panose="02000503000000020004" pitchFamily="2" charset="0"/>
              </a:rPr>
              <a:t>Мы открываем двери.</a:t>
            </a:r>
            <a:endParaRPr lang="ru-RU" b="1" dirty="0">
              <a:solidFill>
                <a:srgbClr val="E31E24"/>
              </a:solidFill>
              <a:latin typeface="Helvetica Neue" panose="02000503000000020004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095302-8D2C-41A6-BC0F-399C32C35233}"/>
              </a:ext>
            </a:extLst>
          </p:cNvPr>
          <p:cNvSpPr/>
          <p:nvPr/>
        </p:nvSpPr>
        <p:spPr>
          <a:xfrm>
            <a:off x="5062690" y="5391641"/>
            <a:ext cx="3380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31E24"/>
                </a:solidFill>
                <a:latin typeface="Helvetica Neue" panose="02000503000000020004" pitchFamily="2" charset="0"/>
              </a:rPr>
              <a:t>Первым партнёрам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F74D7-CAAE-4C55-8D6F-602C8CDE1105}"/>
              </a:ext>
            </a:extLst>
          </p:cNvPr>
          <p:cNvSpPr txBox="1"/>
          <p:nvPr/>
        </p:nvSpPr>
        <p:spPr>
          <a:xfrm>
            <a:off x="4360476" y="5841974"/>
            <a:ext cx="4880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эксклюзивные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условия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и приоритетное ценообразование.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DCA3DC-AA14-4D2F-9C61-017CD766F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652" y="5137599"/>
            <a:ext cx="547705" cy="5414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9DF4CA-C748-49D5-B0A9-BDA826F38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3202" y="5226978"/>
            <a:ext cx="643157" cy="4904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57014BD-4ACD-41AA-9AC9-631A35BFEF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7550" y="5296209"/>
            <a:ext cx="436121" cy="43612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5DCE18-5B42-4A1C-9EC5-0140F9FC8B6C}"/>
              </a:ext>
            </a:extLst>
          </p:cNvPr>
          <p:cNvSpPr txBox="1"/>
          <p:nvPr/>
        </p:nvSpPr>
        <p:spPr>
          <a:xfrm>
            <a:off x="8287971" y="5859983"/>
            <a:ext cx="4880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Осталось только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зайти.</a:t>
            </a:r>
          </a:p>
        </p:txBody>
      </p:sp>
    </p:spTree>
    <p:extLst>
      <p:ext uri="{BB962C8B-B14F-4D97-AF65-F5344CB8AC3E}">
        <p14:creationId xmlns:p14="http://schemas.microsoft.com/office/powerpoint/2010/main" val="321911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3B01411-42AE-F251-8A01-3AEEDF00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89" y="3185687"/>
            <a:ext cx="4266663" cy="34219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698862"/>
            <a:ext cx="3938954" cy="31591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C76D69-7C68-12D4-177A-8454167B744E}"/>
              </a:ext>
            </a:extLst>
          </p:cNvPr>
          <p:cNvSpPr txBox="1"/>
          <p:nvPr/>
        </p:nvSpPr>
        <p:spPr>
          <a:xfrm>
            <a:off x="8623131" y="2297641"/>
            <a:ext cx="103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Helvetica" pitchFamily="2" charset="0"/>
              </a:rPr>
              <a:t>Фото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F6BB42-E28C-1728-3113-035B2DF2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06" y="5537172"/>
            <a:ext cx="12265011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05FB0F-9B10-289B-F3A7-F4C935983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619" y="4839889"/>
            <a:ext cx="1371600" cy="1371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54FE27-31AA-C245-CF5E-F6E71E76A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057" y="4760718"/>
            <a:ext cx="1384300" cy="1371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3E24A1-BF4C-DB7A-585D-1FC0C9328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29" y="4900061"/>
            <a:ext cx="1409700" cy="14097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341F2D-7EB6-7178-6140-464626EC9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69" y="1348352"/>
            <a:ext cx="5771439" cy="2260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E5DB8-EEEC-66C0-3CF5-FC65D600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902" y="1096941"/>
            <a:ext cx="2516333" cy="4751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6D69E1-EE92-4CEC-B000-47A74AB566D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157130" y="825623"/>
            <a:ext cx="2527869" cy="320954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15AAB34-EA0B-403D-A22A-C8AD4A26E259}"/>
              </a:ext>
            </a:extLst>
          </p:cNvPr>
          <p:cNvSpPr/>
          <p:nvPr/>
        </p:nvSpPr>
        <p:spPr>
          <a:xfrm>
            <a:off x="7121120" y="4088782"/>
            <a:ext cx="4936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Мария Шорохова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Руководитель департамента продаж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3463DFF-145C-4690-B728-32699AFA0805}"/>
              </a:ext>
            </a:extLst>
          </p:cNvPr>
          <p:cNvSpPr/>
          <p:nvPr/>
        </p:nvSpPr>
        <p:spPr>
          <a:xfrm>
            <a:off x="7136037" y="4839889"/>
            <a:ext cx="4936572" cy="91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8-977-412-35-50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shorohova@td-reks.ru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3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458</Words>
  <Application>Microsoft Office PowerPoint</Application>
  <PresentationFormat>Широкоэкранный</PresentationFormat>
  <Paragraphs>84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nastyastakh@yandex.ru</dc:creator>
  <cp:lastModifiedBy>belyanskiy3</cp:lastModifiedBy>
  <cp:revision>58</cp:revision>
  <dcterms:created xsi:type="dcterms:W3CDTF">2025-04-23T08:46:05Z</dcterms:created>
  <dcterms:modified xsi:type="dcterms:W3CDTF">2025-11-13T12:47:40Z</dcterms:modified>
</cp:coreProperties>
</file>