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478"/>
    <p:restoredTop sz="94778"/>
  </p:normalViewPr>
  <p:slideViewPr>
    <p:cSldViewPr snapToGrid="0">
      <p:cViewPr>
        <p:scale>
          <a:sx n="66" d="100"/>
          <a:sy n="66" d="100"/>
        </p:scale>
        <p:origin x="955" y="33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362ADC-87D8-D54B-9C6F-39FD4363248B}" type="datetimeFigureOut">
              <a:rPr lang="ru-RU" smtClean="0"/>
              <a:t>11.11.2025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30E8DA-2A77-6144-B1E0-8F15886899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62160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30E8DA-2A77-6144-B1E0-8F158868995C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97618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30E8DA-2A77-6144-B1E0-8F158868995C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9404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30E8DA-2A77-6144-B1E0-8F158868995C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14831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D1C6567-3AE8-5AED-D980-032A8C5FBFA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7E23557-C971-C80D-8203-FCF624F9233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D3F55F3-933C-434C-A780-B4F39ACBAF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536B04-F31E-CB40-AAB8-84524437712D}" type="datetimeFigureOut">
              <a:rPr lang="ru-RU" smtClean="0"/>
              <a:t>11.11.2025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8B9857A-601B-24FC-F067-7495CC749E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69260F2-2756-C925-CC37-A350809613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C1E1C-2F1C-1043-865B-BA2263B0C1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09549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52C4A4C-45E5-BE5E-8527-FD3A71C40B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1F11FE2-3719-96D3-1D2B-9414F5C3DCB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6471466-C5EE-61DA-AADC-47E6E184B3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536B04-F31E-CB40-AAB8-84524437712D}" type="datetimeFigureOut">
              <a:rPr lang="ru-RU" smtClean="0"/>
              <a:t>11.11.2025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1830787-C2A6-AE06-31A3-A893D701E9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E018CBF-C841-455E-DA31-701349BD34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C1E1C-2F1C-1043-865B-BA2263B0C1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53917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76D3EC5B-5DC8-86A1-5311-7BD9BEF1064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766F372-E510-8717-F60F-0444C1DE99C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87F28D0-CEFD-D1D0-0CD7-0F37753A67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536B04-F31E-CB40-AAB8-84524437712D}" type="datetimeFigureOut">
              <a:rPr lang="ru-RU" smtClean="0"/>
              <a:t>11.11.2025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86DDC97-1DC6-B2BB-9D9E-33153B20B7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22DD3E5-6D7C-FFFE-8CEB-5466CF60E2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C1E1C-2F1C-1043-865B-BA2263B0C1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24952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7DCA4AC-E789-72DE-4E46-169A78C2D6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377805D-81C0-83EF-9ADC-1DAAA7FBDD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9574039-28D8-466B-BC05-408AF36165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536B04-F31E-CB40-AAB8-84524437712D}" type="datetimeFigureOut">
              <a:rPr lang="ru-RU" smtClean="0"/>
              <a:t>11.11.2025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A9812E5-44C7-E416-E9B2-E2AD14CCAF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ECE3F10-EB0C-E70B-B06F-43F73218DA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C1E1C-2F1C-1043-865B-BA2263B0C1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55987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C8E4E6-5D7D-F280-D640-3F49ACA425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1907749-C267-A404-88DC-933DC94832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547BD83-21DD-28AC-0A3D-D703C2A25D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536B04-F31E-CB40-AAB8-84524437712D}" type="datetimeFigureOut">
              <a:rPr lang="ru-RU" smtClean="0"/>
              <a:t>11.11.2025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C428562-7421-2469-3E67-D9232D6E50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51A16D9-8852-3DB2-6625-88704C2796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C1E1C-2F1C-1043-865B-BA2263B0C1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4907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4931E2-711B-50F4-E1A1-8EAD07FFFA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469E219-C93B-22A6-B0C0-299E0F8F123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6D88C51-9BEB-6E0E-BE68-7F428A32800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AE12A64-3F7C-D7DD-8961-FDFAD243D4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536B04-F31E-CB40-AAB8-84524437712D}" type="datetimeFigureOut">
              <a:rPr lang="ru-RU" smtClean="0"/>
              <a:t>11.11.2025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582F905-04C7-B5DF-70E5-B2B5A7F933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445F696-4A68-0E9F-84FE-F534092F43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C1E1C-2F1C-1043-865B-BA2263B0C1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43170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F5E43BE-DA6F-9DEC-910E-6A105B9EDB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55C80F0-1BEE-120B-EBD2-C137DB5824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61E67A2-0F3A-7CED-FA75-0176377C55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D763930-EA18-E045-7BE9-2F259166668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2CD6C15-E483-49D1-72B9-8BC4028C284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16E14495-7511-F6A6-C322-98877609C4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536B04-F31E-CB40-AAB8-84524437712D}" type="datetimeFigureOut">
              <a:rPr lang="ru-RU" smtClean="0"/>
              <a:t>11.11.2025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D03485FE-0487-5905-B479-FCEB0F67D5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5D303053-4FC0-76D3-031C-E8E181D43B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C1E1C-2F1C-1043-865B-BA2263B0C1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85378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7E34313-4DEA-8046-6222-C11057E584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EABEB82C-8756-D6BE-0AC4-A6A12FDC77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536B04-F31E-CB40-AAB8-84524437712D}" type="datetimeFigureOut">
              <a:rPr lang="ru-RU" smtClean="0"/>
              <a:t>11.11.2025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8B0DEBCA-CF25-7453-B782-155221A242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D71ED93F-C2B1-93C9-2D20-586F0D4CAD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C1E1C-2F1C-1043-865B-BA2263B0C1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23649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F2978CB9-46E8-CC05-2AB6-570ABCDA30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536B04-F31E-CB40-AAB8-84524437712D}" type="datetimeFigureOut">
              <a:rPr lang="ru-RU" smtClean="0"/>
              <a:t>11.11.2025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53D8FF9C-B854-6637-B275-3FF6FC2F66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0B62B6B-9312-72F4-364F-C26B4D47F4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C1E1C-2F1C-1043-865B-BA2263B0C1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54079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1E9248D-415A-A9FB-48D0-A5D00DA245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D06757E-85D7-5C6E-561E-E239EC520F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4C37B83-B1D7-9FE1-C6F1-BE211AEBB7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F8773F5-89FD-00D2-2312-70B06113F4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536B04-F31E-CB40-AAB8-84524437712D}" type="datetimeFigureOut">
              <a:rPr lang="ru-RU" smtClean="0"/>
              <a:t>11.11.2025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4231086-434E-C01B-DE2C-4DFFF69B74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8FB9262-ED86-D928-62CC-622D1C6485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C1E1C-2F1C-1043-865B-BA2263B0C1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0430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06904E9-0CEA-A3CA-64C9-4797A5E739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E69C653-DDC7-7506-D65E-8DEBB5E99F7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DC7BEA4-D50E-6215-0994-D4299FA89DC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62159CB-6272-986C-60A8-0FE5540191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536B04-F31E-CB40-AAB8-84524437712D}" type="datetimeFigureOut">
              <a:rPr lang="ru-RU" smtClean="0"/>
              <a:t>11.11.2025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77EAB40-CDCB-9D17-9B7B-6572FC576D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DFE6CF6-82DC-ACA7-8F1E-0630A03B71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C1E1C-2F1C-1043-865B-BA2263B0C1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15065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103A30A-3349-D4D4-A28D-FD977DD967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043BE57-BE59-712B-6553-5F8D2C606A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BDD8F48-409D-D9AC-57FB-041137315E3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536B04-F31E-CB40-AAB8-84524437712D}" type="datetimeFigureOut">
              <a:rPr lang="ru-RU" smtClean="0"/>
              <a:t>11.11.2025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8ACFF08-EED2-844B-7F64-D50C4932133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F33E083-A6C3-8889-14CE-5CB4C15514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9C1E1C-2F1C-1043-865B-BA2263B0C1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82343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4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20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19.png"/><Relationship Id="rId4" Type="http://schemas.openxmlformats.org/officeDocument/2006/relationships/image" Target="../media/image15.png"/><Relationship Id="rId9" Type="http://schemas.openxmlformats.org/officeDocument/2006/relationships/image" Target="../media/image23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g"/><Relationship Id="rId3" Type="http://schemas.openxmlformats.org/officeDocument/2006/relationships/image" Target="../media/image18.png"/><Relationship Id="rId7" Type="http://schemas.openxmlformats.org/officeDocument/2006/relationships/image" Target="../media/image26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g"/><Relationship Id="rId5" Type="http://schemas.openxmlformats.org/officeDocument/2006/relationships/image" Target="../media/image20.png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5.png"/><Relationship Id="rId7" Type="http://schemas.openxmlformats.org/officeDocument/2006/relationships/image" Target="../media/image1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openxmlformats.org/officeDocument/2006/relationships/image" Target="../media/image28.jp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DD0E5C1-7317-B8F7-4855-83FED0FE4D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3018219" y="1865419"/>
            <a:ext cx="6684878" cy="5367467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83D8BD4B-00B4-A48C-5782-231CBACE21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996" y="164824"/>
            <a:ext cx="1479550" cy="1625600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540B6EF7-3371-55E0-0B91-65A8644585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41264" y="177800"/>
            <a:ext cx="1467740" cy="1612624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4AA0224B-7E27-113E-0FC9-822C5929414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41264" y="5054600"/>
            <a:ext cx="1479550" cy="1625600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8789EC88-CB19-FF84-B60D-76F56469D8A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2996" y="5080552"/>
            <a:ext cx="1467740" cy="1612624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3CD60AB-A58C-C638-5B28-B80C61D50B0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1903" y="411120"/>
            <a:ext cx="6471742" cy="687653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9F66034-8B71-4E00-28E4-48121D0A92B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027929" y="401258"/>
            <a:ext cx="722169" cy="196145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96AD82FD-FD47-F67C-DBED-5E3E997E552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36506" y="5437025"/>
            <a:ext cx="12265011" cy="1625600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E0621192-46EF-F622-D518-24B95326E4D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264345" y="5389788"/>
            <a:ext cx="1371600" cy="1371600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51EF692F-B0AD-C732-6AFE-A959642103B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704304" y="5273040"/>
            <a:ext cx="1384300" cy="1371600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F9CB12F6-5C8D-54E3-68EA-91EBDED8C4A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138850" y="5173562"/>
            <a:ext cx="1409700" cy="1409700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0956AC56-9529-0B99-861A-FB970648222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36902" y="1875052"/>
            <a:ext cx="5771439" cy="2260831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F0A4AA71-F1C3-40EB-8852-07C05C1F1A48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36902" y="1573896"/>
            <a:ext cx="2516333" cy="475112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C34349B1-07E5-361C-7267-AD9DC4B86123}"/>
              </a:ext>
            </a:extLst>
          </p:cNvPr>
          <p:cNvSpPr txBox="1"/>
          <p:nvPr/>
        </p:nvSpPr>
        <p:spPr>
          <a:xfrm>
            <a:off x="8572885" y="2356758"/>
            <a:ext cx="103143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effectLst/>
                <a:latin typeface="Helvetica" pitchFamily="2" charset="0"/>
              </a:rPr>
              <a:t>Фото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23EE822-A07A-46D3-0550-F70339B02FAF}"/>
              </a:ext>
            </a:extLst>
          </p:cNvPr>
          <p:cNvSpPr txBox="1"/>
          <p:nvPr/>
        </p:nvSpPr>
        <p:spPr>
          <a:xfrm>
            <a:off x="7067066" y="4086593"/>
            <a:ext cx="8672003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200" dirty="0" smtClean="0">
                <a:solidFill>
                  <a:schemeClr val="accent1">
                    <a:lumMod val="50000"/>
                  </a:schemeClr>
                </a:solidFill>
                <a:effectLst/>
                <a:latin typeface="Helvetica Neue" panose="02000503000000020004" pitchFamily="2" charset="0"/>
              </a:rPr>
              <a:t>Юлия </a:t>
            </a:r>
            <a:r>
              <a:rPr lang="ru-RU" sz="2200" dirty="0" err="1" smtClean="0">
                <a:solidFill>
                  <a:schemeClr val="accent1">
                    <a:lumMod val="50000"/>
                  </a:schemeClr>
                </a:solidFill>
                <a:effectLst/>
                <a:latin typeface="Helvetica Neue" panose="02000503000000020004" pitchFamily="2" charset="0"/>
              </a:rPr>
              <a:t>Самуйлова</a:t>
            </a:r>
            <a:endParaRPr lang="ru-RU" sz="2200" dirty="0">
              <a:solidFill>
                <a:schemeClr val="accent1">
                  <a:lumMod val="50000"/>
                </a:schemeClr>
              </a:solidFill>
              <a:effectLst/>
              <a:latin typeface="Helvetica Neue" panose="02000503000000020004" pitchFamily="2" charset="0"/>
            </a:endParaRPr>
          </a:p>
          <a:p>
            <a:r>
              <a:rPr lang="ru-RU" sz="2200" dirty="0" smtClean="0">
                <a:solidFill>
                  <a:schemeClr val="accent1">
                    <a:lumMod val="50000"/>
                  </a:schemeClr>
                </a:solidFill>
                <a:effectLst/>
                <a:latin typeface="Helvetica Neue" panose="02000503000000020004" pitchFamily="2" charset="0"/>
              </a:rPr>
              <a:t>Директор по развитию</a:t>
            </a:r>
            <a:r>
              <a:rPr lang="ru-RU" sz="2200" dirty="0">
                <a:solidFill>
                  <a:schemeClr val="accent1">
                    <a:lumMod val="50000"/>
                  </a:schemeClr>
                </a:solidFill>
                <a:effectLst/>
                <a:latin typeface="Helvetica Neue" panose="02000503000000020004" pitchFamily="2" charset="0"/>
              </a:rPr>
              <a:t> </a:t>
            </a:r>
          </a:p>
          <a:p>
            <a:r>
              <a:rPr lang="ru-RU" sz="2200" dirty="0">
                <a:solidFill>
                  <a:schemeClr val="accent1">
                    <a:lumMod val="50000"/>
                  </a:schemeClr>
                </a:solidFill>
                <a:effectLst/>
                <a:latin typeface="Helvetica Neue" panose="02000503000000020004" pitchFamily="2" charset="0"/>
              </a:rPr>
              <a:t>ООО </a:t>
            </a:r>
            <a:r>
              <a:rPr lang="ru-RU" sz="2200" dirty="0" smtClean="0">
                <a:solidFill>
                  <a:schemeClr val="accent1">
                    <a:lumMod val="50000"/>
                  </a:schemeClr>
                </a:solidFill>
                <a:effectLst/>
                <a:latin typeface="Helvetica Neue" panose="02000503000000020004" pitchFamily="2" charset="0"/>
              </a:rPr>
              <a:t>«ГРАНДСТОУН"</a:t>
            </a:r>
            <a:endParaRPr lang="ru-RU" sz="2200" dirty="0">
              <a:solidFill>
                <a:schemeClr val="accent1">
                  <a:lumMod val="50000"/>
                </a:schemeClr>
              </a:solidFill>
              <a:effectLst/>
              <a:latin typeface="Helvetica Neue" panose="02000503000000020004" pitchFamily="2" charset="0"/>
            </a:endParaRPr>
          </a:p>
          <a:p>
            <a:endParaRPr lang="ru-RU" sz="2200" dirty="0">
              <a:solidFill>
                <a:schemeClr val="accent1">
                  <a:lumMod val="50000"/>
                </a:schemeClr>
              </a:solidFill>
              <a:effectLst/>
              <a:latin typeface="Helvetica Neue" panose="02000503000000020004" pitchFamily="2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2552" y="583861"/>
            <a:ext cx="2795818" cy="3495618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3144482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99242CD-CE8D-7459-E628-6E81E4C47E5B}"/>
              </a:ext>
            </a:extLst>
          </p:cNvPr>
          <p:cNvSpPr txBox="1"/>
          <p:nvPr/>
        </p:nvSpPr>
        <p:spPr>
          <a:xfrm>
            <a:off x="75858" y="1574626"/>
            <a:ext cx="6481011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0000"/>
            <a:r>
              <a:rPr lang="ru-RU" sz="3200" spc="-150" dirty="0">
                <a:solidFill>
                  <a:schemeClr val="accent1">
                    <a:lumMod val="50000"/>
                  </a:schemeClr>
                </a:solidFill>
                <a:effectLst/>
                <a:latin typeface="Helvetica" pitchFamily="2" charset="0"/>
              </a:rPr>
              <a:t>С какими сложностями сталкиваются ваши заказчики: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A94F0D6-4EF0-BF5D-13BA-49F9F63ADE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936" y="204572"/>
            <a:ext cx="11960127" cy="53820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B688467-83B6-2CE1-C4F7-D602B95CE2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6306204" y="971897"/>
            <a:ext cx="7779041" cy="6246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C642671-8172-8520-B00D-618F36F2BA8D}"/>
              </a:ext>
            </a:extLst>
          </p:cNvPr>
          <p:cNvSpPr txBox="1"/>
          <p:nvPr/>
        </p:nvSpPr>
        <p:spPr>
          <a:xfrm>
            <a:off x="857633" y="2897752"/>
            <a:ext cx="82993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accent1">
                    <a:lumMod val="50000"/>
                  </a:schemeClr>
                </a:solidFill>
                <a:effectLst/>
                <a:latin typeface="Helvetica Neue" panose="02000503000000020004" pitchFamily="2" charset="0"/>
              </a:rPr>
              <a:t>Высокие цены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  <a:effectLst/>
                <a:latin typeface="Helvetica Neue" panose="02000503000000020004" pitchFamily="2" charset="0"/>
              </a:rPr>
              <a:t> на 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</a:rPr>
              <a:t>сырье (материал бизнес- и премиум-класса)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effectLst/>
                <a:latin typeface="Helvetica Neue" panose="02000503000000020004" pitchFamily="2" charset="0"/>
              </a:rPr>
              <a:t>. 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  <a:effectLst/>
                <a:latin typeface="Helvetica Neue" panose="02000503000000020004" pitchFamily="2" charset="0"/>
              </a:rPr>
              <a:t> 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203A98B-90FD-97E7-AABE-64FCC6C1F64D}"/>
              </a:ext>
            </a:extLst>
          </p:cNvPr>
          <p:cNvSpPr txBox="1"/>
          <p:nvPr/>
        </p:nvSpPr>
        <p:spPr>
          <a:xfrm>
            <a:off x="857633" y="3324410"/>
            <a:ext cx="718236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effectLst/>
                <a:latin typeface="Helvetica Neue" panose="02000503000000020004" pitchFamily="2" charset="0"/>
              </a:rPr>
              <a:t>Большое разнообразие материалов. Сложность выбора.</a:t>
            </a:r>
            <a:endParaRPr lang="ru-RU" dirty="0">
              <a:solidFill>
                <a:schemeClr val="accent1">
                  <a:lumMod val="50000"/>
                </a:schemeClr>
              </a:solidFill>
              <a:effectLst/>
              <a:latin typeface="Helvetica Neue" panose="02000503000000020004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6795072-83C9-9F72-38D5-7198C6009285}"/>
              </a:ext>
            </a:extLst>
          </p:cNvPr>
          <p:cNvSpPr txBox="1"/>
          <p:nvPr/>
        </p:nvSpPr>
        <p:spPr>
          <a:xfrm>
            <a:off x="857633" y="3738443"/>
            <a:ext cx="718236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</a:rPr>
              <a:t>Нестабильность валютного рынка.</a:t>
            </a:r>
            <a:endParaRPr lang="ru-RU" dirty="0">
              <a:solidFill>
                <a:schemeClr val="accent1">
                  <a:lumMod val="50000"/>
                </a:schemeClr>
              </a:solidFill>
              <a:effectLst/>
              <a:latin typeface="Helvetica Neue" panose="02000503000000020004" pitchFamily="2" charset="0"/>
            </a:endParaRP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BC3C857E-BAA1-0C64-25D6-618D96C17C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3421" y="2880964"/>
            <a:ext cx="335756" cy="335756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7B5B9B63-62E7-0DDF-9677-383BEFEBF7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3421" y="3324887"/>
            <a:ext cx="335756" cy="335756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6EA88721-E4C3-E824-78BD-DC68184D49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5846" y="3750475"/>
            <a:ext cx="335756" cy="335756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621A7633-8737-26B0-FFE4-9F7C2873E7A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32178" y="3953905"/>
            <a:ext cx="3911615" cy="337449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6795072-83C9-9F72-38D5-7198C6009285}"/>
              </a:ext>
            </a:extLst>
          </p:cNvPr>
          <p:cNvSpPr txBox="1"/>
          <p:nvPr/>
        </p:nvSpPr>
        <p:spPr>
          <a:xfrm>
            <a:off x="849265" y="4172200"/>
            <a:ext cx="718236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</a:rPr>
              <a:t>Нежелание работать с маленькими объемами и нестандартными запросами.</a:t>
            </a:r>
            <a:endParaRPr lang="ru-RU" dirty="0">
              <a:solidFill>
                <a:schemeClr val="accent1">
                  <a:lumMod val="50000"/>
                </a:schemeClr>
              </a:solidFill>
              <a:effectLst/>
              <a:latin typeface="Helvetica Neue" panose="02000503000000020004" pitchFamily="2" charset="0"/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6EA88721-E4C3-E824-78BD-DC68184D49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7478" y="4184232"/>
            <a:ext cx="335756" cy="335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160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99242CD-CE8D-7459-E628-6E81E4C47E5B}"/>
              </a:ext>
            </a:extLst>
          </p:cNvPr>
          <p:cNvSpPr txBox="1"/>
          <p:nvPr/>
        </p:nvSpPr>
        <p:spPr>
          <a:xfrm>
            <a:off x="219333" y="1088831"/>
            <a:ext cx="867200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dirty="0" smtClean="0">
                <a:solidFill>
                  <a:schemeClr val="accent1">
                    <a:lumMod val="50000"/>
                  </a:schemeClr>
                </a:solidFill>
                <a:effectLst/>
                <a:latin typeface="Helvetica" pitchFamily="2" charset="0"/>
              </a:rPr>
              <a:t>Наша компания </a:t>
            </a:r>
            <a:r>
              <a:rPr lang="ru-RU" sz="3200" dirty="0">
                <a:solidFill>
                  <a:schemeClr val="accent1">
                    <a:lumMod val="50000"/>
                  </a:schemeClr>
                </a:solidFill>
                <a:effectLst/>
                <a:latin typeface="Helvetica" pitchFamily="2" charset="0"/>
              </a:rPr>
              <a:t>—  решает эти проблемы: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A94F0D6-4EF0-BF5D-13BA-49F9F63ADE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936" y="204572"/>
            <a:ext cx="11960127" cy="53820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B688467-83B6-2CE1-C4F7-D602B95CE2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4810405" y="646319"/>
            <a:ext cx="8299348" cy="666376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C642671-8172-8520-B00D-618F36F2BA8D}"/>
              </a:ext>
            </a:extLst>
          </p:cNvPr>
          <p:cNvSpPr txBox="1"/>
          <p:nvPr/>
        </p:nvSpPr>
        <p:spPr>
          <a:xfrm>
            <a:off x="880039" y="1906893"/>
            <a:ext cx="829934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dirty="0" smtClean="0">
                <a:solidFill>
                  <a:schemeClr val="accent1">
                    <a:lumMod val="50000"/>
                  </a:schemeClr>
                </a:solidFill>
                <a:effectLst/>
                <a:latin typeface="Helvetica" pitchFamily="2" charset="0"/>
              </a:rPr>
              <a:t>Как мы решаем подобные вопросы (преимущества):</a:t>
            </a:r>
            <a:endParaRPr lang="ru-RU" sz="2800" dirty="0">
              <a:solidFill>
                <a:schemeClr val="accent1">
                  <a:lumMod val="50000"/>
                </a:schemeClr>
              </a:solidFill>
              <a:effectLst/>
              <a:latin typeface="Helvetica" pitchFamily="2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933C9B9-96D9-DE96-5C4F-C7F86A9517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9333" y="1906893"/>
            <a:ext cx="523220" cy="52322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90BB622-B121-7261-09D5-C83F43B1C8DF}"/>
              </a:ext>
            </a:extLst>
          </p:cNvPr>
          <p:cNvSpPr txBox="1"/>
          <p:nvPr/>
        </p:nvSpPr>
        <p:spPr>
          <a:xfrm>
            <a:off x="960244" y="2793029"/>
            <a:ext cx="5511994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itchFamily="2" charset="2"/>
              <a:buChar char="v"/>
            </a:pPr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  <a:effectLst/>
                <a:latin typeface="Helvetica Neue" panose="02000503000000020004" pitchFamily="2" charset="0"/>
              </a:rPr>
              <a:t>Сроки. Отсутствие длинного логистического «плеча»:</a:t>
            </a:r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  <a:effectLst/>
                <a:latin typeface="Helvetica Neue" panose="02000503000000020004" pitchFamily="2" charset="0"/>
              </a:rPr>
              <a:t> везем напрямую с карьера на объект</a:t>
            </a:r>
            <a:r>
              <a:rPr lang="ru-RU" sz="1600" dirty="0">
                <a:solidFill>
                  <a:schemeClr val="accent1">
                    <a:lumMod val="50000"/>
                  </a:schemeClr>
                </a:solidFill>
                <a:effectLst/>
                <a:latin typeface="Helvetica Neue" panose="02000503000000020004" pitchFamily="2" charset="0"/>
              </a:rPr>
              <a:t> </a:t>
            </a:r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  <a:effectLst/>
                <a:latin typeface="Helvetica Neue" panose="02000503000000020004" pitchFamily="2" charset="0"/>
              </a:rPr>
              <a:t>под конкретного заказчика с подбором оптимального пути (ж/д, морской, авто).</a:t>
            </a:r>
            <a:endParaRPr lang="ru-RU" sz="1600" dirty="0">
              <a:solidFill>
                <a:schemeClr val="accent1">
                  <a:lumMod val="50000"/>
                </a:schemeClr>
              </a:solidFill>
              <a:effectLst/>
              <a:latin typeface="Helvetica Neue" panose="02000503000000020004" pitchFamily="2" charset="0"/>
            </a:endParaRP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v"/>
            </a:pPr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  <a:effectLst/>
                <a:latin typeface="Helvetica Neue" panose="02000503000000020004" pitchFamily="2" charset="0"/>
              </a:rPr>
              <a:t>Качество сырья:</a:t>
            </a:r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  <a:effectLst/>
                <a:latin typeface="Helvetica Neue" panose="02000503000000020004" pitchFamily="2" charset="0"/>
              </a:rPr>
              <a:t> Предоставляем необходимые сертификаты, в  том числе класс радиационной безопасности). </a:t>
            </a:r>
            <a:r>
              <a:rPr lang="ru-RU" sz="1600" dirty="0">
                <a:solidFill>
                  <a:schemeClr val="accent1">
                    <a:lumMod val="50000"/>
                  </a:schemeClr>
                </a:solidFill>
                <a:effectLst/>
                <a:latin typeface="Helvetica Neue" panose="02000503000000020004" pitchFamily="2" charset="0"/>
              </a:rPr>
              <a:t> 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v"/>
            </a:pPr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  <a:effectLst/>
                <a:latin typeface="Helvetica Neue" panose="02000503000000020004" pitchFamily="2" charset="0"/>
              </a:rPr>
              <a:t>Легально:</a:t>
            </a:r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  <a:effectLst/>
                <a:latin typeface="Helvetica Neue" panose="02000503000000020004" pitchFamily="2" charset="0"/>
              </a:rPr>
              <a:t> всё сырье законно проходит таможенный контроль.</a:t>
            </a:r>
            <a:r>
              <a:rPr lang="ru-RU" sz="1600" dirty="0">
                <a:solidFill>
                  <a:schemeClr val="accent1">
                    <a:lumMod val="50000"/>
                  </a:schemeClr>
                </a:solidFill>
                <a:effectLst/>
                <a:latin typeface="Helvetica Neue" panose="02000503000000020004" pitchFamily="2" charset="0"/>
              </a:rPr>
              <a:t> </a:t>
            </a: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94274B4A-4586-971C-DAE2-5C3F68BAE08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16279" y="2271384"/>
            <a:ext cx="3520019" cy="425831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C1D90E87-9BA1-B7F1-6B03-809FBACE7816}"/>
              </a:ext>
            </a:extLst>
          </p:cNvPr>
          <p:cNvSpPr txBox="1"/>
          <p:nvPr/>
        </p:nvSpPr>
        <p:spPr>
          <a:xfrm>
            <a:off x="8702366" y="2521325"/>
            <a:ext cx="231162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i="1" dirty="0">
                <a:solidFill>
                  <a:schemeClr val="bg1"/>
                </a:solidFill>
                <a:effectLst/>
                <a:latin typeface="Helvetica Oblique" pitchFamily="2" charset="0"/>
              </a:rPr>
              <a:t>ПРИМЕР: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5039D20-FFA8-C57F-BDD5-C7AB52B9766B}"/>
              </a:ext>
            </a:extLst>
          </p:cNvPr>
          <p:cNvSpPr txBox="1"/>
          <p:nvPr/>
        </p:nvSpPr>
        <p:spPr>
          <a:xfrm>
            <a:off x="8112868" y="3314470"/>
            <a:ext cx="3423430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  <a:latin typeface="Helvetica Neue" panose="02000503000000020004" pitchFamily="2" charset="0"/>
              </a:rPr>
              <a:t> К</a:t>
            </a:r>
            <a:r>
              <a:rPr lang="ru-RU" dirty="0" smtClean="0">
                <a:solidFill>
                  <a:schemeClr val="bg1"/>
                </a:solidFill>
                <a:effectLst/>
                <a:latin typeface="Helvetica Neue" panose="02000503000000020004" pitchFamily="2" charset="0"/>
              </a:rPr>
              <a:t>омпании </a:t>
            </a:r>
            <a:r>
              <a:rPr lang="en-US" dirty="0" smtClean="0">
                <a:solidFill>
                  <a:schemeClr val="bg1"/>
                </a:solidFill>
                <a:effectLst/>
                <a:latin typeface="Helvetica Neue" panose="02000503000000020004" pitchFamily="2" charset="0"/>
              </a:rPr>
              <a:t>Huawei </a:t>
            </a:r>
            <a:r>
              <a:rPr lang="ru-RU" dirty="0" smtClean="0">
                <a:solidFill>
                  <a:schemeClr val="bg1"/>
                </a:solidFill>
                <a:effectLst/>
                <a:latin typeface="Helvetica Neue" panose="02000503000000020004" pitchFamily="2" charset="0"/>
              </a:rPr>
              <a:t>мы </a:t>
            </a:r>
            <a:r>
              <a:rPr lang="ru-RU" dirty="0">
                <a:solidFill>
                  <a:schemeClr val="bg1"/>
                </a:solidFill>
                <a:effectLst/>
                <a:latin typeface="Helvetica Neue" panose="02000503000000020004" pitchFamily="2" charset="0"/>
              </a:rPr>
              <a:t>поставили </a:t>
            </a:r>
            <a:r>
              <a:rPr lang="ru-RU" dirty="0" smtClean="0">
                <a:solidFill>
                  <a:schemeClr val="bg1"/>
                </a:solidFill>
                <a:latin typeface="Helvetica Neue" panose="02000503000000020004" pitchFamily="2" charset="0"/>
              </a:rPr>
              <a:t>более 5000</a:t>
            </a:r>
            <a:r>
              <a:rPr lang="en-US" dirty="0" smtClean="0">
                <a:solidFill>
                  <a:schemeClr val="bg1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ru-RU" dirty="0" smtClean="0">
                <a:solidFill>
                  <a:schemeClr val="bg1"/>
                </a:solidFill>
                <a:effectLst/>
                <a:latin typeface="Helvetica Neue" panose="02000503000000020004" pitchFamily="2" charset="0"/>
              </a:rPr>
              <a:t>м2 мрамора </a:t>
            </a:r>
            <a:r>
              <a:rPr lang="en-US" dirty="0" err="1" smtClean="0">
                <a:solidFill>
                  <a:schemeClr val="bg1"/>
                </a:solidFill>
                <a:effectLst/>
                <a:latin typeface="Helvetica Neue" panose="02000503000000020004" pitchFamily="2" charset="0"/>
              </a:rPr>
              <a:t>Aran</a:t>
            </a:r>
            <a:r>
              <a:rPr lang="en-US" dirty="0" smtClean="0">
                <a:solidFill>
                  <a:schemeClr val="bg1"/>
                </a:solidFill>
                <a:effectLst/>
                <a:latin typeface="Helvetica Neue" panose="02000503000000020004" pitchFamily="2" charset="0"/>
              </a:rPr>
              <a:t> White</a:t>
            </a:r>
            <a:r>
              <a:rPr lang="ru-RU" dirty="0" smtClean="0">
                <a:solidFill>
                  <a:schemeClr val="bg1"/>
                </a:solidFill>
                <a:effectLst/>
                <a:latin typeface="Helvetica Neue" panose="02000503000000020004" pitchFamily="2" charset="0"/>
              </a:rPr>
              <a:t>, не представленного на рынке РФ,</a:t>
            </a:r>
            <a:r>
              <a:rPr lang="en-US" dirty="0" smtClean="0">
                <a:solidFill>
                  <a:schemeClr val="bg1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ru-RU" dirty="0" smtClean="0">
                <a:solidFill>
                  <a:schemeClr val="bg1"/>
                </a:solidFill>
                <a:effectLst/>
                <a:latin typeface="Helvetica Neue" panose="02000503000000020004" pitchFamily="2" charset="0"/>
              </a:rPr>
              <a:t>напрямую из Турции для БЦ «Кантемировский». </a:t>
            </a:r>
          </a:p>
          <a:p>
            <a:r>
              <a:rPr lang="ru-RU" dirty="0" smtClean="0">
                <a:solidFill>
                  <a:schemeClr val="bg1"/>
                </a:solidFill>
                <a:effectLst/>
                <a:latin typeface="Helvetica Neue" panose="02000503000000020004" pitchFamily="2" charset="0"/>
              </a:rPr>
              <a:t>На данный момент монтажные работы на завершающей стадии.</a:t>
            </a:r>
            <a:endParaRPr lang="ru-RU" dirty="0">
              <a:solidFill>
                <a:schemeClr val="bg1"/>
              </a:solidFill>
              <a:effectLst/>
              <a:latin typeface="Helvetica Neue" panose="02000503000000020004" pitchFamily="2" charset="0"/>
            </a:endParaRPr>
          </a:p>
          <a:p>
            <a:r>
              <a:rPr lang="ru-RU" dirty="0">
                <a:solidFill>
                  <a:schemeClr val="bg1"/>
                </a:solidFill>
                <a:effectLst/>
                <a:latin typeface="Helvetica Neue" panose="02000503000000020004" pitchFamily="2" charset="0"/>
              </a:rPr>
              <a:t/>
            </a:r>
            <a:br>
              <a:rPr lang="ru-RU" dirty="0">
                <a:solidFill>
                  <a:schemeClr val="bg1"/>
                </a:solidFill>
                <a:effectLst/>
                <a:latin typeface="Helvetica Neue" panose="02000503000000020004" pitchFamily="2" charset="0"/>
              </a:rPr>
            </a:br>
            <a:endParaRPr lang="ru-RU" dirty="0">
              <a:solidFill>
                <a:schemeClr val="bg1"/>
              </a:solidFill>
              <a:effectLst/>
              <a:latin typeface="Helvetica Neue" panose="02000503000000020004" pitchFamily="2" charset="0"/>
            </a:endParaRPr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20FA1833-013F-FB00-D2AC-AE2FBE98D04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34403" y="5188221"/>
            <a:ext cx="2127250" cy="1835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3408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444DF992-DD24-91C4-F283-B9ABEB4502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52483" y="2262845"/>
            <a:ext cx="6053807" cy="485530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99242CD-CE8D-7459-E628-6E81E4C47E5B}"/>
              </a:ext>
            </a:extLst>
          </p:cNvPr>
          <p:cNvSpPr txBox="1"/>
          <p:nvPr/>
        </p:nvSpPr>
        <p:spPr>
          <a:xfrm>
            <a:off x="235099" y="1602523"/>
            <a:ext cx="867200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dirty="0">
                <a:solidFill>
                  <a:schemeClr val="accent1">
                    <a:lumMod val="50000"/>
                  </a:schemeClr>
                </a:solidFill>
                <a:effectLst/>
                <a:latin typeface="Helvetica" pitchFamily="2" charset="0"/>
              </a:rPr>
              <a:t>Вот что отличает нас от конкурентов: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A94F0D6-4EF0-BF5D-13BA-49F9F63ADE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936" y="204572"/>
            <a:ext cx="11960127" cy="53820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C642671-8172-8520-B00D-618F36F2BA8D}"/>
              </a:ext>
            </a:extLst>
          </p:cNvPr>
          <p:cNvSpPr txBox="1"/>
          <p:nvPr/>
        </p:nvSpPr>
        <p:spPr>
          <a:xfrm>
            <a:off x="880039" y="2416418"/>
            <a:ext cx="8299348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dirty="0" smtClean="0">
                <a:solidFill>
                  <a:schemeClr val="accent1">
                    <a:lumMod val="50000"/>
                  </a:schemeClr>
                </a:solidFill>
                <a:effectLst/>
                <a:latin typeface="Helvetica Neue" panose="02000503000000020004" pitchFamily="2" charset="0"/>
              </a:rPr>
              <a:t>Наши сотрудники лично отбирают камень</a:t>
            </a:r>
          </a:p>
          <a:p>
            <a:r>
              <a:rPr lang="ru-RU" sz="2800" dirty="0" smtClean="0">
                <a:solidFill>
                  <a:schemeClr val="accent1">
                    <a:lumMod val="50000"/>
                  </a:schemeClr>
                </a:solidFill>
                <a:effectLst/>
                <a:latin typeface="Helvetica Neue" panose="02000503000000020004" pitchFamily="2" charset="0"/>
              </a:rPr>
              <a:t>на карьерах и контролируют</a:t>
            </a:r>
          </a:p>
          <a:p>
            <a:r>
              <a:rPr lang="ru-RU" sz="2800" dirty="0" smtClean="0">
                <a:solidFill>
                  <a:schemeClr val="accent1">
                    <a:lumMod val="50000"/>
                  </a:schemeClr>
                </a:solidFill>
                <a:effectLst/>
                <a:latin typeface="Helvetica Neue" panose="02000503000000020004" pitchFamily="2" charset="0"/>
              </a:rPr>
              <a:t>его отправление вплоть до момента опечатывания контейнера.</a:t>
            </a:r>
            <a:r>
              <a:rPr lang="ru-RU" sz="2800" dirty="0">
                <a:solidFill>
                  <a:schemeClr val="accent1">
                    <a:lumMod val="50000"/>
                  </a:schemeClr>
                </a:solidFill>
                <a:effectLst/>
                <a:latin typeface="Helvetica Neue" panose="02000503000000020004" pitchFamily="2" charset="0"/>
              </a:rPr>
              <a:t> 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933C9B9-96D9-DE96-5C4F-C7F86A9517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2397" y="2416418"/>
            <a:ext cx="523220" cy="5232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BCEB576-3C5C-079A-84FC-80A4DF1BA6B7}"/>
              </a:ext>
            </a:extLst>
          </p:cNvPr>
          <p:cNvSpPr txBox="1"/>
          <p:nvPr/>
        </p:nvSpPr>
        <p:spPr>
          <a:xfrm>
            <a:off x="869152" y="4136710"/>
            <a:ext cx="7850305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dirty="0" smtClean="0">
                <a:solidFill>
                  <a:schemeClr val="accent1">
                    <a:lumMod val="50000"/>
                  </a:schemeClr>
                </a:solidFill>
                <a:effectLst/>
                <a:latin typeface="Helvetica Neue" panose="02000503000000020004" pitchFamily="2" charset="0"/>
              </a:rPr>
              <a:t>Минимальная бюрократизация.</a:t>
            </a:r>
          </a:p>
          <a:p>
            <a:r>
              <a:rPr lang="ru-RU" sz="2800" dirty="0" smtClean="0">
                <a:solidFill>
                  <a:schemeClr val="accent1">
                    <a:lumMod val="50000"/>
                  </a:schemeClr>
                </a:solidFill>
                <a:effectLst/>
                <a:latin typeface="Helvetica Neue" panose="02000503000000020004" pitchFamily="2" charset="0"/>
              </a:rPr>
              <a:t>Гибкость и оперативность в принятии решений. </a:t>
            </a:r>
            <a:r>
              <a:rPr lang="ru-RU" sz="2800" dirty="0">
                <a:solidFill>
                  <a:schemeClr val="accent1">
                    <a:lumMod val="50000"/>
                  </a:schemeClr>
                </a:solidFill>
                <a:effectLst/>
                <a:latin typeface="Helvetica Neue" panose="02000503000000020004" pitchFamily="2" charset="0"/>
              </a:rPr>
              <a:t> 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8F507F00-8195-E270-C2BF-0EF3815750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1510" y="4136710"/>
            <a:ext cx="523220" cy="52322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FF30EB6-4C9D-EF22-D9E2-891C7615779B}"/>
              </a:ext>
            </a:extLst>
          </p:cNvPr>
          <p:cNvSpPr txBox="1"/>
          <p:nvPr/>
        </p:nvSpPr>
        <p:spPr>
          <a:xfrm>
            <a:off x="874591" y="5382515"/>
            <a:ext cx="784486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dirty="0" smtClean="0">
                <a:solidFill>
                  <a:schemeClr val="accent1">
                    <a:lumMod val="50000"/>
                  </a:schemeClr>
                </a:solidFill>
                <a:effectLst/>
                <a:latin typeface="Helvetica Neue" panose="02000503000000020004" pitchFamily="2" charset="0"/>
              </a:rPr>
              <a:t>Параллельные производственные линии.</a:t>
            </a:r>
            <a:endParaRPr lang="ru-RU" sz="2800" dirty="0">
              <a:solidFill>
                <a:schemeClr val="accent1">
                  <a:lumMod val="50000"/>
                </a:schemeClr>
              </a:solidFill>
              <a:effectLst/>
              <a:latin typeface="Helvetica Neue" panose="02000503000000020004" pitchFamily="2" charset="0"/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EBBBAB54-2E4A-1B05-B923-545C2D5416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6949" y="5382515"/>
            <a:ext cx="523220" cy="52322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BBA6E1E-19CD-EB71-C677-CBD3C5D6FAAB}"/>
              </a:ext>
            </a:extLst>
          </p:cNvPr>
          <p:cNvSpPr txBox="1"/>
          <p:nvPr/>
        </p:nvSpPr>
        <p:spPr>
          <a:xfrm>
            <a:off x="219334" y="904264"/>
            <a:ext cx="718236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chemeClr val="accent1">
                    <a:lumMod val="50000"/>
                  </a:schemeClr>
                </a:solidFill>
                <a:effectLst/>
                <a:latin typeface="Helvetica" pitchFamily="2" charset="0"/>
              </a:rPr>
              <a:t>ПОЧЕМУ ВЫБИРАЮТ НАС? </a:t>
            </a:r>
          </a:p>
        </p:txBody>
      </p:sp>
    </p:spTree>
    <p:extLst>
      <p:ext uri="{BB962C8B-B14F-4D97-AF65-F5344CB8AC3E}">
        <p14:creationId xmlns:p14="http://schemas.microsoft.com/office/powerpoint/2010/main" val="1715142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444DF992-DD24-91C4-F283-B9ABEB4502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1169" y="-822167"/>
            <a:ext cx="9870831" cy="791665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A94F0D6-4EF0-BF5D-13BA-49F9F63ADE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936" y="204572"/>
            <a:ext cx="11960127" cy="538205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88FE450-0094-F115-D0D5-104C055208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8179" y="3368965"/>
            <a:ext cx="3520019" cy="318617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08EAF65-B4A8-5A59-B6AB-044F456C43AD}"/>
              </a:ext>
            </a:extLst>
          </p:cNvPr>
          <p:cNvSpPr txBox="1"/>
          <p:nvPr/>
        </p:nvSpPr>
        <p:spPr>
          <a:xfrm>
            <a:off x="629092" y="3396654"/>
            <a:ext cx="297819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dirty="0">
                <a:solidFill>
                  <a:schemeClr val="bg1"/>
                </a:solidFill>
                <a:effectLst/>
                <a:latin typeface="Helvetica Neue" panose="02000503000000020004" pitchFamily="2" charset="0"/>
              </a:rPr>
              <a:t> </a:t>
            </a:r>
            <a:r>
              <a:rPr lang="ru-RU" sz="2400" b="1" dirty="0" smtClean="0">
                <a:solidFill>
                  <a:schemeClr val="bg1"/>
                </a:solidFill>
                <a:effectLst/>
                <a:latin typeface="Helvetica Neue" panose="02000503000000020004" pitchFamily="2" charset="0"/>
              </a:rPr>
              <a:t>Ресторан </a:t>
            </a:r>
            <a:r>
              <a:rPr lang="en-US" sz="2400" b="1" dirty="0" err="1" smtClean="0">
                <a:solidFill>
                  <a:schemeClr val="bg1"/>
                </a:solidFill>
                <a:effectLst/>
                <a:latin typeface="Helvetica Neue" panose="02000503000000020004" pitchFamily="2" charset="0"/>
              </a:rPr>
              <a:t>Miyako</a:t>
            </a:r>
            <a:r>
              <a:rPr lang="en-US" sz="2400" b="1" dirty="0" smtClean="0">
                <a:solidFill>
                  <a:schemeClr val="bg1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ru-RU" sz="2400" dirty="0">
                <a:solidFill>
                  <a:schemeClr val="bg1"/>
                </a:solidFill>
                <a:effectLst/>
                <a:latin typeface="Helvetica Neue" panose="02000503000000020004" pitchFamily="2" charset="0"/>
              </a:rPr>
              <a:t> 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B73B3A4-2711-DB5C-9826-EDD94D2B535C}"/>
              </a:ext>
            </a:extLst>
          </p:cNvPr>
          <p:cNvSpPr txBox="1"/>
          <p:nvPr/>
        </p:nvSpPr>
        <p:spPr>
          <a:xfrm>
            <a:off x="468244" y="3864627"/>
            <a:ext cx="3409953" cy="3139321"/>
          </a:xfrm>
          <a:prstGeom prst="rect">
            <a:avLst/>
          </a:prstGeom>
          <a:noFill/>
          <a:effectLst>
            <a:outerShdw blurRad="50800" dist="50800" dir="5400000" sx="169000" sy="169000" algn="ctr" rotWithShape="0">
              <a:srgbClr val="000000">
                <a:alpha val="43137"/>
              </a:srgbClr>
            </a:outerShdw>
          </a:effectLst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  <a:effectLst/>
                <a:latin typeface="Helvetica Neue" panose="02000503000000020004" pitchFamily="2" charset="0"/>
              </a:rPr>
              <a:t>Изготовили декоративные </a:t>
            </a:r>
            <a:r>
              <a:rPr lang="en-US" dirty="0" smtClean="0">
                <a:solidFill>
                  <a:schemeClr val="bg1"/>
                </a:solidFill>
                <a:latin typeface="Helvetica Neue" panose="02000503000000020004" pitchFamily="2" charset="0"/>
              </a:rPr>
              <a:t>3-D </a:t>
            </a:r>
            <a:r>
              <a:rPr lang="ru-RU" dirty="0" smtClean="0">
                <a:solidFill>
                  <a:schemeClr val="bg1"/>
                </a:solidFill>
                <a:latin typeface="Helvetica Neue" panose="02000503000000020004" pitchFamily="2" charset="0"/>
              </a:rPr>
              <a:t>перегородки из травертина в 3 раза дешевле, чем аналог итальянского производителя</a:t>
            </a:r>
            <a:r>
              <a:rPr lang="ru-RU" dirty="0" smtClean="0">
                <a:solidFill>
                  <a:schemeClr val="bg1"/>
                </a:solidFill>
                <a:effectLst/>
                <a:latin typeface="Helvetica Neue" panose="02000503000000020004" pitchFamily="2" charset="0"/>
              </a:rPr>
              <a:t>.</a:t>
            </a:r>
          </a:p>
          <a:p>
            <a:r>
              <a:rPr lang="ru-RU" dirty="0" smtClean="0">
                <a:solidFill>
                  <a:schemeClr val="bg1"/>
                </a:solidFill>
                <a:latin typeface="Helvetica Neue" panose="02000503000000020004" pitchFamily="2" charset="0"/>
              </a:rPr>
              <a:t>37 видов камня площадью более 8000 м2 на весь комплекс.</a:t>
            </a:r>
            <a:r>
              <a:rPr lang="ru-RU" dirty="0" smtClean="0">
                <a:solidFill>
                  <a:schemeClr val="bg1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ru-RU" dirty="0">
                <a:solidFill>
                  <a:schemeClr val="bg1"/>
                </a:solidFill>
                <a:effectLst/>
                <a:latin typeface="Helvetica Neue" panose="02000503000000020004" pitchFamily="2" charset="0"/>
              </a:rPr>
              <a:t> </a:t>
            </a:r>
          </a:p>
          <a:p>
            <a:r>
              <a:rPr lang="ru-RU" dirty="0">
                <a:solidFill>
                  <a:schemeClr val="bg1"/>
                </a:solidFill>
                <a:effectLst/>
                <a:latin typeface="Helvetica Neue" panose="02000503000000020004" pitchFamily="2" charset="0"/>
              </a:rPr>
              <a:t/>
            </a:r>
            <a:br>
              <a:rPr lang="ru-RU" dirty="0">
                <a:solidFill>
                  <a:schemeClr val="bg1"/>
                </a:solidFill>
                <a:effectLst/>
                <a:latin typeface="Helvetica Neue" panose="02000503000000020004" pitchFamily="2" charset="0"/>
              </a:rPr>
            </a:br>
            <a:endParaRPr lang="ru-RU" dirty="0">
              <a:solidFill>
                <a:schemeClr val="bg1"/>
              </a:solidFill>
              <a:effectLst/>
              <a:latin typeface="Helvetica Neue" panose="02000503000000020004" pitchFamily="2" charset="0"/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8A24708E-83E0-ADE1-4033-5D47818957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26373" y="3368965"/>
            <a:ext cx="3520019" cy="317120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ECEFF54F-0248-719A-0A04-E01F22D86AD1}"/>
              </a:ext>
            </a:extLst>
          </p:cNvPr>
          <p:cNvSpPr txBox="1"/>
          <p:nvPr/>
        </p:nvSpPr>
        <p:spPr>
          <a:xfrm>
            <a:off x="4229034" y="3481288"/>
            <a:ext cx="3146444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  <a:latin typeface="Helvetica Neue" panose="02000503000000020004" pitchFamily="2" charset="0"/>
              </a:rPr>
              <a:t>Александровский дворец </a:t>
            </a:r>
            <a:r>
              <a:rPr lang="ru-RU" b="1" dirty="0" smtClean="0">
                <a:solidFill>
                  <a:schemeClr val="bg1"/>
                </a:solidFill>
                <a:latin typeface="Helvetica Neue" panose="02000503000000020004" pitchFamily="2" charset="0"/>
              </a:rPr>
              <a:t>(реставрация исторического каминного портала)</a:t>
            </a:r>
            <a:endParaRPr lang="ru-RU" dirty="0">
              <a:solidFill>
                <a:schemeClr val="bg1"/>
              </a:solidFill>
              <a:effectLst/>
              <a:latin typeface="Helvetica Neue" panose="02000503000000020004" pitchFamily="2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4369BFB-3B12-4695-BE5C-207CC34AED59}"/>
              </a:ext>
            </a:extLst>
          </p:cNvPr>
          <p:cNvSpPr txBox="1"/>
          <p:nvPr/>
        </p:nvSpPr>
        <p:spPr>
          <a:xfrm>
            <a:off x="4229496" y="4764413"/>
            <a:ext cx="3497281" cy="2031325"/>
          </a:xfrm>
          <a:prstGeom prst="rect">
            <a:avLst/>
          </a:prstGeom>
          <a:noFill/>
          <a:effectLst>
            <a:outerShdw blurRad="50800" dist="50800" dir="5400000" sx="169000" sy="169000" algn="ctr" rotWithShape="0">
              <a:srgbClr val="000000">
                <a:alpha val="43137"/>
              </a:srgbClr>
            </a:outerShdw>
          </a:effectLst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  <a:effectLst/>
                <a:latin typeface="Helvetica Neue" panose="02000503000000020004" pitchFamily="2" charset="0"/>
              </a:rPr>
              <a:t>Нашли и поставили чистые блоки мрамора </a:t>
            </a:r>
            <a:r>
              <a:rPr lang="en-US" dirty="0" err="1" smtClean="0">
                <a:solidFill>
                  <a:schemeClr val="bg1"/>
                </a:solidFill>
                <a:effectLst/>
                <a:latin typeface="Helvetica Neue" panose="02000503000000020004" pitchFamily="2" charset="0"/>
              </a:rPr>
              <a:t>Tassos</a:t>
            </a:r>
            <a:r>
              <a:rPr lang="en-US" dirty="0" smtClean="0">
                <a:solidFill>
                  <a:schemeClr val="bg1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ru-RU" dirty="0" smtClean="0">
                <a:solidFill>
                  <a:schemeClr val="bg1"/>
                </a:solidFill>
                <a:effectLst/>
                <a:latin typeface="Helvetica Neue" panose="02000503000000020004" pitchFamily="2" charset="0"/>
              </a:rPr>
              <a:t>в небольшом объеме</a:t>
            </a:r>
          </a:p>
          <a:p>
            <a:r>
              <a:rPr lang="ru-RU" dirty="0" smtClean="0">
                <a:solidFill>
                  <a:schemeClr val="bg1"/>
                </a:solidFill>
                <a:effectLst/>
                <a:latin typeface="Helvetica Neue" panose="02000503000000020004" pitchFamily="2" charset="0"/>
              </a:rPr>
              <a:t>и 1500 м2 селекционного иранского известняка. </a:t>
            </a:r>
            <a:r>
              <a:rPr lang="ru-RU" dirty="0">
                <a:solidFill>
                  <a:schemeClr val="bg1"/>
                </a:solidFill>
                <a:effectLst/>
                <a:latin typeface="Helvetica Neue" panose="02000503000000020004" pitchFamily="2" charset="0"/>
              </a:rPr>
              <a:t> </a:t>
            </a:r>
          </a:p>
          <a:p>
            <a:r>
              <a:rPr lang="ru-RU" dirty="0">
                <a:solidFill>
                  <a:schemeClr val="bg1"/>
                </a:solidFill>
                <a:effectLst/>
                <a:latin typeface="Helvetica Neue" panose="02000503000000020004" pitchFamily="2" charset="0"/>
              </a:rPr>
              <a:t/>
            </a:r>
            <a:br>
              <a:rPr lang="ru-RU" dirty="0">
                <a:solidFill>
                  <a:schemeClr val="bg1"/>
                </a:solidFill>
                <a:effectLst/>
                <a:latin typeface="Helvetica Neue" panose="02000503000000020004" pitchFamily="2" charset="0"/>
              </a:rPr>
            </a:br>
            <a:endParaRPr lang="ru-RU" dirty="0">
              <a:solidFill>
                <a:schemeClr val="bg1"/>
              </a:solidFill>
              <a:effectLst/>
              <a:latin typeface="Helvetica Neue" panose="02000503000000020004" pitchFamily="2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43" t="426" r="17590" b="-426"/>
          <a:stretch/>
        </p:blipFill>
        <p:spPr>
          <a:xfrm>
            <a:off x="361740" y="855116"/>
            <a:ext cx="3516457" cy="2361797"/>
          </a:xfrm>
          <a:prstGeom prst="round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5848C7BE-7CD1-A9CD-3622-6034451269AC}"/>
              </a:ext>
            </a:extLst>
          </p:cNvPr>
          <p:cNvSpPr txBox="1"/>
          <p:nvPr/>
        </p:nvSpPr>
        <p:spPr>
          <a:xfrm>
            <a:off x="2356203" y="219188"/>
            <a:ext cx="718236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chemeClr val="accent1">
                    <a:lumMod val="50000"/>
                  </a:schemeClr>
                </a:solidFill>
                <a:effectLst/>
                <a:latin typeface="Helvetica" pitchFamily="2" charset="0"/>
              </a:rPr>
              <a:t>КЕЙСЫ</a:t>
            </a: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8A24708E-83E0-ADE1-4033-5D47818957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94567" y="3362841"/>
            <a:ext cx="3520019" cy="317120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ECEFF54F-0248-719A-0A04-E01F22D86AD1}"/>
              </a:ext>
            </a:extLst>
          </p:cNvPr>
          <p:cNvSpPr txBox="1"/>
          <p:nvPr/>
        </p:nvSpPr>
        <p:spPr>
          <a:xfrm>
            <a:off x="7997228" y="3475164"/>
            <a:ext cx="314644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  <a:latin typeface="Helvetica Neue" panose="02000503000000020004" pitchFamily="2" charset="0"/>
              </a:rPr>
              <a:t>Аэропорт Елизово</a:t>
            </a:r>
            <a:endParaRPr lang="ru-RU" dirty="0">
              <a:solidFill>
                <a:schemeClr val="bg1"/>
              </a:solidFill>
              <a:effectLst/>
              <a:latin typeface="Helvetica Neue" panose="02000503000000020004" pitchFamily="2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4369BFB-3B12-4695-BE5C-207CC34AED59}"/>
              </a:ext>
            </a:extLst>
          </p:cNvPr>
          <p:cNvSpPr txBox="1"/>
          <p:nvPr/>
        </p:nvSpPr>
        <p:spPr>
          <a:xfrm>
            <a:off x="7997690" y="3936483"/>
            <a:ext cx="3497281" cy="1754326"/>
          </a:xfrm>
          <a:prstGeom prst="rect">
            <a:avLst/>
          </a:prstGeom>
          <a:noFill/>
          <a:effectLst>
            <a:outerShdw blurRad="50800" dist="50800" dir="5400000" sx="169000" sy="169000" algn="ctr" rotWithShape="0">
              <a:srgbClr val="000000">
                <a:alpha val="43137"/>
              </a:srgbClr>
            </a:outerShdw>
          </a:effectLst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  <a:effectLst/>
                <a:latin typeface="Helvetica Neue" panose="02000503000000020004" pitchFamily="2" charset="0"/>
              </a:rPr>
              <a:t>Поставка оникса </a:t>
            </a:r>
          </a:p>
          <a:p>
            <a:r>
              <a:rPr lang="en-US" dirty="0" smtClean="0">
                <a:solidFill>
                  <a:schemeClr val="bg1"/>
                </a:solidFill>
                <a:effectLst/>
                <a:latin typeface="Helvetica Neue" panose="02000503000000020004" pitchFamily="2" charset="0"/>
              </a:rPr>
              <a:t>Tiffany Blue </a:t>
            </a:r>
            <a:r>
              <a:rPr lang="ru-RU" dirty="0" smtClean="0">
                <a:solidFill>
                  <a:schemeClr val="bg1"/>
                </a:solidFill>
                <a:effectLst/>
                <a:latin typeface="Helvetica Neue" panose="02000503000000020004" pitchFamily="2" charset="0"/>
              </a:rPr>
              <a:t> антик с поверхностями выведенными под радиус. </a:t>
            </a:r>
            <a:r>
              <a:rPr lang="ru-RU" dirty="0">
                <a:solidFill>
                  <a:schemeClr val="bg1"/>
                </a:solidFill>
                <a:effectLst/>
                <a:latin typeface="Helvetica Neue" panose="02000503000000020004" pitchFamily="2" charset="0"/>
              </a:rPr>
              <a:t> </a:t>
            </a:r>
          </a:p>
          <a:p>
            <a:r>
              <a:rPr lang="ru-RU" dirty="0">
                <a:solidFill>
                  <a:schemeClr val="bg1"/>
                </a:solidFill>
                <a:effectLst/>
                <a:latin typeface="Helvetica Neue" panose="02000503000000020004" pitchFamily="2" charset="0"/>
              </a:rPr>
              <a:t/>
            </a:r>
            <a:br>
              <a:rPr lang="ru-RU" dirty="0">
                <a:solidFill>
                  <a:schemeClr val="bg1"/>
                </a:solidFill>
                <a:effectLst/>
                <a:latin typeface="Helvetica Neue" panose="02000503000000020004" pitchFamily="2" charset="0"/>
              </a:rPr>
            </a:br>
            <a:endParaRPr lang="ru-RU" dirty="0">
              <a:solidFill>
                <a:schemeClr val="bg1"/>
              </a:solidFill>
              <a:effectLst/>
              <a:latin typeface="Helvetica Neue" panose="02000503000000020004" pitchFamily="2" charset="0"/>
            </a:endParaRPr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04E68BD1-E908-5A7A-F48A-78787F90DA0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40914" y="4915377"/>
            <a:ext cx="2775173" cy="2394104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" t="551" r="43874" b="33464"/>
          <a:stretch/>
        </p:blipFill>
        <p:spPr>
          <a:xfrm>
            <a:off x="7894567" y="855116"/>
            <a:ext cx="3520019" cy="2329324"/>
          </a:xfrm>
          <a:prstGeom prst="round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291"/>
          <a:stretch/>
        </p:blipFill>
        <p:spPr>
          <a:xfrm>
            <a:off x="4125910" y="880287"/>
            <a:ext cx="3520482" cy="2314326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2293711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A94F0D6-4EF0-BF5D-13BA-49F9F63ADE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936" y="204572"/>
            <a:ext cx="11960127" cy="53820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BCEB576-3C5C-079A-84FC-80A4DF1BA6B7}"/>
              </a:ext>
            </a:extLst>
          </p:cNvPr>
          <p:cNvSpPr txBox="1"/>
          <p:nvPr/>
        </p:nvSpPr>
        <p:spPr>
          <a:xfrm>
            <a:off x="869152" y="3762209"/>
            <a:ext cx="7850305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</a:rPr>
              <a:t>Мы относимся к каждому Заказчику, </a:t>
            </a:r>
          </a:p>
          <a:p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</a:rPr>
              <a:t>как к лучшему другу!</a:t>
            </a:r>
          </a:p>
          <a:p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</a:rPr>
              <a:t>Разработаем проект, поставим материал,</a:t>
            </a:r>
          </a:p>
          <a:p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</a:rPr>
              <a:t>смонтируем «под ключ» на лучших условиях!</a:t>
            </a:r>
            <a:endParaRPr lang="ru-RU" sz="2000" dirty="0">
              <a:solidFill>
                <a:schemeClr val="accent1">
                  <a:lumMod val="50000"/>
                </a:schemeClr>
              </a:solidFill>
              <a:effectLst/>
              <a:latin typeface="Helvetica Neue" panose="02000503000000020004" pitchFamily="2" charset="0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8F507F00-8195-E270-C2BF-0EF3815750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446" y="3688067"/>
            <a:ext cx="523220" cy="52322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40A9B40-0881-45F4-5445-1ECE4D1DF2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5830" y="1663544"/>
            <a:ext cx="5306693" cy="1319501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1069061B-0DCD-BE7F-0F53-044D3853B2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6951298" y="2332044"/>
            <a:ext cx="5750656" cy="461216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BCEB576-3C5C-079A-84FC-80A4DF1BA6B7}"/>
              </a:ext>
            </a:extLst>
          </p:cNvPr>
          <p:cNvSpPr txBox="1"/>
          <p:nvPr/>
        </p:nvSpPr>
        <p:spPr>
          <a:xfrm>
            <a:off x="865910" y="5101391"/>
            <a:ext cx="785030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</a:rPr>
              <a:t>Уверены, что честное имя – самый большой капитал.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8F507F00-8195-E270-C2BF-0EF3815750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204" y="5027249"/>
            <a:ext cx="523220" cy="52322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21"/>
          <a:stretch/>
        </p:blipFill>
        <p:spPr>
          <a:xfrm>
            <a:off x="7569331" y="929458"/>
            <a:ext cx="2441642" cy="2053587"/>
          </a:xfrm>
          <a:prstGeom prst="round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8687" y="944687"/>
            <a:ext cx="1714207" cy="2065021"/>
          </a:xfrm>
          <a:prstGeom prst="round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8518" y="944686"/>
            <a:ext cx="1548766" cy="2065021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300473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43B01411-42AE-F251-8A01-3AEEDF0025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9689" y="3185687"/>
            <a:ext cx="4266663" cy="342196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A94F0D6-4EF0-BF5D-13BA-49F9F63ADE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936" y="204572"/>
            <a:ext cx="11960127" cy="538205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1069061B-0DCD-BE7F-0F53-044D3853B2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0" y="3698862"/>
            <a:ext cx="3938954" cy="315913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0C76D69-7C68-12D4-177A-8454167B744E}"/>
              </a:ext>
            </a:extLst>
          </p:cNvPr>
          <p:cNvSpPr txBox="1"/>
          <p:nvPr/>
        </p:nvSpPr>
        <p:spPr>
          <a:xfrm>
            <a:off x="8623131" y="2297641"/>
            <a:ext cx="103143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effectLst/>
                <a:latin typeface="Helvetica" pitchFamily="2" charset="0"/>
              </a:rPr>
              <a:t>Фото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2DEDBE2-405F-8640-F04B-ECEEAB875EBA}"/>
              </a:ext>
            </a:extLst>
          </p:cNvPr>
          <p:cNvSpPr txBox="1"/>
          <p:nvPr/>
        </p:nvSpPr>
        <p:spPr>
          <a:xfrm>
            <a:off x="7067066" y="4086593"/>
            <a:ext cx="8672003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200" dirty="0" smtClean="0">
                <a:solidFill>
                  <a:schemeClr val="accent1">
                    <a:lumMod val="50000"/>
                  </a:schemeClr>
                </a:solidFill>
                <a:effectLst/>
                <a:latin typeface="Helvetica Neue" panose="02000503000000020004" pitchFamily="2" charset="0"/>
              </a:rPr>
              <a:t>Юлия </a:t>
            </a:r>
            <a:r>
              <a:rPr lang="ru-RU" sz="2200" dirty="0" err="1" smtClean="0">
                <a:solidFill>
                  <a:schemeClr val="accent1">
                    <a:lumMod val="50000"/>
                  </a:schemeClr>
                </a:solidFill>
                <a:effectLst/>
                <a:latin typeface="Helvetica Neue" panose="02000503000000020004" pitchFamily="2" charset="0"/>
              </a:rPr>
              <a:t>Самуйлова</a:t>
            </a:r>
            <a:r>
              <a:rPr lang="ru-RU" sz="2200" dirty="0">
                <a:solidFill>
                  <a:schemeClr val="accent1">
                    <a:lumMod val="50000"/>
                  </a:schemeClr>
                </a:solidFill>
                <a:effectLst/>
                <a:latin typeface="Helvetica Neue" panose="02000503000000020004" pitchFamily="2" charset="0"/>
              </a:rPr>
              <a:t> </a:t>
            </a:r>
          </a:p>
          <a:p>
            <a:r>
              <a:rPr lang="ru-RU" sz="2200" dirty="0" smtClean="0">
                <a:solidFill>
                  <a:schemeClr val="accent1">
                    <a:lumMod val="50000"/>
                  </a:schemeClr>
                </a:solidFill>
                <a:effectLst/>
                <a:latin typeface="Helvetica Neue" panose="02000503000000020004" pitchFamily="2" charset="0"/>
              </a:rPr>
              <a:t>Директор по развитию</a:t>
            </a:r>
            <a:r>
              <a:rPr lang="ru-RU" sz="2200" dirty="0">
                <a:solidFill>
                  <a:schemeClr val="accent1">
                    <a:lumMod val="50000"/>
                  </a:schemeClr>
                </a:solidFill>
                <a:effectLst/>
                <a:latin typeface="Helvetica Neue" panose="02000503000000020004" pitchFamily="2" charset="0"/>
              </a:rPr>
              <a:t> </a:t>
            </a:r>
          </a:p>
          <a:p>
            <a:r>
              <a:rPr lang="ru-RU" sz="2200" dirty="0">
                <a:solidFill>
                  <a:schemeClr val="accent1">
                    <a:lumMod val="50000"/>
                  </a:schemeClr>
                </a:solidFill>
                <a:effectLst/>
                <a:latin typeface="Helvetica Neue" panose="02000503000000020004" pitchFamily="2" charset="0"/>
              </a:rPr>
              <a:t>ООО </a:t>
            </a:r>
            <a:r>
              <a:rPr lang="ru-RU" sz="2200" dirty="0" smtClean="0">
                <a:solidFill>
                  <a:schemeClr val="accent1">
                    <a:lumMod val="50000"/>
                  </a:schemeClr>
                </a:solidFill>
                <a:effectLst/>
                <a:latin typeface="Helvetica Neue" panose="02000503000000020004" pitchFamily="2" charset="0"/>
              </a:rPr>
              <a:t>«ГРАНДСТОУН"</a:t>
            </a:r>
            <a:endParaRPr lang="ru-RU" sz="2200" dirty="0">
              <a:solidFill>
                <a:schemeClr val="accent1">
                  <a:lumMod val="50000"/>
                </a:schemeClr>
              </a:solidFill>
              <a:effectLst/>
              <a:latin typeface="Helvetica Neue" panose="02000503000000020004" pitchFamily="2" charset="0"/>
            </a:endParaRPr>
          </a:p>
          <a:p>
            <a:endParaRPr lang="ru-RU" sz="2200" dirty="0">
              <a:solidFill>
                <a:schemeClr val="accent1">
                  <a:lumMod val="50000"/>
                </a:schemeClr>
              </a:solidFill>
              <a:effectLst/>
              <a:latin typeface="Helvetica Neue" panose="02000503000000020004" pitchFamily="2" charset="0"/>
            </a:endParaRP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A3F6BB42-E28C-1728-3113-035B2DF296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6506" y="5537172"/>
            <a:ext cx="12265011" cy="1625600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B105FB0F-9B10-289B-F3A7-F4C935983A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64345" y="5398495"/>
            <a:ext cx="1371600" cy="1371600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7654FE27-31AA-C245-CF5E-F6E71E76A64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04304" y="5312227"/>
            <a:ext cx="1384300" cy="1371600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C03E24A1-BF4C-DB7A-585D-1FC0C932864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38850" y="5182269"/>
            <a:ext cx="1409700" cy="1409700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93341F2D-7EB6-7178-6140-464626EC9D9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8669" y="1348352"/>
            <a:ext cx="5771439" cy="2260831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28E5DB8-EEEC-66C0-3CF5-FC65D600EFF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36902" y="1096941"/>
            <a:ext cx="2516333" cy="475112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1542" y="1102706"/>
            <a:ext cx="5082866" cy="2591210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614138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1309</TotalTime>
  <Words>330</Words>
  <Application>Microsoft Office PowerPoint</Application>
  <PresentationFormat>Широкоэкранный</PresentationFormat>
  <Paragraphs>51</Paragraphs>
  <Slides>7</Slides>
  <Notes>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15" baseType="lpstr">
      <vt:lpstr>Arial</vt:lpstr>
      <vt:lpstr>Calibri</vt:lpstr>
      <vt:lpstr>Calibri Light</vt:lpstr>
      <vt:lpstr>Helvetica</vt:lpstr>
      <vt:lpstr>Helvetica Neue</vt:lpstr>
      <vt:lpstr>Helvetica Oblique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nastyastakh@yandex.ru</dc:creator>
  <cp:lastModifiedBy>sam9084883@gmail.com</cp:lastModifiedBy>
  <cp:revision>26</cp:revision>
  <dcterms:created xsi:type="dcterms:W3CDTF">2025-04-23T08:46:05Z</dcterms:created>
  <dcterms:modified xsi:type="dcterms:W3CDTF">2025-11-12T07:42:47Z</dcterms:modified>
</cp:coreProperties>
</file>