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66" r:id="rId4"/>
    <p:sldId id="269" r:id="rId5"/>
    <p:sldId id="257" r:id="rId6"/>
    <p:sldId id="268" r:id="rId7"/>
    <p:sldId id="270" r:id="rId8"/>
    <p:sldId id="260" r:id="rId9"/>
    <p:sldId id="271" r:id="rId10"/>
    <p:sldId id="27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479"/>
    <a:srgbClr val="0C5F63"/>
    <a:srgbClr val="ED5F00"/>
    <a:srgbClr val="3358A3"/>
    <a:srgbClr val="0E5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64" autoAdjust="0"/>
    <p:restoredTop sz="94733"/>
  </p:normalViewPr>
  <p:slideViewPr>
    <p:cSldViewPr snapToGrid="0">
      <p:cViewPr varScale="1">
        <p:scale>
          <a:sx n="81" d="100"/>
          <a:sy n="81" d="100"/>
        </p:scale>
        <p:origin x="46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62ADC-87D8-D54B-9C6F-39FD4363248B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0E8DA-2A77-6144-B1E0-8F15886899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21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76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0E8DA-2A77-6144-B1E0-8F158868995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25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6567-3AE8-5AED-D980-032A8C5FB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E23557-C971-C80D-8203-FCF624F92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3F55F3-933C-434C-A780-B4F39ACBA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B9857A-601B-24FC-F067-7495CC749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9260F2-2756-C925-CC37-A35080961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95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C4A4C-45E5-BE5E-8527-FD3A71C4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11FE2-3719-96D3-1D2B-9414F5C3D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471466-C5EE-61DA-AADC-47E6E184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830787-C2A6-AE06-31A3-A893D701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018CBF-C841-455E-DA31-701349BD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39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D3EC5B-5DC8-86A1-5311-7BD9BEF10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66F372-E510-8717-F60F-0444C1DE9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7F28D0-CEFD-D1D0-0CD7-0F37753A6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6DDC97-1DC6-B2BB-9D9E-33153B20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2DD3E5-6D7C-FFFE-8CEB-5466CF60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49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CA4AC-E789-72DE-4E46-169A78C2D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77805D-81C0-83EF-9ADC-1DAAA7FBD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574039-28D8-466B-BC05-408AF3616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9812E5-44C7-E416-E9B2-E2AD14CCA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CE3F10-EB0C-E70B-B06F-43F73218D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598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C8E4E6-5D7D-F280-D640-3F49ACA4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907749-C267-A404-88DC-933DC9483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47BD83-21DD-28AC-0A3D-D703C2A25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428562-7421-2469-3E67-D9232D6E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1A16D9-8852-3DB2-6625-88704C27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9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931E2-711B-50F4-E1A1-8EAD07FFF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69E219-C93B-22A6-B0C0-299E0F8F12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D88C51-9BEB-6E0E-BE68-7F428A328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E12A64-3F7C-D7DD-8961-FDFAD243D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82F905-04C7-B5DF-70E5-B2B5A7F93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45F696-4A68-0E9F-84FE-F534092F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31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E43BE-DA6F-9DEC-910E-6A105B9E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C80F0-1BEE-120B-EBD2-C137DB58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1E67A2-0F3A-7CED-FA75-0176377C5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763930-EA18-E045-7BE9-2F2591666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CD6C15-E483-49D1-72B9-8BC4028C2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6E14495-7511-F6A6-C322-98877609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03485FE-0487-5905-B479-FCEB0F67D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303053-4FC0-76D3-031C-E8E181D4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53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E34313-4DEA-8046-6222-C11057E5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ABEB82C-8756-D6BE-0AC4-A6A12FDC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0DEBCA-CF25-7453-B782-155221A24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1ED93F-C2B1-93C9-2D20-586F0D4CA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364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978CB9-46E8-CC05-2AB6-570ABCDA3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D8FF9C-B854-6637-B275-3FF6FC2F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B62B6B-9312-72F4-364F-C26B4D47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40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E9248D-415A-A9FB-48D0-A5D00DA24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06757E-85D7-5C6E-561E-E239EC520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C37B83-B1D7-9FE1-C6F1-BE211AEBB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8773F5-89FD-00D2-2312-70B06113F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231086-434E-C01B-DE2C-4DFFF69B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B9262-ED86-D928-62CC-622D1C64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4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904E9-0CEA-A3CA-64C9-4797A5E7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69C653-DDC7-7506-D65E-8DEBB5E99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C7BEA4-D50E-6215-0994-D4299FA89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2159CB-6272-986C-60A8-0FE55401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36B04-F31E-CB40-AAB8-84524437712D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7EAB40-CDCB-9D17-9B7B-6572FC57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FE6CF6-82DC-ACA7-8F1E-0630A03B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50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3A30A-3349-D4D4-A28D-FD977DD96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43BE57-BE59-712B-6553-5F8D2C606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D8F48-409D-D9AC-57FB-041137315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36B04-F31E-CB40-AAB8-84524437712D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ACFF08-EED2-844B-7F64-D50C49321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33E083-A6C3-8889-14CE-5CB4C155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C1E1C-2F1C-1043-865B-BA2263B0C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23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png"/><Relationship Id="rId7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2.png"/><Relationship Id="rId5" Type="http://schemas.openxmlformats.org/officeDocument/2006/relationships/image" Target="../media/image33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D0E5C1-7317-B8F7-4855-83FED0FE4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18219" y="1865419"/>
            <a:ext cx="6684878" cy="536746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51160C6-79B7-B086-58AB-3890C74C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8008" y="3639153"/>
            <a:ext cx="4898064" cy="39327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2A7A76-193E-441B-A586-CA31C330241B}"/>
              </a:ext>
            </a:extLst>
          </p:cNvPr>
          <p:cNvSpPr txBox="1"/>
          <p:nvPr/>
        </p:nvSpPr>
        <p:spPr>
          <a:xfrm>
            <a:off x="441902" y="1921961"/>
            <a:ext cx="789986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5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2" charset="0"/>
                <a:ea typeface="Helvetica Bold" panose="00000500000000000000" pitchFamily="50" charset="0"/>
              </a:rPr>
              <a:t>ВАШ ОБЪЕКТ </a:t>
            </a:r>
            <a:r>
              <a:rPr lang="ru-RU" sz="3500" b="1" dirty="0">
                <a:solidFill>
                  <a:srgbClr val="002060"/>
                </a:solidFill>
                <a:latin typeface="Helvetica" panose="020B0604020202020204" pitchFamily="2" charset="0"/>
                <a:ea typeface="Helvetica Bold" panose="00000500000000000000" pitchFamily="50" charset="0"/>
              </a:rPr>
              <a:t>—</a:t>
            </a:r>
            <a:r>
              <a:rPr lang="ru-RU" sz="3500" b="1" dirty="0">
                <a:latin typeface="Helvetica" panose="020B0604020202020204" pitchFamily="2" charset="0"/>
                <a:ea typeface="Helvetica Bold" panose="00000500000000000000" pitchFamily="50" charset="0"/>
              </a:rPr>
              <a:t> </a:t>
            </a:r>
            <a:r>
              <a:rPr lang="ru-RU" sz="35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2" charset="0"/>
                <a:ea typeface="Helvetica Bold" panose="00000500000000000000" pitchFamily="50" charset="0"/>
              </a:rPr>
              <a:t>НАША ЗАБОТА.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D8BD4B-00B4-A48C-5782-231CBACE2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96" y="164824"/>
            <a:ext cx="1479550" cy="1625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40B6EF7-3371-55E0-0B91-65A864458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264" y="177800"/>
            <a:ext cx="1467740" cy="16126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AA0224B-7E27-113E-0FC9-822C592941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1264" y="5054600"/>
            <a:ext cx="1479550" cy="1625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CD60AB-A58C-C638-5B28-B80C61D50B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03" y="411120"/>
            <a:ext cx="6471742" cy="6876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F66034-8B71-4E00-28E4-48121D0A92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7929" y="401258"/>
            <a:ext cx="722169" cy="196145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, человек, Человеческое лицо, Блейзе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6C58F2-1C81-2D65-8491-7961CF92E9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0145" y="497269"/>
            <a:ext cx="5737491" cy="63716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AD82FD-FD47-F67C-DBED-5E3E997E55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3011" y="4918266"/>
            <a:ext cx="12265011" cy="1625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56AC56-9529-0B99-861A-FB97064822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8061" y="4840004"/>
            <a:ext cx="3977443" cy="155807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A4AA71-F1C3-40EB-8852-07C05C1F1A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8061" y="4612195"/>
            <a:ext cx="1734155" cy="3274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23EE822-A07A-46D3-0550-F70339B02FAF}"/>
              </a:ext>
            </a:extLst>
          </p:cNvPr>
          <p:cNvSpPr txBox="1"/>
          <p:nvPr/>
        </p:nvSpPr>
        <p:spPr>
          <a:xfrm>
            <a:off x="441902" y="3639153"/>
            <a:ext cx="52134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anose="020B0604020202020204" pitchFamily="2" charset="0"/>
              </a:rPr>
              <a:t>Спикер </a:t>
            </a:r>
            <a:r>
              <a:rPr lang="ru-RU" sz="2000" b="1" dirty="0">
                <a:solidFill>
                  <a:srgbClr val="002060"/>
                </a:solidFill>
                <a:latin typeface="Helvetica" panose="020B0604020202020204" pitchFamily="2" charset="0"/>
              </a:rPr>
              <a:t>—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anose="020B0604020202020204" pitchFamily="2" charset="0"/>
              </a:rPr>
              <a:t>Харченко Валентин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2" charset="0"/>
              </a:rPr>
              <a:t>Руководитель отдела продаж в комплектацию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  <a:effectLst/>
                <a:latin typeface="Helvetica" panose="020B0604020202020204" pitchFamily="2" charset="0"/>
              </a:rPr>
              <a:t>ООО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2" charset="0"/>
              </a:rPr>
              <a:t>«Компания РМС»</a:t>
            </a:r>
            <a:endParaRPr lang="ru-RU" dirty="0">
              <a:solidFill>
                <a:schemeClr val="accent1">
                  <a:lumMod val="50000"/>
                </a:schemeClr>
              </a:solidFill>
              <a:effectLst/>
              <a:latin typeface="Helvetica" panose="020B06040202020202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43AAD1-EC5E-B025-C6BA-4C88B84A058F}"/>
              </a:ext>
            </a:extLst>
          </p:cNvPr>
          <p:cNvSpPr txBox="1"/>
          <p:nvPr/>
        </p:nvSpPr>
        <p:spPr>
          <a:xfrm>
            <a:off x="441902" y="2436237"/>
            <a:ext cx="770311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2" charset="0"/>
                <a:ea typeface="Helvetica Bold" panose="00000500000000000000" pitchFamily="50" charset="0"/>
              </a:rPr>
              <a:t>Комплектация строительных объектов от Калининграда до Владивостока </a:t>
            </a:r>
          </a:p>
        </p:txBody>
      </p:sp>
    </p:spTree>
    <p:extLst>
      <p:ext uri="{BB962C8B-B14F-4D97-AF65-F5344CB8AC3E}">
        <p14:creationId xmlns:p14="http://schemas.microsoft.com/office/powerpoint/2010/main" val="3144482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9068EA-3B32-4F3F-C790-33A5F0816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5937" y="249462"/>
            <a:ext cx="10962570" cy="493315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человек, Человеческое лицо, Блейзе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337A168-0358-3D54-F93B-6CE9070E8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030" y="421412"/>
            <a:ext cx="5902545" cy="655489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279689" y="3185687"/>
            <a:ext cx="4266663" cy="34219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0" y="3698862"/>
            <a:ext cx="3938954" cy="31591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-36506" y="5537172"/>
            <a:ext cx="12265011" cy="16256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264345" y="5398495"/>
            <a:ext cx="1371600" cy="13716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704304" y="5312227"/>
            <a:ext cx="1384300" cy="1371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138850" y="5182269"/>
            <a:ext cx="1409700" cy="14097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98669" y="1348352"/>
            <a:ext cx="5771439" cy="2260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36902" y="1096941"/>
            <a:ext cx="2516333" cy="475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65EF6F-BA42-4FA3-A649-7525563D24CF}"/>
              </a:ext>
            </a:extLst>
          </p:cNvPr>
          <p:cNvSpPr txBox="1"/>
          <p:nvPr/>
        </p:nvSpPr>
        <p:spPr>
          <a:xfrm>
            <a:off x="8066753" y="3973013"/>
            <a:ext cx="32772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effectLst/>
                <a:latin typeface="Helvetica" panose="020B0604020202020204" pitchFamily="2" charset="0"/>
              </a:rPr>
              <a:t>Харченко Валентин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Helvetica" panose="020B0604020202020204" pitchFamily="2" charset="0"/>
              </a:rPr>
              <a:t>Руководитель отдела</a:t>
            </a:r>
          </a:p>
          <a:p>
            <a:pPr algn="r"/>
            <a:r>
              <a:rPr lang="ru-RU" dirty="0">
                <a:solidFill>
                  <a:schemeClr val="bg1"/>
                </a:solidFill>
                <a:latin typeface="Helvetica" panose="020B0604020202020204" pitchFamily="2" charset="0"/>
              </a:rPr>
              <a:t>продаж в комплектацию</a:t>
            </a:r>
          </a:p>
          <a:p>
            <a:pPr algn="r"/>
            <a:r>
              <a:rPr lang="ru-RU" dirty="0">
                <a:solidFill>
                  <a:schemeClr val="bg1"/>
                </a:solidFill>
                <a:effectLst/>
                <a:latin typeface="Helvetica" panose="020B0604020202020204" pitchFamily="2" charset="0"/>
              </a:rPr>
              <a:t>ООО </a:t>
            </a:r>
            <a:r>
              <a:rPr lang="ru-RU" dirty="0">
                <a:solidFill>
                  <a:schemeClr val="bg1"/>
                </a:solidFill>
                <a:latin typeface="Helvetica" panose="020B0604020202020204" pitchFamily="2" charset="0"/>
              </a:rPr>
              <a:t>«Компания РМС» </a:t>
            </a:r>
            <a:endParaRPr lang="ru-RU" b="1" dirty="0">
              <a:solidFill>
                <a:schemeClr val="bg1"/>
              </a:solidFill>
              <a:effectLst/>
              <a:latin typeface="Helvetica" panose="020B06040202020202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A3E3E8-335F-AC3F-8F6F-42BF7C8EBC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11344016" y="204931"/>
            <a:ext cx="619503" cy="6250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12C843-AD0A-449C-9CDB-2677174955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30" r="7710" b="20980"/>
          <a:stretch/>
        </p:blipFill>
        <p:spPr>
          <a:xfrm>
            <a:off x="256311" y="4098315"/>
            <a:ext cx="2165961" cy="1658012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197AA4-EDB6-6196-51E2-E883E327683F}"/>
              </a:ext>
            </a:extLst>
          </p:cNvPr>
          <p:cNvSpPr txBox="1"/>
          <p:nvPr/>
        </p:nvSpPr>
        <p:spPr>
          <a:xfrm>
            <a:off x="0" y="994063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Знакомство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B3C7DF8-E8F1-E14F-A1C3-AEBAEEEF0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52D19D2-5FFC-B44B-98E7-32F7DF1FFDB3}"/>
              </a:ext>
            </a:extLst>
          </p:cNvPr>
          <p:cNvSpPr txBox="1"/>
          <p:nvPr/>
        </p:nvSpPr>
        <p:spPr>
          <a:xfrm>
            <a:off x="0" y="1740110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Helvetica" panose="020B0604020202020204" pitchFamily="2" charset="0"/>
              </a:rPr>
              <a:t>РМС </a:t>
            </a:r>
            <a:r>
              <a:rPr lang="en" sz="2400" dirty="0">
                <a:latin typeface="Helvetica" panose="020B0604020202020204" pitchFamily="2" charset="0"/>
              </a:rPr>
              <a:t>— </a:t>
            </a:r>
            <a:r>
              <a:rPr lang="ru-RU" sz="2400" dirty="0">
                <a:latin typeface="Helvetica" panose="020B0604020202020204" pitchFamily="2" charset="0"/>
              </a:rPr>
              <a:t>единственная российская компания по производству сантехники</a:t>
            </a:r>
            <a:endParaRPr lang="en-US" sz="2400" dirty="0">
              <a:latin typeface="Helvetica" panose="020B0604020202020204" pitchFamily="2" charset="0"/>
            </a:endParaRPr>
          </a:p>
          <a:p>
            <a:pPr algn="ctr"/>
            <a:r>
              <a:rPr lang="ru-RU" sz="2400" b="1" dirty="0">
                <a:latin typeface="Helvetica" panose="020B0604020202020204" pitchFamily="2" charset="0"/>
              </a:rPr>
              <a:t>с</a:t>
            </a:r>
            <a:r>
              <a:rPr lang="ru-RU" sz="2400" dirty="0">
                <a:latin typeface="Helvetica" panose="020B0604020202020204" pitchFamily="2" charset="0"/>
              </a:rPr>
              <a:t> </a:t>
            </a:r>
            <a:r>
              <a:rPr lang="ru-RU" sz="2400" b="1" dirty="0">
                <a:latin typeface="Helvetica" panose="020B0604020202020204" pitchFamily="2" charset="0"/>
              </a:rPr>
              <a:t>расширенным</a:t>
            </a:r>
            <a:r>
              <a:rPr lang="ru-RU" sz="2400" dirty="0">
                <a:latin typeface="Helvetica" panose="020B0604020202020204" pitchFamily="2" charset="0"/>
              </a:rPr>
              <a:t> </a:t>
            </a:r>
            <a:r>
              <a:rPr lang="ru-RU" sz="2400" b="1" dirty="0">
                <a:latin typeface="Helvetica" panose="020B0604020202020204" pitchFamily="2" charset="0"/>
              </a:rPr>
              <a:t>комплексом сервисов и сопровождением,</a:t>
            </a:r>
            <a:endParaRPr lang="en-US" sz="2400" b="1" dirty="0">
              <a:latin typeface="Helvetica" panose="020B0604020202020204" pitchFamily="2" charset="0"/>
            </a:endParaRPr>
          </a:p>
          <a:p>
            <a:pPr algn="ctr"/>
            <a:r>
              <a:rPr lang="ru-RU" sz="2400" dirty="0">
                <a:latin typeface="Helvetica" panose="020B0604020202020204" pitchFamily="2" charset="0"/>
              </a:rPr>
              <a:t>раздвигающим рамки стандартного обслуживания</a:t>
            </a:r>
            <a:r>
              <a:rPr lang="ru-RU" sz="2400" i="0" dirty="0">
                <a:effectLst/>
                <a:latin typeface="Helvetica" panose="020B0604020202020204" pitchFamily="2" charset="0"/>
              </a:rPr>
              <a:t>.</a:t>
            </a:r>
            <a:endParaRPr lang="ru-RU" sz="2400" dirty="0">
              <a:latin typeface="Helvetica" panose="020B0604020202020204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ED0F32-8559-40F5-BD12-3A605C794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4016" y="204931"/>
            <a:ext cx="619503" cy="6250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EB7431-06FB-4334-A200-3CA5DE25E6DE}"/>
              </a:ext>
            </a:extLst>
          </p:cNvPr>
          <p:cNvSpPr txBox="1"/>
          <p:nvPr/>
        </p:nvSpPr>
        <p:spPr>
          <a:xfrm>
            <a:off x="0" y="332740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Ассортиментный портфель</a:t>
            </a:r>
          </a:p>
        </p:txBody>
      </p:sp>
      <p:sp>
        <p:nvSpPr>
          <p:cNvPr id="12" name="Скругленный прямоугольник 44">
            <a:extLst>
              <a:ext uri="{FF2B5EF4-FFF2-40B4-BE49-F238E27FC236}">
                <a16:creationId xmlns:a16="http://schemas.microsoft.com/office/drawing/2014/main" id="{D9B39ED1-CF6C-443C-A279-2B7586D46198}"/>
              </a:ext>
            </a:extLst>
          </p:cNvPr>
          <p:cNvSpPr/>
          <p:nvPr/>
        </p:nvSpPr>
        <p:spPr>
          <a:xfrm>
            <a:off x="389719" y="5707512"/>
            <a:ext cx="1919503" cy="702227"/>
          </a:xfrm>
          <a:prstGeom prst="roundRect">
            <a:avLst>
              <a:gd name="adj" fmla="val 25490"/>
            </a:avLst>
          </a:prstGeom>
          <a:solidFill>
            <a:schemeClr val="bg1">
              <a:alpha val="97997"/>
            </a:schemeClr>
          </a:solidFill>
          <a:ln>
            <a:solidFill>
              <a:srgbClr val="0C5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Proxima Nova Rg" panose="02000506030000020004" pitchFamily="2" charset="0"/>
            </a:endParaRPr>
          </a:p>
        </p:txBody>
      </p:sp>
      <p:sp>
        <p:nvSpPr>
          <p:cNvPr id="13" name="Google Shape;334;p24">
            <a:extLst>
              <a:ext uri="{FF2B5EF4-FFF2-40B4-BE49-F238E27FC236}">
                <a16:creationId xmlns:a16="http://schemas.microsoft.com/office/drawing/2014/main" id="{FE40B990-1EC1-4AD7-870F-1F5967C30C58}"/>
              </a:ext>
            </a:extLst>
          </p:cNvPr>
          <p:cNvSpPr txBox="1"/>
          <p:nvPr/>
        </p:nvSpPr>
        <p:spPr>
          <a:xfrm>
            <a:off x="389718" y="5775667"/>
            <a:ext cx="190326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>
                <a:solidFill>
                  <a:schemeClr val="tx1"/>
                </a:solidFill>
                <a:latin typeface="Helvetica" panose="020B0604020202020204" pitchFamily="2" charset="0"/>
                <a:ea typeface="Proxima Nova Rg"/>
                <a:cs typeface="Proxima Nova Rg"/>
                <a:sym typeface="Proxima Nova"/>
              </a:rPr>
              <a:t>Смесители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>
                <a:solidFill>
                  <a:schemeClr val="tx1"/>
                </a:solidFill>
                <a:latin typeface="Helvetica" panose="020B0604020202020204" pitchFamily="2" charset="0"/>
                <a:ea typeface="Proxima Nova Rg"/>
                <a:cs typeface="Proxima Nova Rg"/>
                <a:sym typeface="Proxima Nova"/>
              </a:rPr>
              <a:t>из латуни</a:t>
            </a:r>
            <a:endParaRPr sz="1500" b="1" dirty="0">
              <a:solidFill>
                <a:schemeClr val="tx1"/>
              </a:solidFill>
              <a:latin typeface="Helvetica" panose="020B0604020202020204" pitchFamily="2" charset="0"/>
              <a:ea typeface="Proxima Nova Rg"/>
              <a:cs typeface="Proxima Nova Rg"/>
              <a:sym typeface="Proxima Nova"/>
            </a:endParaRPr>
          </a:p>
        </p:txBody>
      </p:sp>
      <p:sp>
        <p:nvSpPr>
          <p:cNvPr id="14" name="Скругленный прямоугольник 1">
            <a:extLst>
              <a:ext uri="{FF2B5EF4-FFF2-40B4-BE49-F238E27FC236}">
                <a16:creationId xmlns:a16="http://schemas.microsoft.com/office/drawing/2014/main" id="{BF142429-70CB-4B2D-966A-9712CCEC3B06}"/>
              </a:ext>
            </a:extLst>
          </p:cNvPr>
          <p:cNvSpPr/>
          <p:nvPr/>
        </p:nvSpPr>
        <p:spPr>
          <a:xfrm>
            <a:off x="2606009" y="4102068"/>
            <a:ext cx="2167414" cy="1711350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кругленный прямоугольник 34">
            <a:extLst>
              <a:ext uri="{FF2B5EF4-FFF2-40B4-BE49-F238E27FC236}">
                <a16:creationId xmlns:a16="http://schemas.microsoft.com/office/drawing/2014/main" id="{650D7621-56B1-4DCD-AC51-2138C73A0956}"/>
              </a:ext>
            </a:extLst>
          </p:cNvPr>
          <p:cNvSpPr/>
          <p:nvPr/>
        </p:nvSpPr>
        <p:spPr>
          <a:xfrm>
            <a:off x="2725308" y="5707512"/>
            <a:ext cx="1919503" cy="702227"/>
          </a:xfrm>
          <a:prstGeom prst="roundRect">
            <a:avLst>
              <a:gd name="adj" fmla="val 25490"/>
            </a:avLst>
          </a:prstGeom>
          <a:solidFill>
            <a:schemeClr val="bg1">
              <a:alpha val="97997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Google Shape;334;p24">
            <a:extLst>
              <a:ext uri="{FF2B5EF4-FFF2-40B4-BE49-F238E27FC236}">
                <a16:creationId xmlns:a16="http://schemas.microsoft.com/office/drawing/2014/main" id="{A020C857-88FD-4D5D-A6F5-72D0EEDBCD26}"/>
              </a:ext>
            </a:extLst>
          </p:cNvPr>
          <p:cNvSpPr txBox="1"/>
          <p:nvPr/>
        </p:nvSpPr>
        <p:spPr>
          <a:xfrm>
            <a:off x="2733430" y="5891330"/>
            <a:ext cx="1919503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>
                <a:solidFill>
                  <a:schemeClr val="tx1"/>
                </a:solidFill>
                <a:latin typeface="Helvetica" panose="020B0604020202020204" pitchFamily="2" charset="0"/>
                <a:ea typeface="Proxima Nova Rg"/>
                <a:cs typeface="Proxima Nova Rg"/>
                <a:sym typeface="Proxima Nova"/>
              </a:rPr>
              <a:t>Мойки</a:t>
            </a:r>
            <a:endParaRPr sz="1500" b="1" dirty="0">
              <a:solidFill>
                <a:schemeClr val="tx1"/>
              </a:solidFill>
              <a:latin typeface="Helvetica" panose="020B0604020202020204" pitchFamily="2" charset="0"/>
              <a:ea typeface="Proxima Nova Rg"/>
              <a:cs typeface="Proxima Nova Rg"/>
              <a:sym typeface="Proxima Nova"/>
            </a:endParaRPr>
          </a:p>
        </p:txBody>
      </p:sp>
      <p:sp>
        <p:nvSpPr>
          <p:cNvPr id="22" name="Скругленный прямоугольник 23">
            <a:extLst>
              <a:ext uri="{FF2B5EF4-FFF2-40B4-BE49-F238E27FC236}">
                <a16:creationId xmlns:a16="http://schemas.microsoft.com/office/drawing/2014/main" id="{6A99F7C2-EB80-4090-9727-772909C6B68F}"/>
              </a:ext>
            </a:extLst>
          </p:cNvPr>
          <p:cNvSpPr/>
          <p:nvPr/>
        </p:nvSpPr>
        <p:spPr>
          <a:xfrm>
            <a:off x="4954376" y="4102068"/>
            <a:ext cx="2167414" cy="1711348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36">
            <a:extLst>
              <a:ext uri="{FF2B5EF4-FFF2-40B4-BE49-F238E27FC236}">
                <a16:creationId xmlns:a16="http://schemas.microsoft.com/office/drawing/2014/main" id="{007DC756-182D-4AB8-922A-DEB07EA539D5}"/>
              </a:ext>
            </a:extLst>
          </p:cNvPr>
          <p:cNvSpPr/>
          <p:nvPr/>
        </p:nvSpPr>
        <p:spPr>
          <a:xfrm>
            <a:off x="5072082" y="5696033"/>
            <a:ext cx="1919503" cy="702227"/>
          </a:xfrm>
          <a:prstGeom prst="roundRect">
            <a:avLst>
              <a:gd name="adj" fmla="val 25490"/>
            </a:avLst>
          </a:prstGeom>
          <a:solidFill>
            <a:schemeClr val="bg1">
              <a:alpha val="97997"/>
            </a:schemeClr>
          </a:solidFill>
          <a:ln>
            <a:solidFill>
              <a:srgbClr val="0C5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Google Shape;334;p24">
            <a:extLst>
              <a:ext uri="{FF2B5EF4-FFF2-40B4-BE49-F238E27FC236}">
                <a16:creationId xmlns:a16="http://schemas.microsoft.com/office/drawing/2014/main" id="{7CA88B87-452A-4720-BEC0-029B978FCB4D}"/>
              </a:ext>
            </a:extLst>
          </p:cNvPr>
          <p:cNvSpPr txBox="1"/>
          <p:nvPr/>
        </p:nvSpPr>
        <p:spPr>
          <a:xfrm>
            <a:off x="5072082" y="5762394"/>
            <a:ext cx="191950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>
                <a:solidFill>
                  <a:schemeClr val="tx1"/>
                </a:solidFill>
                <a:latin typeface="Helvetica" panose="020B0604020202020204" pitchFamily="2" charset="0"/>
                <a:ea typeface="Proxima Nova Rg"/>
                <a:cs typeface="Proxima Nova Rg"/>
                <a:sym typeface="Proxima Nova"/>
              </a:rPr>
              <a:t>Инженерная сантехника</a:t>
            </a:r>
            <a:endParaRPr sz="1500" b="1" dirty="0">
              <a:solidFill>
                <a:schemeClr val="tx1"/>
              </a:solidFill>
              <a:latin typeface="Helvetica" panose="020B0604020202020204" pitchFamily="2" charset="0"/>
              <a:ea typeface="Proxima Nova Rg"/>
              <a:cs typeface="Proxima Nova Rg"/>
              <a:sym typeface="Proxima Nova"/>
            </a:endParaRPr>
          </a:p>
        </p:txBody>
      </p:sp>
      <p:sp>
        <p:nvSpPr>
          <p:cNvPr id="27" name="Скругленный прямоугольник 38">
            <a:extLst>
              <a:ext uri="{FF2B5EF4-FFF2-40B4-BE49-F238E27FC236}">
                <a16:creationId xmlns:a16="http://schemas.microsoft.com/office/drawing/2014/main" id="{AE590669-C79F-478C-B444-3ACEEE323A47}"/>
              </a:ext>
            </a:extLst>
          </p:cNvPr>
          <p:cNvSpPr/>
          <p:nvPr/>
        </p:nvSpPr>
        <p:spPr>
          <a:xfrm>
            <a:off x="7723486" y="4179918"/>
            <a:ext cx="1919503" cy="362605"/>
          </a:xfrm>
          <a:prstGeom prst="roundRect">
            <a:avLst>
              <a:gd name="adj" fmla="val 25490"/>
            </a:avLst>
          </a:prstGeom>
          <a:solidFill>
            <a:schemeClr val="bg1">
              <a:alpha val="9799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6">
            <a:extLst>
              <a:ext uri="{FF2B5EF4-FFF2-40B4-BE49-F238E27FC236}">
                <a16:creationId xmlns:a16="http://schemas.microsoft.com/office/drawing/2014/main" id="{C79FA3DB-9B10-4975-B91F-4453BEA29DC0}"/>
              </a:ext>
            </a:extLst>
          </p:cNvPr>
          <p:cNvSpPr/>
          <p:nvPr/>
        </p:nvSpPr>
        <p:spPr>
          <a:xfrm>
            <a:off x="7302743" y="4102068"/>
            <a:ext cx="2167414" cy="1711348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42">
            <a:extLst>
              <a:ext uri="{FF2B5EF4-FFF2-40B4-BE49-F238E27FC236}">
                <a16:creationId xmlns:a16="http://schemas.microsoft.com/office/drawing/2014/main" id="{0ED600C5-D624-4D4B-A33B-2FF05D62F1C9}"/>
              </a:ext>
            </a:extLst>
          </p:cNvPr>
          <p:cNvSpPr/>
          <p:nvPr/>
        </p:nvSpPr>
        <p:spPr>
          <a:xfrm>
            <a:off x="7455202" y="5695652"/>
            <a:ext cx="1919503" cy="702227"/>
          </a:xfrm>
          <a:prstGeom prst="roundRect">
            <a:avLst>
              <a:gd name="adj" fmla="val 25490"/>
            </a:avLst>
          </a:prstGeom>
          <a:solidFill>
            <a:schemeClr val="bg1">
              <a:alpha val="97997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Google Shape;334;p24">
            <a:extLst>
              <a:ext uri="{FF2B5EF4-FFF2-40B4-BE49-F238E27FC236}">
                <a16:creationId xmlns:a16="http://schemas.microsoft.com/office/drawing/2014/main" id="{CFC5B945-0320-4B5A-ABE1-E97980A6B8EF}"/>
              </a:ext>
            </a:extLst>
          </p:cNvPr>
          <p:cNvSpPr txBox="1"/>
          <p:nvPr/>
        </p:nvSpPr>
        <p:spPr>
          <a:xfrm>
            <a:off x="7534274" y="5881805"/>
            <a:ext cx="1762125" cy="3231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>
                <a:solidFill>
                  <a:schemeClr val="tx1"/>
                </a:solidFill>
                <a:latin typeface="Helvetica" panose="020B0604020202020204" pitchFamily="2" charset="0"/>
                <a:ea typeface="Proxima Nova Rg"/>
                <a:cs typeface="Proxima Nova Rg"/>
                <a:sym typeface="Proxima Nova"/>
              </a:rPr>
              <a:t>Аксессуары</a:t>
            </a:r>
            <a:endParaRPr sz="1500" b="1" dirty="0">
              <a:solidFill>
                <a:schemeClr val="tx1"/>
              </a:solidFill>
              <a:latin typeface="Helvetica" panose="020B0604020202020204" pitchFamily="2" charset="0"/>
              <a:ea typeface="Proxima Nova Rg"/>
              <a:cs typeface="Proxima Nova Rg"/>
              <a:sym typeface="Proxima Nov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9E9B5D-6CF9-466C-A53C-B0C5AFC16F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1111" y="4112943"/>
            <a:ext cx="2167414" cy="1704708"/>
          </a:xfrm>
          <a:prstGeom prst="rect">
            <a:avLst/>
          </a:prstGeom>
        </p:spPr>
      </p:pic>
      <p:sp>
        <p:nvSpPr>
          <p:cNvPr id="34" name="Скругленный прямоугольник 42">
            <a:extLst>
              <a:ext uri="{FF2B5EF4-FFF2-40B4-BE49-F238E27FC236}">
                <a16:creationId xmlns:a16="http://schemas.microsoft.com/office/drawing/2014/main" id="{3684BDEA-CF2F-47B8-9F4E-E95C0054B4B0}"/>
              </a:ext>
            </a:extLst>
          </p:cNvPr>
          <p:cNvSpPr/>
          <p:nvPr/>
        </p:nvSpPr>
        <p:spPr>
          <a:xfrm>
            <a:off x="9778498" y="5705810"/>
            <a:ext cx="1919503" cy="702227"/>
          </a:xfrm>
          <a:prstGeom prst="roundRect">
            <a:avLst>
              <a:gd name="adj" fmla="val 25490"/>
            </a:avLst>
          </a:prstGeom>
          <a:solidFill>
            <a:schemeClr val="bg1">
              <a:alpha val="97997"/>
            </a:schemeClr>
          </a:solidFill>
          <a:ln>
            <a:solidFill>
              <a:srgbClr val="0C5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Google Shape;334;p24">
            <a:extLst>
              <a:ext uri="{FF2B5EF4-FFF2-40B4-BE49-F238E27FC236}">
                <a16:creationId xmlns:a16="http://schemas.microsoft.com/office/drawing/2014/main" id="{903A3E57-1684-4D2C-A4F9-C42A1FFFC723}"/>
              </a:ext>
            </a:extLst>
          </p:cNvPr>
          <p:cNvSpPr txBox="1"/>
          <p:nvPr/>
        </p:nvSpPr>
        <p:spPr>
          <a:xfrm>
            <a:off x="9778498" y="5781696"/>
            <a:ext cx="191950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>
                <a:solidFill>
                  <a:schemeClr val="tx1"/>
                </a:solidFill>
                <a:latin typeface="Helvetica" panose="020B0604020202020204" pitchFamily="2" charset="0"/>
                <a:ea typeface="Proxima Nova Rg"/>
                <a:cs typeface="Proxima Nova Rg"/>
                <a:sym typeface="Proxima Nova"/>
              </a:rPr>
              <a:t>Трапы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 dirty="0">
                <a:solidFill>
                  <a:schemeClr val="tx1"/>
                </a:solidFill>
                <a:latin typeface="Helvetica" panose="020B0604020202020204" pitchFamily="2" charset="0"/>
                <a:ea typeface="Proxima Nova Rg"/>
                <a:cs typeface="Proxima Nova Rg"/>
                <a:sym typeface="Proxima Nova"/>
              </a:rPr>
              <a:t>и водоотведение</a:t>
            </a:r>
            <a:endParaRPr sz="1500" b="1" dirty="0">
              <a:solidFill>
                <a:schemeClr val="tx1"/>
              </a:solidFill>
              <a:latin typeface="Helvetica" panose="020B0604020202020204" pitchFamily="2" charset="0"/>
              <a:ea typeface="Proxima Nova Rg"/>
              <a:cs typeface="Proxima Nova Rg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62165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7CD702-965D-4F9E-AF7A-206DADC39F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70" t="17956" r="16340" b="15728"/>
          <a:stretch>
            <a:fillRect/>
          </a:stretch>
        </p:blipFill>
        <p:spPr>
          <a:xfrm>
            <a:off x="4909131" y="1130300"/>
            <a:ext cx="4540618" cy="526499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B3C7DF8-E8F1-E14F-A1C3-AEBAEEEF0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4993D3A-7960-4A2B-9230-82AAA14FCB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89"/>
          <a:stretch/>
        </p:blipFill>
        <p:spPr>
          <a:xfrm>
            <a:off x="10082747" y="1267442"/>
            <a:ext cx="1768477" cy="2390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C94756-3944-4163-87C0-18F9EB3CEE34}"/>
              </a:ext>
            </a:extLst>
          </p:cNvPr>
          <p:cNvSpPr txBox="1"/>
          <p:nvPr/>
        </p:nvSpPr>
        <p:spPr>
          <a:xfrm>
            <a:off x="9894219" y="3716505"/>
            <a:ext cx="214553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113479"/>
                </a:solidFill>
                <a:latin typeface="Helvetica" panose="020B0604020202020204" pitchFamily="2" charset="0"/>
              </a:rPr>
              <a:t>Зеленый паспорт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B034D-0CD4-40FF-B8C8-423608FB53EE}"/>
              </a:ext>
            </a:extLst>
          </p:cNvPr>
          <p:cNvSpPr txBox="1"/>
          <p:nvPr/>
        </p:nvSpPr>
        <p:spPr>
          <a:xfrm>
            <a:off x="218714" y="1270604"/>
            <a:ext cx="4785598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Эксклюзивное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pPr>
              <a:lnSpc>
                <a:spcPct val="80000"/>
              </a:lnSpc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конкурентное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pPr>
              <a:lnSpc>
                <a:spcPct val="80000"/>
              </a:lnSpc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преимущество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9A11C5-AAAB-422E-B0F3-04676A6B084C}"/>
              </a:ext>
            </a:extLst>
          </p:cNvPr>
          <p:cNvSpPr txBox="1"/>
          <p:nvPr/>
        </p:nvSpPr>
        <p:spPr>
          <a:xfrm>
            <a:off x="1011179" y="4546791"/>
            <a:ext cx="27866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Helvetica" panose="020B0604020202020204" pitchFamily="2" charset="0"/>
              </a:rPr>
              <a:t>Увеличенный срок</a:t>
            </a:r>
          </a:p>
          <a:p>
            <a:r>
              <a:rPr lang="ru-RU" sz="2000" dirty="0">
                <a:latin typeface="Helvetica" panose="020B0604020202020204" pitchFamily="2" charset="0"/>
              </a:rPr>
              <a:t>службы — до 15 лет.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BF2D7F-D8C5-4935-BBE3-653D8E8A5684}"/>
              </a:ext>
            </a:extLst>
          </p:cNvPr>
          <p:cNvSpPr txBox="1"/>
          <p:nvPr/>
        </p:nvSpPr>
        <p:spPr>
          <a:xfrm>
            <a:off x="1011179" y="5371878"/>
            <a:ext cx="3096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Helvetica" panose="020B0604020202020204" pitchFamily="2" charset="0"/>
              </a:rPr>
              <a:t>Включён</a:t>
            </a:r>
          </a:p>
          <a:p>
            <a:r>
              <a:rPr lang="ru-RU" sz="2000" dirty="0">
                <a:latin typeface="Helvetica" panose="020B0604020202020204" pitchFamily="2" charset="0"/>
              </a:rPr>
              <a:t>в Green </a:t>
            </a:r>
            <a:r>
              <a:rPr lang="ru-RU" sz="2000" dirty="0" err="1">
                <a:latin typeface="Helvetica" panose="020B0604020202020204" pitchFamily="2" charset="0"/>
              </a:rPr>
              <a:t>Catalog</a:t>
            </a:r>
            <a:r>
              <a:rPr lang="ru-RU" sz="2000" dirty="0">
                <a:latin typeface="Helvetica" panose="020B0604020202020204" pitchFamily="2" charset="0"/>
              </a:rPr>
              <a:t> EGBS.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AD5DBD1-8AB0-43A2-876D-BDCAE3720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01" y="4630781"/>
            <a:ext cx="539906" cy="5399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099A0E-7886-4896-BB44-862377EE143E}"/>
              </a:ext>
            </a:extLst>
          </p:cNvPr>
          <p:cNvSpPr txBox="1"/>
          <p:nvPr/>
        </p:nvSpPr>
        <p:spPr>
          <a:xfrm>
            <a:off x="241734" y="3105198"/>
            <a:ext cx="41697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Helvetica" panose="020B0604020202020204" pitchFamily="2" charset="0"/>
              </a:rPr>
              <a:t>Смеситель 2.0 — современное решение</a:t>
            </a:r>
            <a:endParaRPr lang="en-US" sz="2400" b="1" dirty="0">
              <a:effectLst/>
              <a:latin typeface="Helvetica" panose="020B0604020202020204" pitchFamily="2" charset="0"/>
            </a:endParaRPr>
          </a:p>
          <a:p>
            <a:r>
              <a:rPr lang="ru-RU" sz="2400" b="1" dirty="0">
                <a:effectLst/>
                <a:latin typeface="Helvetica" panose="020B0604020202020204" pitchFamily="2" charset="0"/>
              </a:rPr>
              <a:t>для «зеленых» зданий</a:t>
            </a:r>
            <a:endParaRPr lang="ru-RU" sz="3600" b="1" dirty="0">
              <a:effectLst/>
              <a:latin typeface="Helvetica" panose="020B06040202020202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8C5241-CBA1-0C8E-797D-B28CB3121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01" y="5453890"/>
            <a:ext cx="539906" cy="5399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5E3E378-A50B-4881-961A-0CB062096500}"/>
              </a:ext>
            </a:extLst>
          </p:cNvPr>
          <p:cNvSpPr txBox="1"/>
          <p:nvPr/>
        </p:nvSpPr>
        <p:spPr>
          <a:xfrm>
            <a:off x="7200900" y="4602436"/>
            <a:ext cx="47135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>
                <a:latin typeface="Helvetica" panose="020B0604020202020204" pitchFamily="2" charset="0"/>
              </a:rPr>
              <a:t>РМС — первый производитель в отрасли, получивший </a:t>
            </a:r>
            <a:r>
              <a:rPr lang="ru-RU" b="1" dirty="0">
                <a:latin typeface="Helvetica" panose="020B0604020202020204" pitchFamily="2" charset="0"/>
              </a:rPr>
              <a:t>Зеленый паспорт</a:t>
            </a:r>
            <a:r>
              <a:rPr lang="ru-RU" dirty="0">
                <a:latin typeface="Helvetica" panose="020B0604020202020204" pitchFamily="2" charset="0"/>
              </a:rPr>
              <a:t>.</a:t>
            </a:r>
          </a:p>
          <a:p>
            <a:pPr algn="r"/>
            <a:r>
              <a:rPr lang="ru-RU" dirty="0">
                <a:latin typeface="Helvetica" panose="020B0604020202020204" pitchFamily="2" charset="0"/>
              </a:rPr>
              <a:t>Наши смесители соответствуют стандартам экологичного строительства</a:t>
            </a:r>
          </a:p>
          <a:p>
            <a:pPr algn="r"/>
            <a:r>
              <a:rPr lang="ru-RU" dirty="0">
                <a:latin typeface="Helvetica" panose="020B0604020202020204" pitchFamily="2" charset="0"/>
              </a:rPr>
              <a:t>и эксплуатации</a:t>
            </a:r>
            <a:r>
              <a:rPr lang="en-US" dirty="0">
                <a:latin typeface="Helvetica" panose="020B0604020202020204" pitchFamily="2" charset="0"/>
              </a:rPr>
              <a:t> EGBS</a:t>
            </a:r>
            <a:r>
              <a:rPr lang="ru-RU" dirty="0">
                <a:latin typeface="Helvetica" panose="020B0604020202020204" pitchFamily="2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AD95FD-F627-E27F-4FBD-74A5480B4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4016" y="204931"/>
            <a:ext cx="619503" cy="62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34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B3C7DF8-E8F1-E14F-A1C3-AEBAEEEF0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36F1AD-4011-4FFF-BC90-D0A3247892E8}"/>
              </a:ext>
            </a:extLst>
          </p:cNvPr>
          <p:cNvSpPr txBox="1"/>
          <p:nvPr/>
        </p:nvSpPr>
        <p:spPr>
          <a:xfrm>
            <a:off x="185621" y="2632549"/>
            <a:ext cx="70627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Helvetica" panose="020B0604020202020204" pitchFamily="2" charset="0"/>
              </a:rPr>
              <a:t>Звание «самый экономичный смеситель»</a:t>
            </a:r>
          </a:p>
          <a:p>
            <a:r>
              <a:rPr lang="ru-RU" dirty="0">
                <a:latin typeface="Helvetica" panose="020B0604020202020204" pitchFamily="2" charset="0"/>
              </a:rPr>
              <a:t>Окупаемость</a:t>
            </a:r>
            <a:r>
              <a:rPr lang="ru-RU" b="1" dirty="0">
                <a:latin typeface="Helvetica" panose="020B0604020202020204" pitchFamily="2" charset="0"/>
              </a:rPr>
              <a:t> </a:t>
            </a:r>
            <a:r>
              <a:rPr lang="ru-RU" dirty="0">
                <a:latin typeface="Helvetica" panose="020B0604020202020204" pitchFamily="2" charset="0"/>
              </a:rPr>
              <a:t>смесителей</a:t>
            </a:r>
            <a:r>
              <a:rPr lang="ru-RU" b="1" dirty="0">
                <a:latin typeface="Helvetica" panose="020B0604020202020204" pitchFamily="2" charset="0"/>
              </a:rPr>
              <a:t> </a:t>
            </a:r>
            <a:r>
              <a:rPr lang="ru-RU" dirty="0">
                <a:latin typeface="Helvetica" panose="020B0604020202020204" pitchFamily="2" charset="0"/>
              </a:rPr>
              <a:t>6–8 месяцев, расход воды</a:t>
            </a:r>
          </a:p>
          <a:p>
            <a:r>
              <a:rPr lang="ru-RU" dirty="0">
                <a:latin typeface="Helvetica" panose="020B0604020202020204" pitchFamily="2" charset="0"/>
              </a:rPr>
              <a:t>до 6 л/мин, что подтверждено «Реестром Рекордов России».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DC8642-056F-4103-93C5-03EEFB1BB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50"/>
          <a:stretch/>
        </p:blipFill>
        <p:spPr>
          <a:xfrm rot="21143417">
            <a:off x="7922982" y="1176042"/>
            <a:ext cx="2564271" cy="3211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1B5131-FC84-46C7-904E-27B2A6A0511C}"/>
              </a:ext>
            </a:extLst>
          </p:cNvPr>
          <p:cNvSpPr txBox="1"/>
          <p:nvPr/>
        </p:nvSpPr>
        <p:spPr>
          <a:xfrm>
            <a:off x="185622" y="937259"/>
            <a:ext cx="7535978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Официальные</a:t>
            </a:r>
          </a:p>
          <a:p>
            <a:pPr>
              <a:lnSpc>
                <a:spcPct val="80000"/>
              </a:lnSpc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смесители-рекордсмены</a:t>
            </a:r>
          </a:p>
          <a:p>
            <a:pPr>
              <a:lnSpc>
                <a:spcPct val="80000"/>
              </a:lnSpc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по экономии воды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85F867-D016-4AAF-B5E2-89A2FB89CDE3}"/>
              </a:ext>
            </a:extLst>
          </p:cNvPr>
          <p:cNvSpPr txBox="1"/>
          <p:nvPr/>
        </p:nvSpPr>
        <p:spPr>
          <a:xfrm>
            <a:off x="10634822" y="2282027"/>
            <a:ext cx="13928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13479"/>
                </a:solidFill>
              </a:rPr>
              <a:t>Рейтинг ЭКГ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7AC972-A26D-4F60-8FD0-4023189FF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6787">
            <a:off x="9223994" y="3224435"/>
            <a:ext cx="2340301" cy="31367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17ADBA-7D25-94F0-ADDB-774B98FED41E}"/>
              </a:ext>
            </a:extLst>
          </p:cNvPr>
          <p:cNvSpPr txBox="1"/>
          <p:nvPr/>
        </p:nvSpPr>
        <p:spPr>
          <a:xfrm>
            <a:off x="185621" y="5062044"/>
            <a:ext cx="8402793" cy="151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atin typeface="Helvetica" panose="020B0604020202020204" pitchFamily="2" charset="0"/>
              </a:rPr>
              <a:t>Компания РМС поддерживает принципы устойчивого развития и имеет сертификат ЭКГ уровня А</a:t>
            </a:r>
          </a:p>
          <a:p>
            <a:r>
              <a:rPr lang="ru-RU" dirty="0">
                <a:latin typeface="Helvetica" panose="020B0604020202020204" pitchFamily="2" charset="0"/>
              </a:rPr>
              <a:t>Сертификат подтверждает приверженность принципам устойчивого развития и «зелёного» строительства, что усиливает позиции компании в тендерах и повышает доверие заказчиков.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AB1F086D-B902-B903-0497-504664ED1BDB}"/>
              </a:ext>
            </a:extLst>
          </p:cNvPr>
          <p:cNvGrpSpPr/>
          <p:nvPr/>
        </p:nvGrpSpPr>
        <p:grpSpPr>
          <a:xfrm>
            <a:off x="274424" y="3717619"/>
            <a:ext cx="3361535" cy="1115279"/>
            <a:chOff x="770530" y="3752912"/>
            <a:chExt cx="3361535" cy="1115279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06C68AB3-CC6E-738E-7B8F-62A65EFCF19F}"/>
                </a:ext>
              </a:extLst>
            </p:cNvPr>
            <p:cNvSpPr/>
            <p:nvPr/>
          </p:nvSpPr>
          <p:spPr>
            <a:xfrm>
              <a:off x="770530" y="3752912"/>
              <a:ext cx="3361535" cy="1115279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A04BB53-BEDA-41ED-9F53-8B583D863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8654" y="3844480"/>
              <a:ext cx="925116" cy="92511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F3A13E-4E9E-4F41-940D-81450EF72E19}"/>
                </a:ext>
              </a:extLst>
            </p:cNvPr>
            <p:cNvSpPr txBox="1"/>
            <p:nvPr/>
          </p:nvSpPr>
          <p:spPr>
            <a:xfrm>
              <a:off x="2124679" y="3844480"/>
              <a:ext cx="2007386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ru-RU" sz="1600" b="0" i="0" dirty="0">
                  <a:solidFill>
                    <a:schemeClr val="bg1"/>
                  </a:solidFill>
                  <a:effectLst/>
                  <a:latin typeface="Helvetica" panose="020B0604020202020204" pitchFamily="2" charset="0"/>
                </a:rPr>
                <a:t>Как проводился</a:t>
              </a:r>
            </a:p>
            <a:p>
              <a:pPr algn="l">
                <a:lnSpc>
                  <a:spcPct val="90000"/>
                </a:lnSpc>
              </a:pPr>
              <a:r>
                <a:rPr lang="ru-RU" sz="1600" b="0" i="0" dirty="0">
                  <a:solidFill>
                    <a:schemeClr val="bg1"/>
                  </a:solidFill>
                  <a:effectLst/>
                  <a:latin typeface="Helvetica" panose="020B0604020202020204" pitchFamily="2" charset="0"/>
                </a:rPr>
                <a:t>эксперимент,</a:t>
              </a:r>
            </a:p>
            <a:p>
              <a:pPr algn="l">
                <a:lnSpc>
                  <a:spcPct val="90000"/>
                </a:lnSpc>
              </a:pPr>
              <a:r>
                <a:rPr lang="ru-RU" sz="1600" b="0" i="0" dirty="0">
                  <a:solidFill>
                    <a:schemeClr val="bg1"/>
                  </a:solidFill>
                  <a:effectLst/>
                  <a:latin typeface="Helvetica" panose="020B0604020202020204" pitchFamily="2" charset="0"/>
                </a:rPr>
                <a:t>смотрите здесь</a:t>
              </a:r>
              <a:endParaRPr lang="ru-RU" sz="1600" dirty="0">
                <a:solidFill>
                  <a:schemeClr val="bg1"/>
                </a:solidFill>
                <a:latin typeface="Helvetica" panose="020B0604020202020204" pitchFamily="2" charset="0"/>
              </a:endParaRPr>
            </a:p>
          </p:txBody>
        </p:sp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7B1FDF40-ADDD-F1ED-ACE9-727A72A0D0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7855" y="4676911"/>
              <a:ext cx="1590675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B0958EA-6A3C-4431-DD27-3DF56E485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4016" y="204931"/>
            <a:ext cx="619503" cy="62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14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9242CD-CE8D-7459-E628-6E81E4C47E5B}"/>
              </a:ext>
            </a:extLst>
          </p:cNvPr>
          <p:cNvSpPr txBox="1"/>
          <p:nvPr/>
        </p:nvSpPr>
        <p:spPr>
          <a:xfrm>
            <a:off x="3991316" y="1425196"/>
            <a:ext cx="3970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algn="ctr"/>
            <a:r>
              <a:rPr lang="ru-RU" sz="2400" spc="-150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Сложности у тех, кто строит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3C857E-BAA1-0C64-25D6-618D96C17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586" y="2121970"/>
            <a:ext cx="335756" cy="33575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5B9B63-62E7-0DDF-9677-383BEFEB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444" y="2120963"/>
            <a:ext cx="335756" cy="3357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A88721-E4C3-E824-78BD-DC68184D4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714" y="3654683"/>
            <a:ext cx="335756" cy="3357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197AA4-EDB6-6196-51E2-E883E327683F}"/>
              </a:ext>
            </a:extLst>
          </p:cNvPr>
          <p:cNvSpPr txBox="1"/>
          <p:nvPr/>
        </p:nvSpPr>
        <p:spPr>
          <a:xfrm>
            <a:off x="0" y="83411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effectLst/>
                <a:latin typeface="Helvetica" pitchFamily="2" charset="0"/>
              </a:rPr>
              <a:t>Проблема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B3C7DF8-E8F1-E14F-A1C3-AEBAEEEF0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08DAFB-A59C-48F2-9103-51DE304D3287}"/>
              </a:ext>
            </a:extLst>
          </p:cNvPr>
          <p:cNvSpPr txBox="1"/>
          <p:nvPr/>
        </p:nvSpPr>
        <p:spPr>
          <a:xfrm>
            <a:off x="4635526" y="2443092"/>
            <a:ext cx="30978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Helvetica" panose="020B0604020202020204" pitchFamily="2" charset="0"/>
              </a:rPr>
              <a:t>Долгие сроки поставок материалов </a:t>
            </a:r>
            <a:r>
              <a:rPr lang="ru-RU" dirty="0">
                <a:latin typeface="Helvetica" panose="020B0604020202020204" pitchFamily="2" charset="0"/>
              </a:rPr>
              <a:t>и </a:t>
            </a:r>
            <a:r>
              <a:rPr lang="ru-RU" b="1" dirty="0">
                <a:latin typeface="Helvetica" panose="020B0604020202020204" pitchFamily="2" charset="0"/>
              </a:rPr>
              <a:t>перебои</a:t>
            </a:r>
          </a:p>
          <a:p>
            <a:pPr algn="ctr"/>
            <a:r>
              <a:rPr lang="ru-RU" b="1" dirty="0">
                <a:latin typeface="Helvetica" panose="020B0604020202020204" pitchFamily="2" charset="0"/>
              </a:rPr>
              <a:t>с наличием</a:t>
            </a:r>
            <a:endParaRPr lang="ru-RU" dirty="0">
              <a:latin typeface="Helvetica" panose="020B06040202020202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2CEB35-8B7D-445C-9B5D-963FADA18B82}"/>
              </a:ext>
            </a:extLst>
          </p:cNvPr>
          <p:cNvSpPr txBox="1"/>
          <p:nvPr/>
        </p:nvSpPr>
        <p:spPr>
          <a:xfrm>
            <a:off x="373903" y="2448203"/>
            <a:ext cx="41301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Helvetica" panose="020B0604020202020204" pitchFamily="2" charset="0"/>
              </a:rPr>
              <a:t>Поставки через посредников </a:t>
            </a:r>
            <a:r>
              <a:rPr lang="ru-RU" dirty="0">
                <a:latin typeface="Helvetica" panose="020B0604020202020204" pitchFamily="2" charset="0"/>
              </a:rPr>
              <a:t>увеличивают себестоимость квадратного метра готового жилья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32562AD-F15E-4F97-9DF0-9FF315F4053C}"/>
              </a:ext>
            </a:extLst>
          </p:cNvPr>
          <p:cNvSpPr txBox="1"/>
          <p:nvPr/>
        </p:nvSpPr>
        <p:spPr>
          <a:xfrm>
            <a:off x="994382" y="3978575"/>
            <a:ext cx="51724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Helvetica" panose="020B0604020202020204" pitchFamily="2" charset="0"/>
              </a:rPr>
              <a:t>Необходимость сопровождения</a:t>
            </a:r>
          </a:p>
          <a:p>
            <a:pPr algn="ctr"/>
            <a:r>
              <a:rPr lang="ru-RU" dirty="0">
                <a:latin typeface="Helvetica" panose="020B0604020202020204" pitchFamily="2" charset="0"/>
              </a:rPr>
              <a:t>от нулевого цикла до сдачи в эксплуатацию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AEBC26-C80C-609A-1325-EF44B1C57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606" y="2133116"/>
            <a:ext cx="335756" cy="335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D8A008-58B3-18CE-F872-47801B3D38AA}"/>
              </a:ext>
            </a:extLst>
          </p:cNvPr>
          <p:cNvSpPr txBox="1"/>
          <p:nvPr/>
        </p:nvSpPr>
        <p:spPr>
          <a:xfrm>
            <a:off x="7901386" y="2445144"/>
            <a:ext cx="41301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Helvetica" panose="020B0604020202020204" pitchFamily="2" charset="0"/>
              </a:rPr>
              <a:t>Репутационные риски</a:t>
            </a:r>
          </a:p>
          <a:p>
            <a:pPr algn="ctr"/>
            <a:r>
              <a:rPr lang="ru-RU" dirty="0">
                <a:latin typeface="Helvetica" panose="020B0604020202020204" pitchFamily="2" charset="0"/>
              </a:rPr>
              <a:t>из-за несоответствия продукции техническим нормам и ГОСТ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FFFE29-E38C-23D0-2AC4-C823674D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8734" y="3681293"/>
            <a:ext cx="335756" cy="335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46B286-3151-E1DD-109C-5A07A5E7CDB5}"/>
              </a:ext>
            </a:extLst>
          </p:cNvPr>
          <p:cNvSpPr txBox="1"/>
          <p:nvPr/>
        </p:nvSpPr>
        <p:spPr>
          <a:xfrm>
            <a:off x="6264814" y="3978575"/>
            <a:ext cx="5063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Helvetica" panose="020B0604020202020204" pitchFamily="2" charset="0"/>
              </a:rPr>
              <a:t>Отсутствие сервисного сопровождения</a:t>
            </a:r>
          </a:p>
          <a:p>
            <a:pPr algn="ctr"/>
            <a:r>
              <a:rPr lang="ru-RU" dirty="0">
                <a:latin typeface="Helvetica" panose="020B0604020202020204" pitchFamily="2" charset="0"/>
              </a:rPr>
              <a:t>и ответственности за рекламации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3ED6E4-5F6E-7BBB-2004-F6854C908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673" y="4956913"/>
            <a:ext cx="335756" cy="335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6771DB-73A4-0BD7-1871-7A2DE5D21068}"/>
              </a:ext>
            </a:extLst>
          </p:cNvPr>
          <p:cNvSpPr txBox="1"/>
          <p:nvPr/>
        </p:nvSpPr>
        <p:spPr>
          <a:xfrm>
            <a:off x="1347907" y="5269152"/>
            <a:ext cx="34092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Helvetica" panose="020B0604020202020204" pitchFamily="2" charset="0"/>
              </a:rPr>
              <a:t>Низкая осведомленность</a:t>
            </a:r>
          </a:p>
          <a:p>
            <a:pPr algn="ctr"/>
            <a:r>
              <a:rPr lang="ru-RU" dirty="0">
                <a:latin typeface="Helvetica" panose="020B0604020202020204" pitchFamily="2" charset="0"/>
              </a:rPr>
              <a:t>и </a:t>
            </a:r>
            <a:r>
              <a:rPr lang="ru-RU" b="1" dirty="0">
                <a:latin typeface="Helvetica" panose="020B0604020202020204" pitchFamily="2" charset="0"/>
              </a:rPr>
              <a:t>низкое внедрение </a:t>
            </a:r>
            <a:r>
              <a:rPr lang="ru-RU" dirty="0">
                <a:latin typeface="Helvetica" panose="020B0604020202020204" pitchFamily="2" charset="0"/>
              </a:rPr>
              <a:t>системы стандартов устойчивого строительства в отрасли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C21AE9-8A8F-3333-3830-E8EC1AE4E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929" y="4956913"/>
            <a:ext cx="335756" cy="3357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F4964B-63BA-02DA-5A0C-A0FA5E008BD0}"/>
              </a:ext>
            </a:extLst>
          </p:cNvPr>
          <p:cNvSpPr txBox="1"/>
          <p:nvPr/>
        </p:nvSpPr>
        <p:spPr>
          <a:xfrm>
            <a:off x="5253521" y="5269152"/>
            <a:ext cx="55905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Helvetica" panose="020B0604020202020204" pitchFamily="2" charset="0"/>
              </a:rPr>
              <a:t>Несоответствие</a:t>
            </a:r>
            <a:r>
              <a:rPr lang="ru-RU" dirty="0">
                <a:latin typeface="Helvetica" panose="020B0604020202020204" pitchFamily="2" charset="0"/>
              </a:rPr>
              <a:t> продукции </a:t>
            </a:r>
            <a:r>
              <a:rPr lang="ru-RU" b="1" dirty="0">
                <a:latin typeface="Helvetica" panose="020B0604020202020204" pitchFamily="2" charset="0"/>
              </a:rPr>
              <a:t>актуальным нормам устойчивого строительства и высокие  операционные затраты </a:t>
            </a:r>
            <a:r>
              <a:rPr lang="ru-RU" dirty="0">
                <a:latin typeface="Helvetica" panose="020B0604020202020204" pitchFamily="2" charset="0"/>
              </a:rPr>
              <a:t>застройщиков на обслуживание инженерных систем</a:t>
            </a:r>
            <a:r>
              <a:rPr lang="ru-RU" b="1" dirty="0">
                <a:latin typeface="Helvetica" panose="020B0604020202020204" pitchFamily="2" charset="0"/>
              </a:rPr>
              <a:t> 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D904B63-69EA-B34E-FA57-98EDE7023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4016" y="204931"/>
            <a:ext cx="619503" cy="62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0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C642671-8172-8520-B00D-618F36F2BA8D}"/>
              </a:ext>
            </a:extLst>
          </p:cNvPr>
          <p:cNvSpPr txBox="1"/>
          <p:nvPr/>
        </p:nvSpPr>
        <p:spPr>
          <a:xfrm>
            <a:off x="1348663" y="2436785"/>
            <a:ext cx="4929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Helvetica" panose="020B0604020202020204" pitchFamily="2" charset="0"/>
              </a:rPr>
              <a:t>Производственные мощности РМС более 300 тысяч штук в месяц. </a:t>
            </a:r>
            <a:r>
              <a:rPr lang="ru-RU" dirty="0">
                <a:latin typeface="Helvetica" panose="020B0604020202020204" pitchFamily="2" charset="0"/>
              </a:rPr>
              <a:t>Это позволяет формировать  и отгружать комплектацию точно в срок под каждый объект.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33C9B9-96D9-DE96-5C4F-C7F86A951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092" y="2083420"/>
            <a:ext cx="378186" cy="37818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FF58C29-DCEA-6044-B1B3-B1E3BC4D1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0A5F9D-9F03-4944-A7CA-394B19D49794}"/>
              </a:ext>
            </a:extLst>
          </p:cNvPr>
          <p:cNvSpPr txBox="1"/>
          <p:nvPr/>
        </p:nvSpPr>
        <p:spPr>
          <a:xfrm>
            <a:off x="8440709" y="4206199"/>
            <a:ext cx="3535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Helvetica" panose="020B0604020202020204" pitchFamily="2" charset="0"/>
              </a:rPr>
              <a:t>Компания активно продвигает </a:t>
            </a:r>
            <a:r>
              <a:rPr lang="ru-RU" b="1" dirty="0">
                <a:latin typeface="Helvetica" panose="020B0604020202020204" pitchFamily="2" charset="0"/>
              </a:rPr>
              <a:t>принципы устойчивого развития</a:t>
            </a:r>
            <a:r>
              <a:rPr lang="ru-RU" dirty="0">
                <a:latin typeface="Helvetica" panose="020B0604020202020204" pitchFamily="2" charset="0"/>
              </a:rPr>
              <a:t>, ведет активную маркетинговую пропаганду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647905-74A3-43DA-93A6-AFCC13E8DB06}"/>
              </a:ext>
            </a:extLst>
          </p:cNvPr>
          <p:cNvSpPr txBox="1"/>
          <p:nvPr/>
        </p:nvSpPr>
        <p:spPr>
          <a:xfrm>
            <a:off x="0" y="6063480"/>
            <a:ext cx="12192000" cy="378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Helvetica" panose="020B0604020202020204" pitchFamily="2" charset="0"/>
              </a:rPr>
              <a:t>В компании действует </a:t>
            </a:r>
            <a:r>
              <a:rPr lang="ru-RU" b="1" dirty="0">
                <a:latin typeface="Helvetica" panose="020B0604020202020204" pitchFamily="2" charset="0"/>
              </a:rPr>
              <a:t>собственный отдел клиентского сервиса. </a:t>
            </a:r>
            <a:r>
              <a:rPr lang="ru-RU" dirty="0">
                <a:latin typeface="Helvetica" panose="020B0604020202020204" pitchFamily="2" charset="0"/>
              </a:rPr>
              <a:t>Вся продукция застрахована в «Согаз»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3CAF74-D695-4722-B1E4-6F71711A2A57}"/>
              </a:ext>
            </a:extLst>
          </p:cNvPr>
          <p:cNvSpPr txBox="1"/>
          <p:nvPr/>
        </p:nvSpPr>
        <p:spPr>
          <a:xfrm>
            <a:off x="7055025" y="2385946"/>
            <a:ext cx="38924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Helvetica" panose="020B0604020202020204" pitchFamily="2" charset="0"/>
              </a:rPr>
              <a:t>Первая</a:t>
            </a:r>
            <a:r>
              <a:rPr lang="ru-RU" dirty="0">
                <a:effectLst/>
                <a:latin typeface="Helvetica" panose="020B0604020202020204" pitchFamily="2" charset="0"/>
              </a:rPr>
              <a:t> </a:t>
            </a:r>
            <a:r>
              <a:rPr lang="ru-RU" b="1" dirty="0">
                <a:latin typeface="Helvetica" panose="020B0604020202020204" pitchFamily="2" charset="0"/>
              </a:rPr>
              <a:t>цена от производителя. </a:t>
            </a:r>
            <a:r>
              <a:rPr lang="ru-RU" dirty="0">
                <a:latin typeface="Helvetica" panose="020B0604020202020204" pitchFamily="2" charset="0"/>
              </a:rPr>
              <a:t>Поставки напрямую с завода обеспечивают исключение посреднической наценки.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03741A-80B1-4004-AEC6-3473582B265D}"/>
              </a:ext>
            </a:extLst>
          </p:cNvPr>
          <p:cNvSpPr txBox="1"/>
          <p:nvPr/>
        </p:nvSpPr>
        <p:spPr>
          <a:xfrm>
            <a:off x="4248559" y="4216839"/>
            <a:ext cx="38924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Helvetica" panose="020B0604020202020204" pitchFamily="2" charset="0"/>
              </a:rPr>
              <a:t>Продукция РМС сертифицирована по </a:t>
            </a:r>
            <a:r>
              <a:rPr lang="ru-RU" b="1" dirty="0">
                <a:latin typeface="Helvetica" panose="020B0604020202020204" pitchFamily="2" charset="0"/>
              </a:rPr>
              <a:t>ГОСТ 19681-2016.</a:t>
            </a:r>
          </a:p>
          <a:p>
            <a:pPr algn="ctr"/>
            <a:r>
              <a:rPr lang="ru-RU" b="1" dirty="0">
                <a:latin typeface="Helvetica" panose="020B0604020202020204" pitchFamily="2" charset="0"/>
              </a:rPr>
              <a:t>В продукции используются честные сплавы.</a:t>
            </a:r>
            <a:endParaRPr lang="ru-RU" dirty="0">
              <a:latin typeface="Helvetica" panose="020B06040202020202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EF1EDC-738E-4D15-A2CA-92DF27B0431E}"/>
              </a:ext>
            </a:extLst>
          </p:cNvPr>
          <p:cNvSpPr txBox="1"/>
          <p:nvPr/>
        </p:nvSpPr>
        <p:spPr>
          <a:xfrm>
            <a:off x="357373" y="4211768"/>
            <a:ext cx="36053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Helvetica" panose="020B0604020202020204" pitchFamily="2" charset="0"/>
              </a:rPr>
              <a:t>Ведение объекта персональным менеджером </a:t>
            </a:r>
            <a:r>
              <a:rPr lang="ru-RU" dirty="0">
                <a:latin typeface="Helvetica" panose="020B0604020202020204" pitchFamily="2" charset="0"/>
              </a:rPr>
              <a:t>от производителя: от нулевого цикла до сдачи в эксплуатацию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9C7472B-264C-4CC3-B7B8-FF5129D5F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152" y="2037410"/>
            <a:ext cx="378186" cy="37818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681A955-C51D-432A-9218-1697FED02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371" y="3862389"/>
            <a:ext cx="378186" cy="3781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EBE9CCF-87EF-4159-A41A-34F2F865C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686" y="3873378"/>
            <a:ext cx="378186" cy="37818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CC8B4FE-075A-43B3-8D8A-67B0AC573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9556" y="3862738"/>
            <a:ext cx="378186" cy="3781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B0CE5CF-055B-4E9E-B1B8-3A29A399B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906" y="5720019"/>
            <a:ext cx="378186" cy="378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C3570-0F2B-1449-FAE4-74C1AFBDA6A5}"/>
              </a:ext>
            </a:extLst>
          </p:cNvPr>
          <p:cNvSpPr txBox="1"/>
          <p:nvPr/>
        </p:nvSpPr>
        <p:spPr>
          <a:xfrm>
            <a:off x="3190754" y="1449663"/>
            <a:ext cx="5810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Ваш объект — наша забота о качестве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9E0B74-6A1F-ED6F-CBF6-45F7904FF7F0}"/>
              </a:ext>
            </a:extLst>
          </p:cNvPr>
          <p:cNvSpPr txBox="1"/>
          <p:nvPr/>
        </p:nvSpPr>
        <p:spPr>
          <a:xfrm>
            <a:off x="0" y="83411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Решение</a:t>
            </a:r>
            <a:endParaRPr lang="ru-RU" sz="4400" b="1" dirty="0">
              <a:solidFill>
                <a:schemeClr val="accent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1E6602-A9AB-113C-6384-0D833481B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4016" y="204931"/>
            <a:ext cx="619503" cy="62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8179" y="2281859"/>
            <a:ext cx="3800665" cy="43715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633966" y="3514679"/>
            <a:ext cx="3211035" cy="2585323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Helvetica" panose="020B0604020202020204" pitchFamily="2" charset="0"/>
              </a:rPr>
              <a:t>Уже 16 жилых комплексов укомплектованы сантехникой РМС. Компания обеспечивает полное сопровождение поставок: от подбора решений до сервисного обслуживания на этапе эксплуатации.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642873" y="2831324"/>
            <a:ext cx="3202128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Helvetica" panose="020B0604020202020204" pitchFamily="2" charset="0"/>
              </a:rPr>
              <a:t>Фонд Реновации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Helvetica" panose="020B0604020202020204" pitchFamily="2" charset="0"/>
              </a:rPr>
              <a:t>г. Москва </a:t>
            </a:r>
            <a:endParaRPr lang="ru-RU" sz="2400" b="1" dirty="0">
              <a:latin typeface="Helvetica" panose="020B0604020202020204" pitchFamily="2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21716" y="4961868"/>
            <a:ext cx="2775173" cy="239410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 bwMode="auto">
          <a:xfrm>
            <a:off x="358179" y="994996"/>
            <a:ext cx="8901568" cy="103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Почему выбирают нас?</a:t>
            </a:r>
          </a:p>
          <a:p>
            <a:pPr>
              <a:lnSpc>
                <a:spcPct val="80000"/>
              </a:lnSpc>
              <a:defRPr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Расскажем на примере реальных кейсов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053754-DD8C-4EF6-AFD7-7BCEF7ED04CA}"/>
              </a:ext>
            </a:extLst>
          </p:cNvPr>
          <p:cNvSpPr txBox="1"/>
          <p:nvPr/>
        </p:nvSpPr>
        <p:spPr>
          <a:xfrm>
            <a:off x="4595400" y="5119674"/>
            <a:ext cx="2326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Жилой</a:t>
            </a:r>
            <a:r>
              <a:rPr lang="ru-RU" b="1" i="0" dirty="0">
                <a:effectLst/>
                <a:latin typeface="Roboto" panose="02000000000000000000" pitchFamily="2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дом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СЗАО,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ул. Демьяна Бедного,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д. 17/2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B352A7-6E56-48CC-A2B0-0A9F17CB6F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46" r="22869"/>
          <a:stretch/>
        </p:blipFill>
        <p:spPr>
          <a:xfrm>
            <a:off x="7121404" y="3755791"/>
            <a:ext cx="2105522" cy="2344211"/>
          </a:xfrm>
          <a:prstGeom prst="round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A050100-F224-4E21-8E16-CE1BD14F50A1}"/>
              </a:ext>
            </a:extLst>
          </p:cNvPr>
          <p:cNvSpPr txBox="1"/>
          <p:nvPr/>
        </p:nvSpPr>
        <p:spPr bwMode="auto">
          <a:xfrm>
            <a:off x="7229264" y="2678637"/>
            <a:ext cx="1889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Жилой</a:t>
            </a:r>
            <a:r>
              <a:rPr lang="ru-RU" b="1" i="0" dirty="0">
                <a:effectLst/>
                <a:latin typeface="Roboto" panose="02000000000000000000" pitchFamily="2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дом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Царицыно,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ул. Кантемировская, д. 35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23048DF-C77E-4C48-A358-A81E360DB1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77" r="15535"/>
          <a:stretch/>
        </p:blipFill>
        <p:spPr>
          <a:xfrm>
            <a:off x="4595401" y="2678637"/>
            <a:ext cx="2326876" cy="2354258"/>
          </a:xfrm>
          <a:prstGeom prst="round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E85A306-A374-4E17-8CB0-E7C36D9924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66" r="24181" b="4405"/>
          <a:stretch/>
        </p:blipFill>
        <p:spPr>
          <a:xfrm>
            <a:off x="9426053" y="2688684"/>
            <a:ext cx="2226667" cy="2344211"/>
          </a:xfrm>
          <a:prstGeom prst="round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1ADF4F5-3C53-4C39-B94C-B163CA85B3BC}"/>
              </a:ext>
            </a:extLst>
          </p:cNvPr>
          <p:cNvSpPr txBox="1"/>
          <p:nvPr/>
        </p:nvSpPr>
        <p:spPr bwMode="auto">
          <a:xfrm>
            <a:off x="9426053" y="5106380"/>
            <a:ext cx="22266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Жилой</a:t>
            </a:r>
            <a:r>
              <a:rPr lang="ru-RU" b="1" i="0" dirty="0">
                <a:effectLst/>
                <a:latin typeface="Roboto" panose="02000000000000000000" pitchFamily="2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дом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ЮВАО, Кузьминки,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Волгоградский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latin typeface="Helvetica"/>
              </a:rPr>
              <a:t>пр-кт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,</a:t>
            </a: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д. 161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6799E8-04DC-812B-E8AF-42C65186C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44016" y="204931"/>
            <a:ext cx="619503" cy="6250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6D8BDC-E2D8-9D1A-5BB0-64A8B9AE66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937" y="249462"/>
            <a:ext cx="10962570" cy="49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92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629092" y="2576938"/>
            <a:ext cx="29781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bg1"/>
                </a:solidFill>
                <a:latin typeface="Helvetica Neue"/>
              </a:rPr>
              <a:t>Фонд Реновации</a:t>
            </a:r>
            <a:endParaRPr dirty="0"/>
          </a:p>
        </p:txBody>
      </p:sp>
      <p:sp>
        <p:nvSpPr>
          <p:cNvPr id="17" name="TextBox 16"/>
          <p:cNvSpPr txBox="1"/>
          <p:nvPr/>
        </p:nvSpPr>
        <p:spPr bwMode="auto">
          <a:xfrm>
            <a:off x="619725" y="4663931"/>
            <a:ext cx="2978192" cy="369332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ru-RU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966596" y="1181842"/>
            <a:ext cx="25838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Кейсы</a:t>
            </a:r>
            <a:endParaRPr sz="4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3A950D-0EA1-4A1C-993F-90D8AFBF9A61}"/>
              </a:ext>
            </a:extLst>
          </p:cNvPr>
          <p:cNvSpPr txBox="1"/>
          <p:nvPr/>
        </p:nvSpPr>
        <p:spPr bwMode="auto">
          <a:xfrm>
            <a:off x="4449697" y="3310547"/>
            <a:ext cx="18832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Ростовская АЭС</a:t>
            </a:r>
          </a:p>
          <a:p>
            <a:pPr algn="l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г. Волгодонск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4CC17E-8C61-49B3-921F-8AE59D47B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27" t="16811" r="38802" b="11131"/>
          <a:stretch/>
        </p:blipFill>
        <p:spPr>
          <a:xfrm>
            <a:off x="4449697" y="1437998"/>
            <a:ext cx="1883216" cy="1887890"/>
          </a:xfrm>
          <a:prstGeom prst="round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15462B-3DCC-4BE3-B0D0-954864CB40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86" r="33626"/>
          <a:stretch/>
        </p:blipFill>
        <p:spPr>
          <a:xfrm>
            <a:off x="6662007" y="1435142"/>
            <a:ext cx="2057804" cy="1887890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953EFF-525F-408D-9352-32281813A48A}"/>
              </a:ext>
            </a:extLst>
          </p:cNvPr>
          <p:cNvSpPr txBox="1"/>
          <p:nvPr/>
        </p:nvSpPr>
        <p:spPr bwMode="auto">
          <a:xfrm>
            <a:off x="6618828" y="3310547"/>
            <a:ext cx="18832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Helvetica"/>
              </a:rPr>
              <a:t>УралВагонЗавод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Helvetica"/>
            </a:endParaRPr>
          </a:p>
          <a:p>
            <a:pPr algn="l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г. Нижний Тагил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E835FE-D7FA-4B11-8BE2-C631A33CBA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1" r="38108"/>
          <a:stretch/>
        </p:blipFill>
        <p:spPr>
          <a:xfrm>
            <a:off x="9048905" y="1435142"/>
            <a:ext cx="1945963" cy="1915514"/>
          </a:xfrm>
          <a:prstGeom prst="round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E19C8BB-BAB8-4400-80A4-AE6BDF701E17}"/>
              </a:ext>
            </a:extLst>
          </p:cNvPr>
          <p:cNvSpPr txBox="1"/>
          <p:nvPr/>
        </p:nvSpPr>
        <p:spPr bwMode="auto">
          <a:xfrm>
            <a:off x="9048905" y="3310547"/>
            <a:ext cx="23868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Новосибирский ГУЭУ</a:t>
            </a:r>
          </a:p>
          <a:p>
            <a:pPr algn="l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г. Новосибирск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6D8EF47-16DA-4B9B-A3A3-356A8A9291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85" r="19882"/>
          <a:stretch/>
        </p:blipFill>
        <p:spPr>
          <a:xfrm>
            <a:off x="4444427" y="3982982"/>
            <a:ext cx="1884148" cy="1824266"/>
          </a:xfrm>
          <a:prstGeom prst="round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6BA5CC9-9DBF-4E50-9AF7-D989CBBA3FBD}"/>
              </a:ext>
            </a:extLst>
          </p:cNvPr>
          <p:cNvSpPr txBox="1"/>
          <p:nvPr/>
        </p:nvSpPr>
        <p:spPr bwMode="auto">
          <a:xfrm>
            <a:off x="4444427" y="5797827"/>
            <a:ext cx="221758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НИИ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 Скорой помощи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Склифосовского</a:t>
            </a:r>
          </a:p>
          <a:p>
            <a:pPr algn="l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г. Москва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907D77B-0B4A-4C81-B3F1-84004BA08B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28" r="32281"/>
          <a:stretch/>
        </p:blipFill>
        <p:spPr>
          <a:xfrm>
            <a:off x="6662007" y="3982982"/>
            <a:ext cx="2057804" cy="1814845"/>
          </a:xfrm>
          <a:prstGeom prst="round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2DF892C-87C0-4594-87A7-1361BD4FC80F}"/>
              </a:ext>
            </a:extLst>
          </p:cNvPr>
          <p:cNvSpPr txBox="1"/>
          <p:nvPr/>
        </p:nvSpPr>
        <p:spPr bwMode="auto">
          <a:xfrm>
            <a:off x="6659752" y="5797827"/>
            <a:ext cx="22175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ФОК Газпром</a:t>
            </a:r>
          </a:p>
          <a:p>
            <a:pPr algn="l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г. Санкт-Петербург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4176852-D32E-494E-94C6-6E71213817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89" r="11386"/>
          <a:stretch/>
        </p:blipFill>
        <p:spPr>
          <a:xfrm>
            <a:off x="9044566" y="3996597"/>
            <a:ext cx="1950317" cy="1810651"/>
          </a:xfrm>
          <a:prstGeom prst="round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41B803B-DDDF-47D0-9462-9628F9FA0562}"/>
              </a:ext>
            </a:extLst>
          </p:cNvPr>
          <p:cNvSpPr txBox="1"/>
          <p:nvPr/>
        </p:nvSpPr>
        <p:spPr bwMode="auto">
          <a:xfrm>
            <a:off x="8918577" y="5797827"/>
            <a:ext cx="331466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Индустриально-технологический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парк «Синергия»</a:t>
            </a:r>
          </a:p>
          <a:p>
            <a:pPr algn="l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Helvetica"/>
              </a:rPr>
              <a:t>г. Елабуга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DA6714-4480-718C-11ED-A9CD41AB34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58179" y="2281859"/>
            <a:ext cx="3800665" cy="43715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E9100CC-BC5F-A53D-87AA-F0773F40BADF}"/>
              </a:ext>
            </a:extLst>
          </p:cNvPr>
          <p:cNvSpPr txBox="1"/>
          <p:nvPr/>
        </p:nvSpPr>
        <p:spPr bwMode="auto">
          <a:xfrm>
            <a:off x="619725" y="2710537"/>
            <a:ext cx="3470556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Helvetica" panose="020B0604020202020204" pitchFamily="2" charset="0"/>
              </a:rPr>
              <a:t>Государственные</a:t>
            </a:r>
          </a:p>
          <a:p>
            <a:pPr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latin typeface="Helvetica" panose="020B0604020202020204" pitchFamily="2" charset="0"/>
              </a:rPr>
              <a:t>и инфраструктурные объекты</a:t>
            </a:r>
          </a:p>
          <a:p>
            <a:pPr>
              <a:lnSpc>
                <a:spcPct val="80000"/>
              </a:lnSpc>
              <a:defRPr/>
            </a:pPr>
            <a:endParaRPr sz="2400" b="1" dirty="0">
              <a:latin typeface="Helvetica" panose="020B0604020202020204" pitchFamily="2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37225" y="3695639"/>
            <a:ext cx="3435556" cy="923330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Helvetica" panose="020B0604020202020204" pitchFamily="2" charset="0"/>
              </a:rPr>
              <a:t>Участвуем в проектах фонда. Более 20 укомплектованных объектов сантехникой РМС.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CA7011-B340-4523-910D-809B616166D2}"/>
              </a:ext>
            </a:extLst>
          </p:cNvPr>
          <p:cNvSpPr txBox="1"/>
          <p:nvPr/>
        </p:nvSpPr>
        <p:spPr bwMode="auto">
          <a:xfrm>
            <a:off x="645975" y="4578471"/>
            <a:ext cx="3435556" cy="1477328"/>
          </a:xfrm>
          <a:prstGeom prst="rect">
            <a:avLst/>
          </a:prstGeom>
          <a:noFill/>
          <a:effectLst>
            <a:outerShdw blurRad="50800" dist="50800" dir="5400000" sx="169000" sy="169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Helvetica" panose="020B0604020202020204" pitchFamily="2" charset="0"/>
              </a:rPr>
              <a:t>РМС — лидер по поставкам на объекты, возводимые </a:t>
            </a: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Helvetica" panose="020B0604020202020204" pitchFamily="2" charset="0"/>
              </a:rPr>
              <a:t>по 44-ФЗ и 223-ФЗ. </a:t>
            </a: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Helvetica" panose="020B0604020202020204" pitchFamily="2" charset="0"/>
              </a:rPr>
              <a:t>С 2020 года продано</a:t>
            </a:r>
          </a:p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Helvetica" panose="020B0604020202020204" pitchFamily="2" charset="0"/>
              </a:rPr>
              <a:t>600 тыс. смесителей.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B28FC0E-15F1-A2E4-2948-5273A8C211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265199" y="4916419"/>
            <a:ext cx="2775173" cy="239410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942BFC0-4D25-5A53-C435-1C98DB3B99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1344016" y="204931"/>
            <a:ext cx="619503" cy="62504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318798-7CD4-F65D-0FA2-7A52B03D54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115937" y="249462"/>
            <a:ext cx="10962570" cy="4933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-12161" y="2941488"/>
            <a:ext cx="12204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2" charset="0"/>
              </a:rPr>
              <a:t>Специальные условия для членов жюри Телешоу:</a:t>
            </a:r>
            <a:endParaRPr dirty="0">
              <a:latin typeface="Helvetica" panose="020B0604020202020204" pitchFamily="2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2319435" y="3745047"/>
            <a:ext cx="33058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Helvetica" panose="020B0604020202020204" pitchFamily="2" charset="0"/>
              </a:rPr>
              <a:t>Специальные условия</a:t>
            </a:r>
          </a:p>
          <a:p>
            <a:pPr>
              <a:defRPr/>
            </a:pPr>
            <a:r>
              <a:rPr lang="ru-RU" sz="2000" dirty="0">
                <a:latin typeface="Helvetica" panose="020B0604020202020204" pitchFamily="2" charset="0"/>
              </a:rPr>
              <a:t>на комплексные решения</a:t>
            </a:r>
            <a:endParaRPr dirty="0">
              <a:latin typeface="Helvetica" panose="020B0604020202020204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00823" y="3837380"/>
            <a:ext cx="523220" cy="523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442653" y="1341648"/>
            <a:ext cx="5306693" cy="1319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6689058" y="3745047"/>
            <a:ext cx="3982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Helvetica" panose="020B0604020202020204" pitchFamily="2" charset="0"/>
              </a:rPr>
              <a:t>Первая цена от производителя</a:t>
            </a:r>
          </a:p>
          <a:p>
            <a:pPr>
              <a:defRPr/>
            </a:pPr>
            <a:r>
              <a:rPr lang="ru-RU" sz="2000" dirty="0">
                <a:latin typeface="Helvetica" panose="020B0604020202020204" pitchFamily="2" charset="0"/>
              </a:rPr>
              <a:t>и фиксация цены под объект</a:t>
            </a:r>
            <a:endParaRPr dirty="0">
              <a:latin typeface="Helvetica" panose="020B0604020202020204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59802" y="3819645"/>
            <a:ext cx="523220" cy="5232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45555" y="5048208"/>
            <a:ext cx="523220" cy="5232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2FF1BE-F288-40AD-BE8E-7D1C06FDF57D}"/>
              </a:ext>
            </a:extLst>
          </p:cNvPr>
          <p:cNvSpPr txBox="1"/>
          <p:nvPr/>
        </p:nvSpPr>
        <p:spPr bwMode="auto">
          <a:xfrm>
            <a:off x="3067293" y="4801987"/>
            <a:ext cx="6898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latin typeface="Helvetica" panose="020B0604020202020204" pitchFamily="2" charset="0"/>
              </a:rPr>
              <a:t>Приглашаем на экскурсию в РМС </a:t>
            </a:r>
            <a:r>
              <a:rPr lang="ru-RU" sz="2000" dirty="0">
                <a:latin typeface="Helvetica" panose="020B0604020202020204" pitchFamily="2" charset="0"/>
              </a:rPr>
              <a:t>—</a:t>
            </a:r>
          </a:p>
          <a:p>
            <a:pPr>
              <a:defRPr/>
            </a:pPr>
            <a:r>
              <a:rPr lang="ru-RU" sz="2000" dirty="0">
                <a:latin typeface="Helvetica" panose="020B0604020202020204" pitchFamily="2" charset="0"/>
              </a:rPr>
              <a:t>познакомиться с историей, ценностями и людьми, которые создают комфорт и качество нашей продукции</a:t>
            </a:r>
            <a:endParaRPr dirty="0">
              <a:latin typeface="Helvetica" panose="020B0604020202020204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C046CE-E7CA-9BA8-3C53-5C1ACC507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1344016" y="204931"/>
            <a:ext cx="619503" cy="6250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0096F0-C6C3-171C-4051-BBFF50909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15937" y="249462"/>
            <a:ext cx="10962570" cy="4933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2456</TotalTime>
  <Words>563</Words>
  <Application>Microsoft Office PowerPoint</Application>
  <PresentationFormat>Широкоэкранный</PresentationFormat>
  <Paragraphs>115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Helvetica Neue</vt:lpstr>
      <vt:lpstr>Proxima Nova Rg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nastyastakh@yandex.ru</dc:creator>
  <cp:lastModifiedBy>Professional</cp:lastModifiedBy>
  <cp:revision>103</cp:revision>
  <dcterms:created xsi:type="dcterms:W3CDTF">2025-04-23T08:46:05Z</dcterms:created>
  <dcterms:modified xsi:type="dcterms:W3CDTF">2025-11-12T06:08:32Z</dcterms:modified>
</cp:coreProperties>
</file>