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778"/>
  </p:normalViewPr>
  <p:slideViewPr>
    <p:cSldViewPr snapToGrid="0">
      <p:cViewPr>
        <p:scale>
          <a:sx n="79" d="100"/>
          <a:sy n="79" d="100"/>
        </p:scale>
        <p:origin x="-442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2ADC-87D8-D54B-9C6F-39FD4363248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E8DA-2A77-6144-B1E0-8F1588689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C6567-3AE8-5AED-D980-032A8C5F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E23557-C971-C80D-8203-FCF624F9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3F55F3-933C-434C-A780-B4F39AC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B9857A-601B-24FC-F067-7495CC74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9260F2-2756-C925-CC37-A350809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2C4A4C-45E5-BE5E-8527-FD3A71C4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1F11FE2-3719-96D3-1D2B-9414F5C3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471466-C5EE-61DA-AADC-47E6E18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830787-C2A6-AE06-31A3-A893D701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018CBF-C841-455E-DA31-701349B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6D3EC5B-5DC8-86A1-5311-7BD9BEF10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766F372-E510-8717-F60F-0444C1D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7F28D0-CEFD-D1D0-0CD7-0F37753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6DDC97-1DC6-B2BB-9D9E-33153B2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2DD3E5-6D7C-FFFE-8CEB-5466CF6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CA4AC-E789-72DE-4E46-169A78C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77805D-81C0-83EF-9ADC-1DAAA7FB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574039-28D8-466B-BC05-408AF36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9812E5-44C7-E416-E9B2-E2AD14CC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CE3F10-EB0C-E70B-B06F-43F7321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C8E4E6-5D7D-F280-D640-3F49ACA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907749-C267-A404-88DC-933DC94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47BD83-21DD-28AC-0A3D-D703C2A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428562-7421-2469-3E67-D9232D6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1A16D9-8852-3DB2-6625-88704C2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4931E2-711B-50F4-E1A1-8EAD07FF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69E219-C93B-22A6-B0C0-299E0F8F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D88C51-9BEB-6E0E-BE68-7F428A32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E12A64-3F7C-D7DD-8961-FDFAD243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82F905-04C7-B5DF-70E5-B2B5A7F9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45F696-4A68-0E9F-84FE-F534092F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5E43BE-DA6F-9DEC-910E-6A105B9E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5C80F0-1BEE-120B-EBD2-C137DB58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1E67A2-0F3A-7CED-FA75-0176377C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D763930-EA18-E045-7BE9-2F2591666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CD6C15-E483-49D1-72B9-8BC4028C2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6E14495-7511-F6A6-C322-9887760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03485FE-0487-5905-B479-FCEB0F6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D303053-4FC0-76D3-031C-E8E181D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E34313-4DEA-8046-6222-C11057E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ABEB82C-8756-D6BE-0AC4-A6A12FD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0DEBCA-CF25-7453-B782-155221A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1ED93F-C2B1-93C9-2D20-586F0D4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2978CB9-46E8-CC05-2AB6-570ABCD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D8FF9C-B854-6637-B275-3FF6FC2F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B62B6B-9312-72F4-364F-C26B4D47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9248D-415A-A9FB-48D0-A5D00DA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06757E-85D7-5C6E-561E-E239EC52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C37B83-B1D7-9FE1-C6F1-BE211AEB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F8773F5-89FD-00D2-2312-70B0611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231086-434E-C01B-DE2C-4DFFF69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FB9262-ED86-D928-62CC-622D1C6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6904E9-0CEA-A3CA-64C9-4797A5E7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E69C653-DDC7-7506-D65E-8DEBB5E9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C7BEA4-D50E-6215-0994-D4299FA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62159CB-6272-986C-60A8-0FE55401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7EAB40-CDCB-9D17-9B7B-6572FC57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FE6CF6-82DC-ACA7-8F1E-0630A03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03A30A-3349-D4D4-A28D-FD977DD9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43BE57-BE59-712B-6553-5F8D2C60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DD8F48-409D-D9AC-57FB-041137315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04-F31E-CB40-AAB8-84524437712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ACFF08-EED2-844B-7F64-D50C4932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33E083-A6C3-8889-14CE-5CB4C155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D0E5C1-7317-B8F7-4855-83FED0FE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18219" y="1865419"/>
            <a:ext cx="6684878" cy="5367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2A7A76-193E-441B-A586-CA31C330241B}"/>
              </a:ext>
            </a:extLst>
          </p:cNvPr>
          <p:cNvSpPr txBox="1"/>
          <p:nvPr/>
        </p:nvSpPr>
        <p:spPr>
          <a:xfrm>
            <a:off x="436902" y="4418417"/>
            <a:ext cx="66301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Helvetica Neue" panose="02000503000000020004" pitchFamily="2" charset="0"/>
              </a:rPr>
              <a:t>Т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ема: Почему для монтажа кровли выбирают именно РСК-24?</a:t>
            </a:r>
            <a:endParaRPr lang="ru-RU" sz="32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3D8BD4B-00B4-A48C-5782-231CBACE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" y="164824"/>
            <a:ext cx="1479550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40B6EF7-3371-55E0-0B91-65A86445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64" y="177800"/>
            <a:ext cx="1467740" cy="1612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AA0224B-7E27-113E-0FC9-822C5929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264" y="5054600"/>
            <a:ext cx="1479550" cy="1625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789EC88-CB19-FF84-B60D-76F56469D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96" y="5080552"/>
            <a:ext cx="1467740" cy="1612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3CD60AB-A58C-C638-5B28-B80C61D50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00" y="376089"/>
            <a:ext cx="5654096" cy="6007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9F66034-8B71-4E00-28E4-48121D0A9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7929" y="401258"/>
            <a:ext cx="722169" cy="1961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6AD82FD-FD47-F67C-DBED-5E3E997E5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506" y="5437025"/>
            <a:ext cx="12265011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0621192-46EF-F622-D518-24B95326E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345" y="5389788"/>
            <a:ext cx="1371600" cy="1371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1EF692F-B0AD-C732-6AFE-A95964210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304" y="5273040"/>
            <a:ext cx="1384300" cy="1371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9CB12F6-5C8D-54E3-68EA-91EBDED8C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8850" y="5173562"/>
            <a:ext cx="1409700" cy="1409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956AC56-9529-0B99-861A-FB970648222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902" y="1875052"/>
            <a:ext cx="5771439" cy="2260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0A4AA71-F1C3-40EB-8852-07C05C1F1A4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902" y="1573896"/>
            <a:ext cx="2516333" cy="475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34349B1-07E5-361C-7267-AD9DC4B86123}"/>
              </a:ext>
            </a:extLst>
          </p:cNvPr>
          <p:cNvSpPr txBox="1"/>
          <p:nvPr/>
        </p:nvSpPr>
        <p:spPr>
          <a:xfrm>
            <a:off x="8572885" y="2356758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3EE822-A07A-46D3-0550-F70339B02FAF}"/>
              </a:ext>
            </a:extLst>
          </p:cNvPr>
          <p:cNvSpPr txBox="1"/>
          <p:nvPr/>
        </p:nvSpPr>
        <p:spPr>
          <a:xfrm>
            <a:off x="7045802" y="4036365"/>
            <a:ext cx="47042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Helvetica Neue" panose="02000503000000020004" pitchFamily="2" charset="0"/>
              </a:rPr>
              <a:t>Китайкин</a:t>
            </a:r>
            <a:r>
              <a:rPr lang="ru-RU" dirty="0">
                <a:latin typeface="Helvetica Neue" panose="02000503000000020004" pitchFamily="2" charset="0"/>
              </a:rPr>
              <a:t> Александр Алексеевич</a:t>
            </a:r>
            <a:r>
              <a:rPr lang="ru-RU" dirty="0">
                <a:effectLst/>
                <a:latin typeface="Helvetica Neue" panose="02000503000000020004" pitchFamily="2" charset="0"/>
              </a:rPr>
              <a:t> </a:t>
            </a:r>
          </a:p>
          <a:p>
            <a:pPr algn="ctr"/>
            <a:r>
              <a:rPr lang="ru-RU" dirty="0">
                <a:latin typeface="Helvetica Neue" panose="02000503000000020004" pitchFamily="2" charset="0"/>
              </a:rPr>
              <a:t>Руководитель отдела по работе с ключевыми клиентами</a:t>
            </a:r>
            <a:r>
              <a:rPr lang="ru-RU" dirty="0">
                <a:effectLst/>
                <a:latin typeface="Helvetica Neue" panose="02000503000000020004" pitchFamily="2" charset="0"/>
              </a:rPr>
              <a:t> </a:t>
            </a:r>
          </a:p>
          <a:p>
            <a:pPr algn="ctr"/>
            <a:r>
              <a:rPr lang="ru-RU" dirty="0">
                <a:effectLst/>
                <a:latin typeface="Helvetica Neue" panose="02000503000000020004" pitchFamily="2" charset="0"/>
              </a:rPr>
              <a:t>ООО </a:t>
            </a:r>
            <a:r>
              <a:rPr lang="ru-RU" dirty="0" smtClean="0">
                <a:effectLst/>
                <a:latin typeface="Helvetica Neue" panose="02000503000000020004" pitchFamily="2" charset="0"/>
              </a:rPr>
              <a:t>«РСК-24"</a:t>
            </a:r>
            <a:endParaRPr lang="ru-RU" dirty="0">
              <a:effectLst/>
              <a:latin typeface="Helvetica Neue" panose="02000503000000020004" pitchFamily="2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6" name="Рисунок 25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101E71F-B995-7C94-3327-FFB5AB4357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4345" y="362966"/>
            <a:ext cx="1562914" cy="4688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4" y="1583521"/>
            <a:ext cx="3407703" cy="2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75858" y="1574626"/>
            <a:ext cx="6481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200" spc="-150" dirty="0">
                <a:effectLst/>
                <a:latin typeface="Helvetica" pitchFamily="2" charset="0"/>
              </a:rPr>
              <a:t>С какими сложностями сталкиваются ваши заказчики: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6204" y="971897"/>
            <a:ext cx="7779041" cy="624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57633" y="2743752"/>
            <a:ext cx="6390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Завышенные цены</a:t>
            </a:r>
            <a:r>
              <a:rPr lang="ru-RU" dirty="0"/>
              <a:t> на материалы и монтаж из-за длинной цепочки посредников</a:t>
            </a:r>
            <a:r>
              <a:rPr lang="ru-RU" dirty="0" smtClean="0">
                <a:effectLst/>
                <a:latin typeface="Helvetica Neue" panose="02000503000000020004" pitchFamily="2" charset="0"/>
              </a:rPr>
              <a:t>. </a:t>
            </a:r>
            <a:r>
              <a:rPr lang="ru-RU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795072-83C9-9F72-38D5-7198C6009285}"/>
              </a:ext>
            </a:extLst>
          </p:cNvPr>
          <p:cNvSpPr txBox="1"/>
          <p:nvPr/>
        </p:nvSpPr>
        <p:spPr>
          <a:xfrm>
            <a:off x="857633" y="3911693"/>
            <a:ext cx="7182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Отсутствие </a:t>
            </a:r>
            <a:r>
              <a:rPr lang="ru-RU" b="1" dirty="0" smtClean="0"/>
              <a:t>прозрачности</a:t>
            </a:r>
            <a:r>
              <a:rPr lang="ru-RU" dirty="0"/>
              <a:t> </a:t>
            </a:r>
            <a:r>
              <a:rPr lang="ru-RU" dirty="0" smtClean="0"/>
              <a:t>подрядчики </a:t>
            </a:r>
            <a:r>
              <a:rPr lang="ru-RU" dirty="0"/>
              <a:t>скрывают детали смет и не фиксируют цены</a:t>
            </a:r>
            <a:r>
              <a:rPr lang="ru-RU" dirty="0" smtClean="0">
                <a:effectLst/>
                <a:latin typeface="Helvetica Neue" panose="02000503000000020004" pitchFamily="2" charset="0"/>
              </a:rPr>
              <a:t>.</a:t>
            </a:r>
            <a:endParaRPr lang="ru-RU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C3C857E-BAA1-0C64-25D6-618D96C1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421" y="2880964"/>
            <a:ext cx="335756" cy="3357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846" y="3991100"/>
            <a:ext cx="335756" cy="335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21A7633-8737-26B0-FFE4-9F7C2873E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178" y="3953905"/>
            <a:ext cx="3911615" cy="3374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197AA4-EDB6-6196-51E2-E883E327683F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Helvetica" pitchFamily="2" charset="0"/>
              </a:rPr>
              <a:t>ПРОБЛЕМЫ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 </a:t>
            </a:r>
          </a:p>
        </p:txBody>
      </p:sp>
      <p:pic>
        <p:nvPicPr>
          <p:cNvPr id="4" name="Рисунок 3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101E71F-B995-7C94-3327-FFB5AB435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46" y="192399"/>
            <a:ext cx="2223880" cy="667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368" y="3440334"/>
            <a:ext cx="335756" cy="33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795072-83C9-9F72-38D5-7198C6009285}"/>
              </a:ext>
            </a:extLst>
          </p:cNvPr>
          <p:cNvSpPr txBox="1"/>
          <p:nvPr/>
        </p:nvSpPr>
        <p:spPr>
          <a:xfrm>
            <a:off x="875797" y="3455769"/>
            <a:ext cx="7182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Срывы сроков</a:t>
            </a:r>
            <a:r>
              <a:rPr lang="ru-RU" dirty="0"/>
              <a:t> из-за слабой логистики и </a:t>
            </a:r>
            <a:r>
              <a:rPr lang="ru-RU" dirty="0" err="1"/>
              <a:t>пересорта</a:t>
            </a:r>
            <a:r>
              <a:rPr lang="ru-RU" dirty="0"/>
              <a:t> материалов</a:t>
            </a:r>
            <a:r>
              <a:rPr lang="ru-RU" dirty="0" smtClean="0"/>
              <a:t>.</a:t>
            </a:r>
            <a:endParaRPr lang="ru-RU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1551056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Helvetica" pitchFamily="2" charset="0"/>
              </a:rPr>
              <a:t>Наш продукт —  решает эти проблемы: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0405" y="646319"/>
            <a:ext cx="8299348" cy="6663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80039" y="2128493"/>
            <a:ext cx="82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Helvetica" pitchFamily="2" charset="0"/>
              </a:rPr>
              <a:t>Что это?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33C9B9-96D9-DE96-5C4F-C7F86A9517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333" y="2186243"/>
            <a:ext cx="523220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F8C06A-31E6-E081-3322-CA1C1BE1EF8C}"/>
              </a:ext>
            </a:extLst>
          </p:cNvPr>
          <p:cNvSpPr txBox="1"/>
          <p:nvPr/>
        </p:nvSpPr>
        <p:spPr>
          <a:xfrm>
            <a:off x="952228" y="2570349"/>
            <a:ext cx="7064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Организация кровельных работ «под ключ</a:t>
            </a:r>
            <a:r>
              <a:rPr lang="ru-RU" sz="1600" dirty="0" smtClean="0"/>
              <a:t>». Мы </a:t>
            </a:r>
            <a:r>
              <a:rPr lang="ru-RU" sz="1600" dirty="0"/>
              <a:t>берём на себя полный цикл: от поставки материалов до монтажа и сдачи объекта в эксплуатацию</a:t>
            </a:r>
            <a:r>
              <a:rPr lang="ru-RU" sz="1600" dirty="0" smtClean="0"/>
              <a:t>. Работаем </a:t>
            </a:r>
            <a:r>
              <a:rPr lang="ru-RU" sz="1600" dirty="0"/>
              <a:t>как с новыми зданиями, так и с реконструкцией действующих объектов — без остановки производственных процессов.</a:t>
            </a:r>
            <a:endParaRPr lang="ru-RU" sz="16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2B8C56-9CB1-5033-9590-05C56FBB33D7}"/>
              </a:ext>
            </a:extLst>
          </p:cNvPr>
          <p:cNvSpPr txBox="1"/>
          <p:nvPr/>
        </p:nvSpPr>
        <p:spPr>
          <a:xfrm>
            <a:off x="888055" y="3546617"/>
            <a:ext cx="82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Helvetica" pitchFamily="2" charset="0"/>
              </a:rPr>
              <a:t>Преимущества: 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5FB274-055C-AA36-44DA-82F6D82A4B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349" y="3536992"/>
            <a:ext cx="523220" cy="523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0BB622-B121-7261-09D5-C83F43B1C8DF}"/>
              </a:ext>
            </a:extLst>
          </p:cNvPr>
          <p:cNvSpPr txBox="1"/>
          <p:nvPr/>
        </p:nvSpPr>
        <p:spPr>
          <a:xfrm>
            <a:off x="960244" y="4055848"/>
            <a:ext cx="69613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>
                <a:latin typeface="Helvetica Neue" panose="02000503000000020004" pitchFamily="2" charset="0"/>
              </a:rPr>
              <a:t>Техническая экспертиза: </a:t>
            </a:r>
            <a:r>
              <a:rPr lang="ru-RU" sz="1600" dirty="0">
                <a:latin typeface="Helvetica Neue" panose="02000503000000020004" pitchFamily="2" charset="0"/>
              </a:rPr>
              <a:t>уже на этапе проекта специалисты РСК-24 рекомендуют оптимальное решение, которое обеспечит </a:t>
            </a:r>
            <a:r>
              <a:rPr lang="ru-RU" sz="1600" dirty="0" smtClean="0">
                <a:latin typeface="Helvetica Neue" panose="02000503000000020004" pitchFamily="2" charset="0"/>
              </a:rPr>
              <a:t>максимальную долговечность и </a:t>
            </a:r>
            <a:r>
              <a:rPr lang="ru-RU" sz="1600" dirty="0">
                <a:latin typeface="Helvetica Neue" panose="02000503000000020004" pitchFamily="2" charset="0"/>
              </a:rPr>
              <a:t>надёжность кровли именно под задачу заказчика.</a:t>
            </a:r>
            <a:r>
              <a:rPr lang="ru-RU" sz="1600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>
                <a:effectLst/>
                <a:latin typeface="Helvetica Neue" panose="02000503000000020004" pitchFamily="2" charset="0"/>
              </a:rPr>
              <a:t>Качество:</a:t>
            </a:r>
            <a:r>
              <a:rPr lang="ru-RU" sz="16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600" dirty="0" smtClean="0">
                <a:effectLst/>
                <a:latin typeface="Helvetica Neue" panose="02000503000000020004" pitchFamily="2" charset="0"/>
              </a:rPr>
              <a:t> </a:t>
            </a:r>
            <a:r>
              <a:rPr lang="ru-RU" sz="1600" dirty="0" smtClean="0"/>
              <a:t>используем </a:t>
            </a:r>
            <a:r>
              <a:rPr lang="ru-RU" sz="1600" dirty="0"/>
              <a:t>сертифицированные материалы от ведущих брендов — </a:t>
            </a:r>
            <a:r>
              <a:rPr lang="en-US" sz="1600" i="1" dirty="0" err="1"/>
              <a:t>Kronox</a:t>
            </a:r>
            <a:r>
              <a:rPr lang="en-US" sz="1600" i="1" dirty="0"/>
              <a:t> , Rockwool, </a:t>
            </a:r>
            <a:r>
              <a:rPr lang="ru-RU" sz="1600" i="1" dirty="0" err="1"/>
              <a:t>Пирогрупп</a:t>
            </a:r>
            <a:r>
              <a:rPr lang="ru-RU" sz="1600" i="1" dirty="0"/>
              <a:t> , </a:t>
            </a:r>
            <a:r>
              <a:rPr lang="en-US" sz="1600" i="1" dirty="0" err="1"/>
              <a:t>Bauder</a:t>
            </a:r>
            <a:r>
              <a:rPr lang="en-US" sz="1600" i="1" dirty="0"/>
              <a:t>, </a:t>
            </a:r>
            <a:r>
              <a:rPr lang="ru-RU" sz="1600" i="1" dirty="0" err="1"/>
              <a:t>ТехноНиколь</a:t>
            </a:r>
            <a:r>
              <a:rPr lang="ru-RU" sz="1600" i="1" dirty="0"/>
              <a:t>.</a:t>
            </a:r>
            <a:r>
              <a:rPr lang="ru-RU" sz="1600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>
                <a:effectLst/>
                <a:latin typeface="Helvetica Neue" panose="02000503000000020004" pitchFamily="2" charset="0"/>
              </a:rPr>
              <a:t>Сроки:</a:t>
            </a:r>
            <a:r>
              <a:rPr lang="ru-RU" sz="16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600" dirty="0"/>
              <a:t>точная доставка по графику, </a:t>
            </a:r>
            <a:r>
              <a:rPr lang="ru-RU" sz="1600" dirty="0" smtClean="0"/>
              <a:t>склады </a:t>
            </a:r>
            <a:r>
              <a:rPr lang="ru-RU" sz="1600" dirty="0"/>
              <a:t>в Москве и МО</a:t>
            </a:r>
            <a:r>
              <a:rPr lang="ru-RU" sz="1600" dirty="0" smtClean="0">
                <a:effectLst/>
                <a:latin typeface="Helvetica Neue" panose="02000503000000020004" pitchFamily="2" charset="0"/>
              </a:rPr>
              <a:t> </a:t>
            </a:r>
            <a:r>
              <a:rPr lang="ru-RU" sz="1600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4274B4A-4586-971C-DAE2-5C3F68BAE0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6279" y="1899599"/>
            <a:ext cx="3520019" cy="425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D90E87-9BA1-B7F1-6B03-809FBACE7816}"/>
              </a:ext>
            </a:extLst>
          </p:cNvPr>
          <p:cNvSpPr txBox="1"/>
          <p:nvPr/>
        </p:nvSpPr>
        <p:spPr>
          <a:xfrm>
            <a:off x="8702366" y="2149540"/>
            <a:ext cx="2311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Helvetica Oblique" pitchFamily="2" charset="0"/>
              </a:rPr>
              <a:t>ПРИМЕР</a:t>
            </a:r>
            <a:r>
              <a:rPr lang="ru-RU" sz="3200" i="1" dirty="0">
                <a:solidFill>
                  <a:schemeClr val="bg1"/>
                </a:solidFill>
                <a:effectLst/>
                <a:latin typeface="Helvetica Oblique" pitchFamily="2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039D20-FFA8-C57F-BDD5-C7AB52B9766B}"/>
              </a:ext>
            </a:extLst>
          </p:cNvPr>
          <p:cNvSpPr txBox="1"/>
          <p:nvPr/>
        </p:nvSpPr>
        <p:spPr>
          <a:xfrm>
            <a:off x="8287192" y="2741529"/>
            <a:ext cx="29781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Helvetica Neue" panose="02000503000000020004" pitchFamily="2" charset="0"/>
              </a:rPr>
              <a:t>Благодаря слаженной работе </a:t>
            </a:r>
            <a:r>
              <a:rPr lang="ru-RU" sz="15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и </a:t>
            </a:r>
            <a:r>
              <a:rPr lang="ru-RU" sz="1500" dirty="0">
                <a:solidFill>
                  <a:schemeClr val="bg1"/>
                </a:solidFill>
                <a:latin typeface="Helvetica Neue" panose="02000503000000020004" pitchFamily="2" charset="0"/>
              </a:rPr>
              <a:t>точной организации РСК-24 выполнила реконструкцию кровли 36 птичников, общей площадью </a:t>
            </a:r>
            <a:r>
              <a:rPr lang="ru-RU" sz="15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66 960 м², </a:t>
            </a:r>
            <a:r>
              <a:rPr lang="ru-RU" sz="1500" dirty="0">
                <a:solidFill>
                  <a:schemeClr val="bg1"/>
                </a:solidFill>
                <a:latin typeface="Helvetica Neue" panose="02000503000000020004" pitchFamily="2" charset="0"/>
              </a:rPr>
              <a:t>без остановки производства. После обновления кровельных покрытий расход газа на отопление снизился на 23 %, обеспечив предприятию стабильный микроклимат и ощутимую экономию энергоресурсов.</a:t>
            </a:r>
            <a:r>
              <a:rPr lang="ru-RU" sz="15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/>
            </a:r>
            <a:br>
              <a:rPr lang="ru-RU" sz="15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ru-RU" sz="15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0FA1833-013F-FB00-D2AC-AE2FBE98D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50" y="5022850"/>
            <a:ext cx="2127250" cy="183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8C7D35-B105-1248-57E0-1D9D171A8ACB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Helvetica" pitchFamily="2" charset="0"/>
              </a:rPr>
              <a:t>РЕШЕНИЕ</a:t>
            </a:r>
          </a:p>
        </p:txBody>
      </p:sp>
      <p:pic>
        <p:nvPicPr>
          <p:cNvPr id="11" name="Рисунок 10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B03A559-5AE3-9852-949B-BEA9C9159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46" y="192399"/>
            <a:ext cx="2223880" cy="6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4DF992-DD24-91C4-F283-B9ABEB450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83" y="2262845"/>
            <a:ext cx="6053807" cy="4855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35099" y="1602523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Helvetica" pitchFamily="2" charset="0"/>
              </a:rPr>
              <a:t>Вот что отличает нас от конкурентов: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80039" y="2416418"/>
            <a:ext cx="8299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Гибкие условия:</a:t>
            </a:r>
            <a:r>
              <a:rPr lang="ru-RU" sz="2800" dirty="0"/>
              <a:t> предоплата всего 30%, остальное — </a:t>
            </a:r>
            <a:r>
              <a:rPr lang="ru-RU" sz="2800" b="1" dirty="0"/>
              <a:t>после приёмки </a:t>
            </a:r>
            <a:r>
              <a:rPr lang="ru-RU" sz="2800" b="1" dirty="0" smtClean="0"/>
              <a:t>работ.</a:t>
            </a:r>
            <a:r>
              <a:rPr lang="ru-RU" sz="2800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33C9B9-96D9-DE96-5C4F-C7F86A95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397" y="2416418"/>
            <a:ext cx="523220" cy="52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869152" y="3728147"/>
            <a:ext cx="78503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Прозрачный </a:t>
            </a:r>
            <a:r>
              <a:rPr lang="ru-RU" sz="2800" b="1" dirty="0" smtClean="0"/>
              <a:t>контроль:</a:t>
            </a:r>
            <a:r>
              <a:rPr lang="ru-RU" sz="2800" dirty="0" smtClean="0"/>
              <a:t> все </a:t>
            </a:r>
            <a:r>
              <a:rPr lang="ru-RU" sz="2800" dirty="0"/>
              <a:t>этапы работ фиксируются фото- и видеоотчётами с объекта. </a:t>
            </a:r>
            <a:endParaRPr lang="ru-RU" sz="28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510" y="3728147"/>
            <a:ext cx="523220" cy="523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F30EB6-4C9D-EF22-D9E2-891C7615779B}"/>
              </a:ext>
            </a:extLst>
          </p:cNvPr>
          <p:cNvSpPr txBox="1"/>
          <p:nvPr/>
        </p:nvSpPr>
        <p:spPr>
          <a:xfrm>
            <a:off x="874591" y="4974563"/>
            <a:ext cx="7844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Гарантии:</a:t>
            </a:r>
            <a:r>
              <a:rPr lang="ru-RU" sz="2800" dirty="0"/>
              <a:t> прописанные в договоре обязательства — компенсируем простой, если нарушим сроки.</a:t>
            </a:r>
            <a:endParaRPr lang="ru-RU" sz="28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BBAB54-2E4A-1B05-B923-545C2D5416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949" y="4974563"/>
            <a:ext cx="523220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BA6E1E-19CD-EB71-C677-CBD3C5D6FAAB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Helvetica" pitchFamily="2" charset="0"/>
              </a:rPr>
              <a:t>ПОЧЕМУ ВЫБИРАЮТ НАС? </a:t>
            </a:r>
          </a:p>
        </p:txBody>
      </p:sp>
      <p:pic>
        <p:nvPicPr>
          <p:cNvPr id="6" name="Рисунок 5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8F82F78-190B-D679-4635-736AFFFCC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46" y="192399"/>
            <a:ext cx="2223880" cy="6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4DF992-DD24-91C4-F283-B9ABEB45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344" y="2482315"/>
            <a:ext cx="5750656" cy="4612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40965" y="1517938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Helvetica" pitchFamily="2" charset="0"/>
              </a:rPr>
              <a:t>Наши решения уже используют: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8FE450-0094-F115-D0D5-104C055208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179" y="2281859"/>
            <a:ext cx="3520019" cy="425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8EAF65-B4A8-5A59-B6AB-044F456C43AD}"/>
              </a:ext>
            </a:extLst>
          </p:cNvPr>
          <p:cNvSpPr txBox="1"/>
          <p:nvPr/>
        </p:nvSpPr>
        <p:spPr>
          <a:xfrm>
            <a:off x="452387" y="2576938"/>
            <a:ext cx="3358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sz="1600" b="1" dirty="0">
                <a:solidFill>
                  <a:schemeClr val="bg1"/>
                </a:solidFill>
                <a:latin typeface="Helvetica Neue" panose="02000503000000020004" pitchFamily="2" charset="0"/>
              </a:rPr>
              <a:t>50 000 м² </a:t>
            </a:r>
            <a:r>
              <a:rPr lang="ru-RU" sz="1600" b="1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кровли. г. Калининград</a:t>
            </a:r>
            <a:r>
              <a:rPr lang="ru-RU" sz="1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 ООО «</a:t>
            </a:r>
            <a:r>
              <a:rPr lang="ru-RU" sz="1600" b="1" dirty="0" err="1">
                <a:solidFill>
                  <a:schemeClr val="bg1"/>
                </a:solidFill>
                <a:latin typeface="Helvetica Neue" panose="02000503000000020004" pitchFamily="2" charset="0"/>
              </a:rPr>
              <a:t>Полипром</a:t>
            </a:r>
            <a:r>
              <a:rPr lang="ru-RU" sz="1600" b="1" dirty="0">
                <a:solidFill>
                  <a:schemeClr val="bg1"/>
                </a:solidFill>
                <a:latin typeface="Helvetica Neue" panose="02000503000000020004" pitchFamily="2" charset="0"/>
              </a:rPr>
              <a:t>».</a:t>
            </a:r>
            <a:r>
              <a:rPr lang="ru-RU" sz="16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73B3A4-2711-DB5C-9826-EDD94D2B535C}"/>
              </a:ext>
            </a:extLst>
          </p:cNvPr>
          <p:cNvSpPr txBox="1"/>
          <p:nvPr/>
        </p:nvSpPr>
        <p:spPr>
          <a:xfrm>
            <a:off x="452386" y="3189093"/>
            <a:ext cx="3358129" cy="1169551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Helvetica Neue" panose="02000503000000020004" pitchFamily="2" charset="0"/>
              </a:rPr>
              <a:t>Работы выполнены на 20 дней раньше срока</a:t>
            </a:r>
            <a:r>
              <a:rPr lang="ru-RU" sz="14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. Экономия </a:t>
            </a:r>
            <a:r>
              <a:rPr lang="ru-RU" sz="1400" dirty="0">
                <a:solidFill>
                  <a:schemeClr val="bg1"/>
                </a:solidFill>
                <a:latin typeface="Helvetica Neue" panose="02000503000000020004" pitchFamily="2" charset="0"/>
              </a:rPr>
              <a:t>на поставках — 1 млн рублей</a:t>
            </a:r>
            <a:r>
              <a:rPr lang="ru-RU" sz="14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. Объект </a:t>
            </a:r>
            <a:r>
              <a:rPr lang="ru-RU" sz="1400" dirty="0">
                <a:solidFill>
                  <a:schemeClr val="bg1"/>
                </a:solidFill>
                <a:latin typeface="Helvetica Neue" panose="02000503000000020004" pitchFamily="2" charset="0"/>
              </a:rPr>
              <a:t>принят без замечаний.</a:t>
            </a:r>
            <a:r>
              <a:rPr lang="ru-RU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ru-RU" sz="14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24708E-83E0-ADE1-4033-5D47818957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6373" y="2281859"/>
            <a:ext cx="3520019" cy="42583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848C7BE-7CD1-A9CD-3622-6034451269AC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Helvetica" pitchFamily="2" charset="0"/>
              </a:rPr>
              <a:t>КЕЙСЫ</a:t>
            </a:r>
          </a:p>
        </p:txBody>
      </p:sp>
      <p:pic>
        <p:nvPicPr>
          <p:cNvPr id="2" name="Рисунок 1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0526E41-47A7-C1A9-C0D2-EE432260E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46" y="192399"/>
            <a:ext cx="2223880" cy="667164"/>
          </a:xfrm>
          <a:prstGeom prst="rect">
            <a:avLst/>
          </a:prstGeom>
        </p:spPr>
      </p:pic>
      <p:pic>
        <p:nvPicPr>
          <p:cNvPr id="1026" name="Picture 2" descr="D:\Маркетинг\ФОТО КФ\ФОТО КФ\Кровля\2023\2023 Апрель\1080 плоск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3" y="4010810"/>
            <a:ext cx="2938658" cy="21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4E68BD1-E908-5A7A-F48A-78787F90D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736" y="4908047"/>
            <a:ext cx="2775173" cy="23941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08EAF65-B4A8-5A59-B6AB-044F456C43AD}"/>
              </a:ext>
            </a:extLst>
          </p:cNvPr>
          <p:cNvSpPr txBox="1"/>
          <p:nvPr/>
        </p:nvSpPr>
        <p:spPr>
          <a:xfrm>
            <a:off x="4201053" y="2617065"/>
            <a:ext cx="3358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sz="1600" b="1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3 053 </a:t>
            </a:r>
            <a:r>
              <a:rPr lang="ru-RU" sz="1600" b="1" dirty="0">
                <a:solidFill>
                  <a:schemeClr val="bg1"/>
                </a:solidFill>
                <a:latin typeface="Helvetica Neue" panose="02000503000000020004" pitchFamily="2" charset="0"/>
              </a:rPr>
              <a:t>м² кровли. </a:t>
            </a:r>
            <a:r>
              <a:rPr lang="ru-RU" sz="1600" b="1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г. Москва. ООО </a:t>
            </a:r>
            <a:r>
              <a:rPr lang="ru-RU" sz="1600" b="1" dirty="0">
                <a:solidFill>
                  <a:schemeClr val="bg1"/>
                </a:solidFill>
                <a:latin typeface="Helvetica Neue" panose="02000503000000020004" pitchFamily="2" charset="0"/>
              </a:rPr>
              <a:t>«Абсолют </a:t>
            </a:r>
            <a:r>
              <a:rPr lang="ru-RU" sz="1600" b="1" dirty="0" err="1">
                <a:solidFill>
                  <a:schemeClr val="bg1"/>
                </a:solidFill>
                <a:latin typeface="Helvetica Neue" panose="02000503000000020004" pitchFamily="2" charset="0"/>
              </a:rPr>
              <a:t>Эссет</a:t>
            </a:r>
            <a:r>
              <a:rPr lang="ru-RU" sz="1600" b="1" dirty="0">
                <a:solidFill>
                  <a:schemeClr val="bg1"/>
                </a:solidFill>
                <a:latin typeface="Helvetica Neue" panose="02000503000000020004" pitchFamily="2" charset="0"/>
              </a:rPr>
              <a:t> Менеджмент»</a:t>
            </a:r>
            <a:r>
              <a:rPr lang="ru-RU" sz="16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73B3A4-2711-DB5C-9826-EDD94D2B535C}"/>
              </a:ext>
            </a:extLst>
          </p:cNvPr>
          <p:cNvSpPr txBox="1"/>
          <p:nvPr/>
        </p:nvSpPr>
        <p:spPr>
          <a:xfrm>
            <a:off x="4170505" y="3228358"/>
            <a:ext cx="3439075" cy="738664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Helvetica Neue" panose="02000503000000020004" pitchFamily="2" charset="0"/>
              </a:rPr>
              <a:t>Капитальный ремонт наплавляемой кровли выполнен без срывов сроков.</a:t>
            </a:r>
            <a:r>
              <a:rPr lang="ru-RU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ru-RU" sz="14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90" y="4010811"/>
            <a:ext cx="3023307" cy="21412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5CF4D9-9E12-B6CC-4068-E8C272297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8731" y="4954960"/>
            <a:ext cx="2775173" cy="23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3133902"/>
            <a:ext cx="8672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effectLst/>
                <a:latin typeface="Helvetica" pitchFamily="2" charset="0"/>
              </a:rPr>
              <a:t>Спецусловия</a:t>
            </a:r>
            <a:r>
              <a:rPr lang="ru-RU" sz="2800" b="1" dirty="0">
                <a:effectLst/>
                <a:latin typeface="Helvetica" pitchFamily="2" charset="0"/>
              </a:rPr>
              <a:t> для членов </a:t>
            </a:r>
          </a:p>
          <a:p>
            <a:r>
              <a:rPr lang="ru-RU" sz="2800" b="1" dirty="0">
                <a:effectLst/>
                <a:latin typeface="Helvetica" pitchFamily="2" charset="0"/>
              </a:rPr>
              <a:t>жюри Телешоу: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869152" y="4452873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Дополнительная гарантия </a:t>
            </a:r>
            <a:r>
              <a:rPr lang="ru-RU" sz="2000" dirty="0"/>
              <a:t>1 год на выполненные работы</a:t>
            </a:r>
            <a:endParaRPr lang="ru-RU" sz="20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446" y="4378731"/>
            <a:ext cx="523220" cy="5232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0A9B40-0881-45F4-5445-1ECE4D1DF2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830" y="1663544"/>
            <a:ext cx="5306693" cy="1319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72246C-4289-530F-BC01-29D2AB852F7B}"/>
              </a:ext>
            </a:extLst>
          </p:cNvPr>
          <p:cNvSpPr txBox="1"/>
          <p:nvPr/>
        </p:nvSpPr>
        <p:spPr>
          <a:xfrm>
            <a:off x="885627" y="5174115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Бесплатная диагностика кровли — до и после работ</a:t>
            </a:r>
            <a:endParaRPr lang="ru-RU" sz="20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DA4C203-E719-CC88-3374-775B1E87EF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921" y="5099973"/>
            <a:ext cx="523220" cy="523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889744" y="5949469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Сопровождение инженера и фотоотчёт с объекта</a:t>
            </a:r>
            <a:r>
              <a:rPr lang="ru-RU" sz="2000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960948A-5E11-1608-3F44-3D4A91B015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9038" y="5875327"/>
            <a:ext cx="523220" cy="5232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51298" y="2332044"/>
            <a:ext cx="5750656" cy="4612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6B9F33-8318-CFDF-FEEB-BEB31C475095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Helvetica" pitchFamily="2" charset="0"/>
              </a:rPr>
              <a:t>ПРИЗЫВ К ДЕЙСТВИЮ</a:t>
            </a:r>
          </a:p>
        </p:txBody>
      </p:sp>
      <p:pic>
        <p:nvPicPr>
          <p:cNvPr id="3" name="Рисунок 2" descr="Изображение выглядит как линия, треугольн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C33E66E-BA90-537A-8FFA-0AA697D80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46" y="192399"/>
            <a:ext cx="2223880" cy="6671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6367398" y="859563"/>
            <a:ext cx="5493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РСК-24 — это команда, которая берет ответственность за результат.</a:t>
            </a:r>
            <a:br>
              <a:rPr lang="ru-RU" sz="2000" b="1" dirty="0"/>
            </a:br>
            <a:r>
              <a:rPr lang="ru-RU" sz="2000" b="1" dirty="0"/>
              <a:t>Мы открыты к партнёрству и готовы доказать эффективность делом.</a:t>
            </a:r>
            <a:endParaRPr lang="ru-RU" sz="2000" b="1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307</Words>
  <Application>Microsoft Office PowerPoint</Application>
  <PresentationFormat>Произвольный</PresentationFormat>
  <Paragraphs>42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Дина</cp:lastModifiedBy>
  <cp:revision>38</cp:revision>
  <dcterms:created xsi:type="dcterms:W3CDTF">2025-04-23T08:46:05Z</dcterms:created>
  <dcterms:modified xsi:type="dcterms:W3CDTF">2025-11-11T08:46:49Z</dcterms:modified>
</cp:coreProperties>
</file>