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65" r:id="rId4"/>
    <p:sldId id="257" r:id="rId5"/>
    <p:sldId id="269" r:id="rId6"/>
    <p:sldId id="266" r:id="rId7"/>
    <p:sldId id="259" r:id="rId8"/>
    <p:sldId id="260" r:id="rId9"/>
    <p:sldId id="267" r:id="rId10"/>
    <p:sldId id="268" r:id="rId11"/>
    <p:sldId id="261" r:id="rId12"/>
    <p:sldId id="262" r:id="rId13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764"/>
    <a:srgbClr val="113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65"/>
    <p:restoredTop sz="88534" autoAdjust="0"/>
  </p:normalViewPr>
  <p:slideViewPr>
    <p:cSldViewPr snapToGrid="0">
      <p:cViewPr varScale="1">
        <p:scale>
          <a:sx n="84" d="100"/>
          <a:sy n="84" d="100"/>
        </p:scale>
        <p:origin x="48" y="4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10T17:36:03.167" idx="1">
    <p:pos x="10" y="10"/>
    <p:text>Добавить более красивые картинки проектов и производства РИАК</p:text>
    <p:extLst>
      <p:ext uri="{C676402C-5697-4E1C-873F-D02D1690AC5C}">
        <p15:threadingInfo xmlns:p15="http://schemas.microsoft.com/office/powerpoint/2012/main" timeZoneBias="-180"/>
      </p:ext>
    </p:extLst>
  </p:cm>
  <p:cm authorId="1" dt="2025-11-10T17:36:35.596" idx="2">
    <p:pos x="146" y="146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48D4E-5230-4946-8D52-120039660FF6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0E0A6-A784-4690-BC28-0959E8DBB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14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0E0A6-A784-4690-BC28-0959E8DBB88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335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0E0A6-A784-4690-BC28-0959E8DBB88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83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0E0A6-A784-4690-BC28-0959E8DBB88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67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0E0A6-A784-4690-BC28-0959E8DBB88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841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0E0A6-A784-4690-BC28-0959E8DBB88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56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0E0A6-A784-4690-BC28-0959E8DBB88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160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0E0A6-A784-4690-BC28-0959E8DBB88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495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0E0A6-A784-4690-BC28-0959E8DBB88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026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0E0A6-A784-4690-BC28-0959E8DBB88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19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0E0A6-A784-4690-BC28-0959E8DBB88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15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536B04-F31E-CB40-AAB8-84524437712D}" type="datetimeFigureOut">
              <a:rPr lang="ru-RU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D9C1E1C-2F1C-1043-865B-BA2263B0C1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536B04-F31E-CB40-AAB8-84524437712D}" type="datetimeFigureOut">
              <a:rPr lang="ru-RU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D9C1E1C-2F1C-1043-865B-BA2263B0C1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536B04-F31E-CB40-AAB8-84524437712D}" type="datetimeFigureOut">
              <a:rPr lang="ru-RU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D9C1E1C-2F1C-1043-865B-BA2263B0C1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536B04-F31E-CB40-AAB8-84524437712D}" type="datetimeFigureOut">
              <a:rPr lang="ru-RU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D9C1E1C-2F1C-1043-865B-BA2263B0C1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536B04-F31E-CB40-AAB8-84524437712D}" type="datetimeFigureOut">
              <a:rPr lang="ru-RU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D9C1E1C-2F1C-1043-865B-BA2263B0C1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536B04-F31E-CB40-AAB8-84524437712D}" type="datetimeFigureOut">
              <a:rPr lang="ru-RU"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D9C1E1C-2F1C-1043-865B-BA2263B0C1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536B04-F31E-CB40-AAB8-84524437712D}" type="datetimeFigureOut">
              <a:rPr lang="ru-RU"/>
              <a:t>12.11.2025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D9C1E1C-2F1C-1043-865B-BA2263B0C1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536B04-F31E-CB40-AAB8-84524437712D}" type="datetimeFigureOut">
              <a:rPr lang="ru-RU"/>
              <a:t>12.11.2025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D9C1E1C-2F1C-1043-865B-BA2263B0C1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536B04-F31E-CB40-AAB8-84524437712D}" type="datetimeFigureOut">
              <a:rPr lang="ru-RU"/>
              <a:t>12.11.2025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D9C1E1C-2F1C-1043-865B-BA2263B0C1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536B04-F31E-CB40-AAB8-84524437712D}" type="datetimeFigureOut">
              <a:rPr lang="ru-RU"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D9C1E1C-2F1C-1043-865B-BA2263B0C1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536B04-F31E-CB40-AAB8-84524437712D}" type="datetimeFigureOut">
              <a:rPr lang="ru-RU"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D9C1E1C-2F1C-1043-865B-BA2263B0C1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36B04-F31E-CB40-AAB8-84524437712D}" type="datetimeFigureOut">
              <a:rPr lang="ru-RU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9C1E1C-2F1C-1043-865B-BA2263B0C198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6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3018219" y="1865419"/>
            <a:ext cx="6684878" cy="53674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436902" y="441841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000000"/>
                </a:solidFill>
                <a:latin typeface="Helvetica Neue"/>
              </a:rPr>
              <a:t>Тема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2996" y="164824"/>
            <a:ext cx="1479550" cy="16256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541264" y="177800"/>
            <a:ext cx="1467740" cy="16126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541264" y="5054600"/>
            <a:ext cx="1479550" cy="16256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82996" y="5080552"/>
            <a:ext cx="1467740" cy="16126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41903" y="411120"/>
            <a:ext cx="6471742" cy="687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1027929" y="401258"/>
            <a:ext cx="722169" cy="1961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-36506" y="5437025"/>
            <a:ext cx="12265011" cy="1625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6264345" y="5389788"/>
            <a:ext cx="1371600" cy="13716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7704304" y="5273040"/>
            <a:ext cx="1384300" cy="13716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9138850" y="5173562"/>
            <a:ext cx="1409700" cy="14097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436902" y="1875052"/>
            <a:ext cx="5771439" cy="22608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436902" y="1573896"/>
            <a:ext cx="2516333" cy="4751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7172550" y="1164282"/>
            <a:ext cx="3678330" cy="2843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8572885" y="2356758"/>
            <a:ext cx="103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latin typeface="Helvetica"/>
              </a:rPr>
              <a:t>Фото</a:t>
            </a:r>
            <a:endParaRPr dirty="0"/>
          </a:p>
        </p:txBody>
      </p:sp>
      <p:sp>
        <p:nvSpPr>
          <p:cNvPr id="24" name="TextBox 23"/>
          <p:cNvSpPr txBox="1"/>
          <p:nvPr/>
        </p:nvSpPr>
        <p:spPr bwMode="auto">
          <a:xfrm>
            <a:off x="7067066" y="4086593"/>
            <a:ext cx="86720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Александр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Цаплев</a:t>
            </a:r>
            <a:endParaRPr lang="ru-RU" dirty="0"/>
          </a:p>
          <a:p>
            <a:pPr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Директор по продажам</a:t>
            </a:r>
          </a:p>
          <a:p>
            <a:pPr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ООО «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Алрокс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»</a:t>
            </a:r>
            <a:endParaRPr dirty="0"/>
          </a:p>
          <a:p>
            <a:pPr>
              <a:defRPr/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Helvetica Neue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1145881" y="3712953"/>
            <a:ext cx="4898064" cy="39327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5A596B-B45D-47DC-9AE0-C4B5D65011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79802" y="1162786"/>
            <a:ext cx="3310320" cy="28449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5936" y="204571"/>
            <a:ext cx="11960127" cy="538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29092" y="2576938"/>
            <a:ext cx="297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ru-RU" sz="3200" b="1" dirty="0">
                <a:solidFill>
                  <a:schemeClr val="bg1"/>
                </a:solidFill>
                <a:latin typeface="Helvetica Neue"/>
              </a:rPr>
              <a:t>Компания А</a:t>
            </a:r>
            <a:r>
              <a:rPr lang="ru-RU" sz="3200" dirty="0">
                <a:solidFill>
                  <a:schemeClr val="bg1"/>
                </a:solidFill>
                <a:latin typeface="Helvetica Neue"/>
              </a:rPr>
              <a:t> 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753180" y="3299969"/>
            <a:ext cx="2978192" cy="1200329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  <a:latin typeface="Helvetica Neue"/>
              </a:rPr>
              <a:t>сократили бюджет закупок на 12% за год.  </a:t>
            </a:r>
            <a:endParaRPr/>
          </a:p>
          <a:p>
            <a:pPr>
              <a:defRPr/>
            </a:pPr>
            <a:br>
              <a:rPr lang="ru-RU">
                <a:solidFill>
                  <a:schemeClr val="bg1"/>
                </a:solidFill>
                <a:latin typeface="Helvetica Neue"/>
              </a:rPr>
            </a:br>
            <a:endParaRPr lang="ru-RU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4397286" y="2576938"/>
            <a:ext cx="297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  <a:latin typeface="Helvetica Neue"/>
              </a:rPr>
              <a:t>Проект Б</a:t>
            </a:r>
            <a:r>
              <a:rPr lang="ru-RU" sz="3200">
                <a:solidFill>
                  <a:schemeClr val="bg1"/>
                </a:solidFill>
                <a:latin typeface="Helvetica Neue"/>
              </a:rPr>
              <a:t> 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4521374" y="3299969"/>
            <a:ext cx="2978192" cy="1754326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Helvetica Neue"/>
              </a:rPr>
              <a:t>избежали штрафов за просрочку благодаря нашим гарантированным поставкам.  </a:t>
            </a:r>
            <a:endParaRPr dirty="0"/>
          </a:p>
          <a:p>
            <a:pPr>
              <a:defRPr/>
            </a:pPr>
            <a:br>
              <a:rPr lang="ru-RU" dirty="0">
                <a:solidFill>
                  <a:schemeClr val="bg1"/>
                </a:solidFill>
                <a:latin typeface="Helvetica Neue"/>
              </a:rPr>
            </a:br>
            <a:endParaRPr lang="ru-RU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193114" y="947467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КЕЙСЫ</a:t>
            </a:r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627E6-B67A-42FE-BD3D-4F0223207A0A}"/>
              </a:ext>
            </a:extLst>
          </p:cNvPr>
          <p:cNvSpPr txBox="1"/>
          <p:nvPr/>
        </p:nvSpPr>
        <p:spPr bwMode="auto">
          <a:xfrm>
            <a:off x="248592" y="1736933"/>
            <a:ext cx="6573898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700" b="1" dirty="0">
                <a:solidFill>
                  <a:srgbClr val="1F3764"/>
                </a:solidFill>
                <a:latin typeface="Helvetica" pitchFamily="2" charset="0"/>
                <a:cs typeface="Evolventa" panose="020B0502020202020204" charset="0"/>
              </a:rPr>
              <a:t>Особенности представленного решения:</a:t>
            </a:r>
            <a:endParaRPr lang="ru-RU" sz="1700" dirty="0">
              <a:solidFill>
                <a:srgbClr val="1F3764"/>
              </a:solidFill>
              <a:latin typeface="Helvetica" pitchFamily="2" charset="0"/>
              <a:cs typeface="Arial" panose="020B0604020202090204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ru-RU" sz="1700" noProof="0" dirty="0">
                <a:ln>
                  <a:noFill/>
                </a:ln>
                <a:solidFill>
                  <a:srgbClr val="1F3764"/>
                </a:solidFill>
                <a:effectLst/>
                <a:uLnTx/>
                <a:uFillTx/>
                <a:latin typeface="Helvetica" pitchFamily="2" charset="0"/>
                <a:cs typeface="Arial" panose="020B0604020202090204"/>
                <a:sym typeface="+mn-ea"/>
              </a:rPr>
              <a:t>Данное заполнение не выбивается и общей архитектурной</a:t>
            </a:r>
            <a:br>
              <a:rPr lang="en-US" sz="1700" noProof="0" dirty="0">
                <a:ln>
                  <a:noFill/>
                </a:ln>
                <a:solidFill>
                  <a:srgbClr val="1F3764"/>
                </a:solidFill>
                <a:effectLst/>
                <a:uLnTx/>
                <a:uFillTx/>
                <a:latin typeface="Helvetica" pitchFamily="2" charset="0"/>
                <a:cs typeface="Arial" panose="020B0604020202090204"/>
                <a:sym typeface="+mn-ea"/>
              </a:rPr>
            </a:br>
            <a:r>
              <a:rPr lang="ru-RU" sz="1700" noProof="0" dirty="0">
                <a:ln>
                  <a:noFill/>
                </a:ln>
                <a:solidFill>
                  <a:srgbClr val="1F3764"/>
                </a:solidFill>
                <a:effectLst/>
                <a:uLnTx/>
                <a:uFillTx/>
                <a:latin typeface="Helvetica" pitchFamily="2" charset="0"/>
                <a:cs typeface="Arial" panose="020B0604020202090204"/>
                <a:sym typeface="+mn-ea"/>
              </a:rPr>
              <a:t>и колористической  концепции фасада, визуально делает конструкции единым целым. </a:t>
            </a:r>
            <a:endParaRPr lang="en-US" sz="1700" noProof="0" dirty="0">
              <a:ln>
                <a:noFill/>
              </a:ln>
              <a:solidFill>
                <a:srgbClr val="1F3764"/>
              </a:solidFill>
              <a:effectLst/>
              <a:uLnTx/>
              <a:uFillTx/>
              <a:latin typeface="Helvetica" pitchFamily="2" charset="0"/>
              <a:cs typeface="Arial" panose="020B0604020202090204"/>
              <a:sym typeface="+mn-ea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ru-RU" sz="1700" dirty="0">
                <a:solidFill>
                  <a:srgbClr val="1F3764"/>
                </a:solidFill>
                <a:latin typeface="Helvetica" pitchFamily="2" charset="0"/>
                <a:sym typeface="+mn-ea"/>
              </a:rPr>
              <a:t>Уменьшение трудоемкости сборки и монтажа достигается</a:t>
            </a:r>
            <a:br>
              <a:rPr lang="en-US" sz="1700" dirty="0">
                <a:solidFill>
                  <a:srgbClr val="1F3764"/>
                </a:solidFill>
                <a:latin typeface="Helvetica" pitchFamily="2" charset="0"/>
                <a:sym typeface="+mn-ea"/>
              </a:rPr>
            </a:br>
            <a:r>
              <a:rPr lang="ru-RU" sz="1700" dirty="0">
                <a:solidFill>
                  <a:srgbClr val="1F3764"/>
                </a:solidFill>
                <a:latin typeface="Helvetica" pitchFamily="2" charset="0"/>
                <a:sym typeface="+mn-ea"/>
              </a:rPr>
              <a:t>за счет изменения системы крепления, конструкция </a:t>
            </a:r>
            <a:br>
              <a:rPr lang="en-US" sz="1700" dirty="0">
                <a:solidFill>
                  <a:srgbClr val="1F3764"/>
                </a:solidFill>
                <a:latin typeface="Helvetica" pitchFamily="2" charset="0"/>
                <a:sym typeface="+mn-ea"/>
              </a:rPr>
            </a:br>
            <a:r>
              <a:rPr lang="ru-RU" sz="1700" dirty="0">
                <a:solidFill>
                  <a:srgbClr val="1F3764"/>
                </a:solidFill>
                <a:latin typeface="Helvetica" pitchFamily="2" charset="0"/>
                <a:sym typeface="+mn-ea"/>
              </a:rPr>
              <a:t>не требует дополнительного основания для установки. </a:t>
            </a:r>
            <a:endParaRPr lang="en-US" sz="1700" dirty="0">
              <a:solidFill>
                <a:srgbClr val="1F3764"/>
              </a:solidFill>
              <a:latin typeface="Helvetica" pitchFamily="2" charset="0"/>
              <a:sym typeface="+mn-ea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ru-RU" sz="1700" dirty="0">
                <a:solidFill>
                  <a:srgbClr val="1F3764"/>
                </a:solidFill>
                <a:latin typeface="Helvetica" pitchFamily="2" charset="0"/>
              </a:rPr>
              <a:t>Использование алюминиевого профиля оптимальной длины, уменьшается расход при раскрое профиля.</a:t>
            </a:r>
            <a:endParaRPr lang="en-US" sz="1700" dirty="0">
              <a:solidFill>
                <a:srgbClr val="1F3764"/>
              </a:solidFill>
              <a:latin typeface="Helvetica" pitchFamily="2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ru-RU" sz="1700" dirty="0">
                <a:solidFill>
                  <a:srgbClr val="1F3764"/>
                </a:solidFill>
                <a:latin typeface="Helvetica" pitchFamily="2" charset="0"/>
                <a:sym typeface="+mn-ea"/>
              </a:rPr>
              <a:t>Стартовый и финишный профиль запроектированы с отливом, которые отводят осадки от внешнего контура стены и обеспечивают дополнительную влагонепроницаемость.</a:t>
            </a:r>
            <a:br>
              <a:rPr lang="ru-RU" sz="1700" dirty="0">
                <a:solidFill>
                  <a:srgbClr val="1F3764"/>
                </a:solidFill>
                <a:latin typeface="Helvetica" pitchFamily="2" charset="0"/>
                <a:sym typeface="+mn-ea"/>
              </a:rPr>
            </a:br>
            <a:endParaRPr lang="ru-RU" sz="1700" dirty="0">
              <a:solidFill>
                <a:srgbClr val="1F3764"/>
              </a:solidFill>
              <a:latin typeface="Helvetica" pitchFamily="2" charset="0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  <a:defRPr/>
            </a:pPr>
            <a:endParaRPr lang="ru-RU" sz="1200" dirty="0">
              <a:solidFill>
                <a:srgbClr val="1F3764"/>
              </a:solidFill>
              <a:latin typeface="Helvetica" pitchFamily="2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987494D-DC90-468D-9F2E-003666CD1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94" t="2656" r="7154"/>
          <a:stretch/>
        </p:blipFill>
        <p:spPr bwMode="auto">
          <a:xfrm>
            <a:off x="6943968" y="1646216"/>
            <a:ext cx="4999440" cy="45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4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219333" y="3133902"/>
            <a:ext cx="86720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Helvetica"/>
              </a:rPr>
              <a:t>Спецусловия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 для членов </a:t>
            </a:r>
            <a:endParaRPr dirty="0"/>
          </a:p>
          <a:p>
            <a:pPr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жюри Телешоу:</a:t>
            </a:r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5936" y="204571"/>
            <a:ext cx="11960127" cy="538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869152" y="4452873"/>
            <a:ext cx="78503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Расчет КМ и КМД со скидкой 15-20%</a:t>
            </a:r>
            <a:endParaRPr dirty="0">
              <a:latin typeface="Helvetica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8446" y="4378731"/>
            <a:ext cx="523220" cy="523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05830" y="1663544"/>
            <a:ext cx="5306693" cy="1319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885627" y="5174115"/>
            <a:ext cx="78503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Первая поставка со специальными финансовыми условиями</a:t>
            </a:r>
            <a:endParaRPr dirty="0">
              <a:latin typeface="Helvetica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4921" y="5099973"/>
            <a:ext cx="523220" cy="5232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889744" y="5940591"/>
            <a:ext cx="78503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Обучение вашего персонала бесплатно </a:t>
            </a:r>
            <a:endParaRPr dirty="0">
              <a:latin typeface="Helvetica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9038" y="5875327"/>
            <a:ext cx="523220" cy="5232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1">
            <a:off x="6951298" y="2332044"/>
            <a:ext cx="5750656" cy="46121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 bwMode="auto"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ПРИЗЫВ К ДЕЙСТВИЮ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79689" y="3185687"/>
            <a:ext cx="4266663" cy="3421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5936" y="204571"/>
            <a:ext cx="11960127" cy="5382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0" y="3698862"/>
            <a:ext cx="3938954" cy="31591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72550" y="967722"/>
            <a:ext cx="3932600" cy="30400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8623131" y="2297641"/>
            <a:ext cx="103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latin typeface="Helvetica"/>
              </a:rPr>
              <a:t>Фото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7067066" y="4086593"/>
            <a:ext cx="86720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Александр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Цаплев</a:t>
            </a:r>
            <a:endParaRPr lang="ru-RU" sz="2400" dirty="0"/>
          </a:p>
          <a:p>
            <a:pPr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Директор по продажам</a:t>
            </a:r>
          </a:p>
          <a:p>
            <a:pPr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ООО «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Алрокс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»</a:t>
            </a:r>
            <a:endParaRPr lang="ru-RU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-36506" y="5537172"/>
            <a:ext cx="12265011" cy="16256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264345" y="5398495"/>
            <a:ext cx="1371600" cy="13716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704304" y="5312227"/>
            <a:ext cx="1384300" cy="1371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138850" y="5182269"/>
            <a:ext cx="1409700" cy="14097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98669" y="1348352"/>
            <a:ext cx="5771439" cy="2260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36902" y="1096941"/>
            <a:ext cx="2516333" cy="4751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5936" y="204571"/>
            <a:ext cx="11960127" cy="538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6095999" y="603035"/>
            <a:ext cx="7779041" cy="624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EC3D06-744E-36BE-24A1-F2BFC308964A}"/>
              </a:ext>
            </a:extLst>
          </p:cNvPr>
          <p:cNvSpPr txBox="1"/>
          <p:nvPr/>
        </p:nvSpPr>
        <p:spPr bwMode="auto">
          <a:xfrm>
            <a:off x="167555" y="1851181"/>
            <a:ext cx="64128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АЛРОКС — российский производитель алюминиевых профилей для светопрозрачных конструкций. Система «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Алрокс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» выпускается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на заводе РИАК на юге России.</a:t>
            </a:r>
            <a:endParaRPr lang="ru-RU" sz="2000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E8D569-D8FA-B8F2-E2E7-EE435D809E68}"/>
              </a:ext>
            </a:extLst>
          </p:cNvPr>
          <p:cNvSpPr txBox="1"/>
          <p:nvPr/>
        </p:nvSpPr>
        <p:spPr bwMode="auto">
          <a:xfrm>
            <a:off x="167555" y="1044000"/>
            <a:ext cx="7182364" cy="58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О КОМПАНИИ АЛРОКС 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91313-ABA0-ED55-946A-D01E8B669CD1}"/>
              </a:ext>
            </a:extLst>
          </p:cNvPr>
          <p:cNvSpPr txBox="1"/>
          <p:nvPr/>
        </p:nvSpPr>
        <p:spPr bwMode="auto">
          <a:xfrm>
            <a:off x="167555" y="3502198"/>
            <a:ext cx="64128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Мы разрабатываем и поставляем профильные системы для окон, дверей, фасадов и перегородок, сотрудничая с архитекторами, строителями, девелоперами и производителями СПК.</a:t>
            </a:r>
            <a:endParaRPr lang="ru-RU" sz="2000" dirty="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8649E-8BC4-4F55-47D4-923AA58C1CFE}"/>
              </a:ext>
            </a:extLst>
          </p:cNvPr>
          <p:cNvSpPr txBox="1"/>
          <p:nvPr/>
        </p:nvSpPr>
        <p:spPr bwMode="auto">
          <a:xfrm>
            <a:off x="167555" y="5460993"/>
            <a:ext cx="64128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Современное оборудование и строгий контроль качества гарантируют высокий уровень продукции.</a:t>
            </a:r>
            <a:endParaRPr lang="ru-RU" sz="2000" dirty="0">
              <a:latin typeface="Helvetica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FD9ABD-E46C-D697-0202-7BC5E6C20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803" b="1112"/>
          <a:stretch/>
        </p:blipFill>
        <p:spPr>
          <a:xfrm>
            <a:off x="6499336" y="1096586"/>
            <a:ext cx="5023133" cy="272994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2DD8163-8089-D5DD-9E81-6B9DD70F72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0" t="6645" r="790" b="33447"/>
          <a:stretch/>
        </p:blipFill>
        <p:spPr>
          <a:xfrm>
            <a:off x="9188702" y="4004524"/>
            <a:ext cx="2333767" cy="225832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D2BF2A7-054B-C1D9-FD52-3CAE178150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5" r="1979" b="31356"/>
          <a:stretch/>
        </p:blipFill>
        <p:spPr>
          <a:xfrm>
            <a:off x="6499336" y="4004525"/>
            <a:ext cx="2544080" cy="225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1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5200" y="218795"/>
            <a:ext cx="11960127" cy="538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6306204" y="971897"/>
            <a:ext cx="7779041" cy="624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5E8324-5A29-D9C9-51A1-1FE8FB9B716D}"/>
              </a:ext>
            </a:extLst>
          </p:cNvPr>
          <p:cNvSpPr txBox="1"/>
          <p:nvPr/>
        </p:nvSpPr>
        <p:spPr bwMode="auto">
          <a:xfrm>
            <a:off x="202174" y="948995"/>
            <a:ext cx="3700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Завод РИАК</a:t>
            </a:r>
            <a:endParaRPr lang="ru-RU" dirty="0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AB0CE04B-ED60-1D08-1402-9F5C07232871}"/>
              </a:ext>
            </a:extLst>
          </p:cNvPr>
          <p:cNvGrpSpPr/>
          <p:nvPr/>
        </p:nvGrpSpPr>
        <p:grpSpPr>
          <a:xfrm>
            <a:off x="202174" y="1676061"/>
            <a:ext cx="4744730" cy="4662549"/>
            <a:chOff x="215338" y="2083147"/>
            <a:chExt cx="4333515" cy="42669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91E5F3-1161-21AB-C602-B307E7A42997}"/>
                </a:ext>
              </a:extLst>
            </p:cNvPr>
            <p:cNvSpPr txBox="1"/>
            <p:nvPr/>
          </p:nvSpPr>
          <p:spPr bwMode="auto">
            <a:xfrm>
              <a:off x="244691" y="2083147"/>
              <a:ext cx="337028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900" dirty="0">
                  <a:solidFill>
                    <a:schemeClr val="accent1">
                      <a:lumMod val="50000"/>
                    </a:schemeClr>
                  </a:solidFill>
                  <a:latin typeface="Helvetica" pitchFamily="2" charset="0"/>
                </a:rPr>
                <a:t>Производственная мощность завода: </a:t>
              </a:r>
              <a:endParaRPr sz="1900" dirty="0">
                <a:latin typeface="Helvetica" pitchFamily="2" charset="0"/>
              </a:endParaRPr>
            </a:p>
          </p:txBody>
        </p: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F410EF34-4111-6FEE-8CF6-EAD7535CA16F}"/>
                </a:ext>
              </a:extLst>
            </p:cNvPr>
            <p:cNvGrpSpPr/>
            <p:nvPr/>
          </p:nvGrpSpPr>
          <p:grpSpPr>
            <a:xfrm>
              <a:off x="224636" y="2778233"/>
              <a:ext cx="4195850" cy="1007987"/>
              <a:chOff x="205974" y="2388275"/>
              <a:chExt cx="4195850" cy="100798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066D3C-B291-1F0E-311B-1035EB5E1A4F}"/>
                  </a:ext>
                </a:extLst>
              </p:cNvPr>
              <p:cNvSpPr txBox="1"/>
              <p:nvPr/>
            </p:nvSpPr>
            <p:spPr bwMode="auto">
              <a:xfrm>
                <a:off x="205974" y="2388275"/>
                <a:ext cx="4195850" cy="769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4400" b="1" dirty="0">
                    <a:solidFill>
                      <a:schemeClr val="accent1">
                        <a:lumMod val="50000"/>
                      </a:schemeClr>
                    </a:solidFill>
                    <a:latin typeface="Helvetica" pitchFamily="2" charset="0"/>
                  </a:rPr>
                  <a:t>24 000 тонн </a:t>
                </a:r>
                <a:endParaRPr sz="4400" b="1" dirty="0">
                  <a:latin typeface="Helvetica" pitchFamily="2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DBDD97-B6B2-4111-A95F-7B426861B015}"/>
                  </a:ext>
                </a:extLst>
              </p:cNvPr>
              <p:cNvSpPr txBox="1"/>
              <p:nvPr/>
            </p:nvSpPr>
            <p:spPr bwMode="auto">
              <a:xfrm>
                <a:off x="205975" y="3057708"/>
                <a:ext cx="398484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600" dirty="0">
                    <a:solidFill>
                      <a:schemeClr val="accent1">
                        <a:lumMod val="50000"/>
                      </a:schemeClr>
                    </a:solidFill>
                    <a:latin typeface="Helvetica" pitchFamily="2" charset="0"/>
                  </a:rPr>
                  <a:t>Алюминиевых столбов в год</a:t>
                </a:r>
                <a:endParaRPr sz="1600" dirty="0">
                  <a:latin typeface="Helvetica" pitchFamily="2" charset="0"/>
                </a:endParaRPr>
              </a:p>
            </p:txBody>
          </p:sp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0D0C3DFC-CBE9-1EB7-F391-07E43723B1FA}"/>
                </a:ext>
              </a:extLst>
            </p:cNvPr>
            <p:cNvGrpSpPr/>
            <p:nvPr/>
          </p:nvGrpSpPr>
          <p:grpSpPr>
            <a:xfrm>
              <a:off x="215338" y="3808107"/>
              <a:ext cx="4195850" cy="1254973"/>
              <a:chOff x="196375" y="3538320"/>
              <a:chExt cx="4195850" cy="125497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609D0D2-E821-9F34-1743-F498D4DED1F0}"/>
                  </a:ext>
                </a:extLst>
              </p:cNvPr>
              <p:cNvSpPr txBox="1"/>
              <p:nvPr/>
            </p:nvSpPr>
            <p:spPr bwMode="auto">
              <a:xfrm>
                <a:off x="196375" y="3538320"/>
                <a:ext cx="4195850" cy="769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4400" b="1" dirty="0">
                    <a:solidFill>
                      <a:schemeClr val="accent1">
                        <a:lumMod val="50000"/>
                      </a:schemeClr>
                    </a:solidFill>
                    <a:latin typeface="Helvetica" pitchFamily="2" charset="0"/>
                  </a:rPr>
                  <a:t>11 000 тонн </a:t>
                </a:r>
                <a:endParaRPr sz="4400" b="1" dirty="0">
                  <a:latin typeface="Helvetica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CBEF3A-546B-0637-8E55-8995747CBAE8}"/>
                  </a:ext>
                </a:extLst>
              </p:cNvPr>
              <p:cNvSpPr txBox="1"/>
              <p:nvPr/>
            </p:nvSpPr>
            <p:spPr bwMode="auto">
              <a:xfrm>
                <a:off x="205975" y="4208517"/>
                <a:ext cx="3984844" cy="584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600" dirty="0">
                    <a:solidFill>
                      <a:schemeClr val="accent1">
                        <a:lumMod val="50000"/>
                      </a:schemeClr>
                    </a:solidFill>
                    <a:latin typeface="Helvetica" pitchFamily="2" charset="0"/>
                  </a:rPr>
                  <a:t>Экструдированного алюминия</a:t>
                </a:r>
                <a:br>
                  <a:rPr lang="ru-RU" sz="1600" dirty="0">
                    <a:solidFill>
                      <a:schemeClr val="accent1">
                        <a:lumMod val="50000"/>
                      </a:schemeClr>
                    </a:solidFill>
                    <a:latin typeface="Helvetica" pitchFamily="2" charset="0"/>
                  </a:rPr>
                </a:br>
                <a:r>
                  <a:rPr lang="ru-RU" sz="1600" dirty="0">
                    <a:solidFill>
                      <a:schemeClr val="accent1">
                        <a:lumMod val="50000"/>
                      </a:schemeClr>
                    </a:solidFill>
                    <a:latin typeface="Helvetica" pitchFamily="2" charset="0"/>
                  </a:rPr>
                  <a:t>в год</a:t>
                </a:r>
                <a:endParaRPr sz="1600" dirty="0">
                  <a:latin typeface="Helvetica" pitchFamily="2" charset="0"/>
                </a:endParaRPr>
              </a:p>
            </p:txBody>
          </p:sp>
        </p:grp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37D8B069-60F7-757E-0BE1-E2B5DE386500}"/>
                </a:ext>
              </a:extLst>
            </p:cNvPr>
            <p:cNvGrpSpPr/>
            <p:nvPr/>
          </p:nvGrpSpPr>
          <p:grpSpPr>
            <a:xfrm>
              <a:off x="244691" y="5084968"/>
              <a:ext cx="4304162" cy="1265080"/>
              <a:chOff x="205673" y="4974330"/>
              <a:chExt cx="4304162" cy="126508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96D87A-E182-495B-573D-1DF8F248B230}"/>
                  </a:ext>
                </a:extLst>
              </p:cNvPr>
              <p:cNvSpPr txBox="1"/>
              <p:nvPr/>
            </p:nvSpPr>
            <p:spPr bwMode="auto">
              <a:xfrm>
                <a:off x="205975" y="4974330"/>
                <a:ext cx="4195850" cy="769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4400" b="1" dirty="0">
                    <a:solidFill>
                      <a:schemeClr val="accent1">
                        <a:lumMod val="50000"/>
                      </a:schemeClr>
                    </a:solidFill>
                    <a:latin typeface="Helvetica" pitchFamily="2" charset="0"/>
                  </a:rPr>
                  <a:t>&gt;2 млн м²</a:t>
                </a:r>
                <a:endParaRPr sz="4400" b="1" dirty="0">
                  <a:latin typeface="Helvetica" pitchFamily="2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7A6D23-5621-8321-5BFB-FB47328B3F66}"/>
                  </a:ext>
                </a:extLst>
              </p:cNvPr>
              <p:cNvSpPr txBox="1"/>
              <p:nvPr/>
            </p:nvSpPr>
            <p:spPr bwMode="auto">
              <a:xfrm>
                <a:off x="205673" y="5654634"/>
                <a:ext cx="4304162" cy="584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600" dirty="0">
                    <a:solidFill>
                      <a:schemeClr val="accent1">
                        <a:lumMod val="50000"/>
                      </a:schemeClr>
                    </a:solidFill>
                    <a:latin typeface="Helvetica" pitchFamily="2" charset="0"/>
                  </a:rPr>
                  <a:t>Профиля, окрашенного методом порошковой покраски</a:t>
                </a:r>
                <a:endParaRPr sz="1600" dirty="0">
                  <a:latin typeface="Helvetica" pitchFamily="2" charset="0"/>
                </a:endParaRPr>
              </a:p>
            </p:txBody>
          </p:sp>
        </p:grp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1796D45-1F6D-DB41-B389-04B2BDBF13D2}"/>
              </a:ext>
            </a:extLst>
          </p:cNvPr>
          <p:cNvGrpSpPr/>
          <p:nvPr/>
        </p:nvGrpSpPr>
        <p:grpSpPr>
          <a:xfrm>
            <a:off x="5208986" y="1435608"/>
            <a:ext cx="5343190" cy="5037763"/>
            <a:chOff x="4529890" y="1223017"/>
            <a:chExt cx="5120952" cy="554419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59022A-2A12-FF23-6A11-359CABABC6CB}"/>
                </a:ext>
              </a:extLst>
            </p:cNvPr>
            <p:cNvSpPr txBox="1"/>
            <p:nvPr/>
          </p:nvSpPr>
          <p:spPr bwMode="auto">
            <a:xfrm>
              <a:off x="4883011" y="1223017"/>
              <a:ext cx="4337169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900" dirty="0">
                  <a:solidFill>
                    <a:schemeClr val="accent1">
                      <a:lumMod val="50000"/>
                    </a:schemeClr>
                  </a:solidFill>
                  <a:latin typeface="Helvetica Neue"/>
                </a:rPr>
                <a:t>Промышленные мощности:  </a:t>
              </a:r>
              <a:endParaRPr lang="ru-RU" sz="1900" dirty="0"/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B36985E-DA85-E24D-4997-6357E07BE340}"/>
                </a:ext>
              </a:extLst>
            </p:cNvPr>
            <p:cNvGrpSpPr/>
            <p:nvPr/>
          </p:nvGrpSpPr>
          <p:grpSpPr>
            <a:xfrm>
              <a:off x="4529890" y="1676716"/>
              <a:ext cx="5120952" cy="5090497"/>
              <a:chOff x="5868833" y="1655536"/>
              <a:chExt cx="5120952" cy="5090497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1252638F-6E52-CE28-DA85-C68178163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8833" y="1655536"/>
                <a:ext cx="5120952" cy="5090497"/>
              </a:xfrm>
              <a:prstGeom prst="rect">
                <a:avLst/>
              </a:prstGeom>
            </p:spPr>
          </p:pic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E5EC0BE5-58B0-C074-7BAE-2261317503E1}"/>
                  </a:ext>
                </a:extLst>
              </p:cNvPr>
              <p:cNvGrpSpPr/>
              <p:nvPr/>
            </p:nvGrpSpPr>
            <p:grpSpPr>
              <a:xfrm>
                <a:off x="6205625" y="2033936"/>
                <a:ext cx="4620218" cy="4264081"/>
                <a:chOff x="6205625" y="2100004"/>
                <a:chExt cx="4620218" cy="4264081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D98390A-3A2A-4B0B-F613-B6190621AD2E}"/>
                    </a:ext>
                  </a:extLst>
                </p:cNvPr>
                <p:cNvSpPr txBox="1"/>
                <p:nvPr/>
              </p:nvSpPr>
              <p:spPr bwMode="auto">
                <a:xfrm>
                  <a:off x="6205625" y="2100004"/>
                  <a:ext cx="4337169" cy="4230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2000" b="1" dirty="0">
                      <a:solidFill>
                        <a:schemeClr val="bg2"/>
                      </a:solidFill>
                      <a:latin typeface="Helvetica" pitchFamily="2" charset="0"/>
                    </a:rPr>
                    <a:t>1</a:t>
                  </a:r>
                  <a:r>
                    <a:rPr lang="ru-RU" dirty="0">
                      <a:solidFill>
                        <a:schemeClr val="bg2"/>
                      </a:solidFill>
                      <a:latin typeface="Helvetica" pitchFamily="2" charset="0"/>
                    </a:rPr>
                    <a:t>  Литейный цех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F5472EE-69F4-E4CF-D048-53DB10CE930D}"/>
                    </a:ext>
                  </a:extLst>
                </p:cNvPr>
                <p:cNvSpPr txBox="1"/>
                <p:nvPr/>
              </p:nvSpPr>
              <p:spPr bwMode="auto">
                <a:xfrm>
                  <a:off x="6205625" y="2609145"/>
                  <a:ext cx="4337169" cy="716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2000" b="1" dirty="0">
                      <a:solidFill>
                        <a:schemeClr val="bg2"/>
                      </a:solidFill>
                      <a:latin typeface="Helvetica" pitchFamily="2" charset="0"/>
                    </a:rPr>
                    <a:t>1</a:t>
                  </a:r>
                  <a:r>
                    <a:rPr lang="ru-RU" dirty="0">
                      <a:solidFill>
                        <a:schemeClr val="bg2"/>
                      </a:solidFill>
                      <a:latin typeface="Helvetica" pitchFamily="2" charset="0"/>
                    </a:rPr>
                    <a:t>  Лаборатория спектрального анализа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B1734CE-A216-1A8C-E3CF-6C7BB2FFD6D4}"/>
                    </a:ext>
                  </a:extLst>
                </p:cNvPr>
                <p:cNvSpPr txBox="1"/>
                <p:nvPr/>
              </p:nvSpPr>
              <p:spPr bwMode="auto">
                <a:xfrm>
                  <a:off x="6205625" y="3395284"/>
                  <a:ext cx="4337169" cy="4230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2000" b="1" dirty="0">
                      <a:solidFill>
                        <a:schemeClr val="bg2"/>
                      </a:solidFill>
                      <a:latin typeface="Helvetica" pitchFamily="2" charset="0"/>
                    </a:rPr>
                    <a:t>3</a:t>
                  </a:r>
                  <a:r>
                    <a:rPr lang="ru-RU" dirty="0">
                      <a:solidFill>
                        <a:schemeClr val="bg2"/>
                      </a:solidFill>
                      <a:latin typeface="Helvetica" pitchFamily="2" charset="0"/>
                    </a:rPr>
                    <a:t>  Прессовых комплекса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BE136AD-0B46-7A3B-1D17-D78EB3EC86F2}"/>
                    </a:ext>
                  </a:extLst>
                </p:cNvPr>
                <p:cNvSpPr txBox="1"/>
                <p:nvPr/>
              </p:nvSpPr>
              <p:spPr bwMode="auto">
                <a:xfrm>
                  <a:off x="6205625" y="3904425"/>
                  <a:ext cx="4337169" cy="4230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2000" b="1" dirty="0">
                      <a:solidFill>
                        <a:schemeClr val="bg2"/>
                      </a:solidFill>
                      <a:latin typeface="Helvetica" pitchFamily="2" charset="0"/>
                    </a:rPr>
                    <a:t>1</a:t>
                  </a:r>
                  <a:r>
                    <a:rPr lang="ru-RU" dirty="0">
                      <a:solidFill>
                        <a:schemeClr val="bg2"/>
                      </a:solidFill>
                      <a:latin typeface="Helvetica" pitchFamily="2" charset="0"/>
                    </a:rPr>
                    <a:t>  Линия  химической обработки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593ADA1-AB71-E9DF-48BA-758CCD0BF771}"/>
                    </a:ext>
                  </a:extLst>
                </p:cNvPr>
                <p:cNvSpPr txBox="1"/>
                <p:nvPr/>
              </p:nvSpPr>
              <p:spPr bwMode="auto">
                <a:xfrm>
                  <a:off x="6205625" y="4413566"/>
                  <a:ext cx="4337169" cy="4230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2000" b="1" dirty="0">
                      <a:solidFill>
                        <a:schemeClr val="bg2"/>
                      </a:solidFill>
                      <a:latin typeface="Helvetica" pitchFamily="2" charset="0"/>
                    </a:rPr>
                    <a:t>2</a:t>
                  </a:r>
                  <a:r>
                    <a:rPr lang="ru-RU" dirty="0">
                      <a:solidFill>
                        <a:schemeClr val="bg2"/>
                      </a:solidFill>
                      <a:latin typeface="Helvetica" pitchFamily="2" charset="0"/>
                    </a:rPr>
                    <a:t>  Линии порошковой покраски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4653818-766C-05B5-AF0A-CD49DE3BD2E9}"/>
                    </a:ext>
                  </a:extLst>
                </p:cNvPr>
                <p:cNvSpPr txBox="1"/>
                <p:nvPr/>
              </p:nvSpPr>
              <p:spPr bwMode="auto">
                <a:xfrm>
                  <a:off x="6205625" y="4941836"/>
                  <a:ext cx="4620218" cy="4230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2000" b="1" dirty="0">
                      <a:solidFill>
                        <a:schemeClr val="bg2"/>
                      </a:solidFill>
                      <a:latin typeface="Helvetica" pitchFamily="2" charset="0"/>
                    </a:rPr>
                    <a:t>2</a:t>
                  </a:r>
                  <a:r>
                    <a:rPr lang="ru-RU" dirty="0">
                      <a:solidFill>
                        <a:schemeClr val="bg2"/>
                      </a:solidFill>
                      <a:latin typeface="Helvetica" pitchFamily="2" charset="0"/>
                    </a:rPr>
                    <a:t>  Линии по скатке теплых профилей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59030C1-042B-926F-DA39-83B731A57F73}"/>
                    </a:ext>
                  </a:extLst>
                </p:cNvPr>
                <p:cNvSpPr txBox="1"/>
                <p:nvPr/>
              </p:nvSpPr>
              <p:spPr bwMode="auto">
                <a:xfrm>
                  <a:off x="6221954" y="5431848"/>
                  <a:ext cx="4337169" cy="4230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2000" b="1" dirty="0">
                      <a:solidFill>
                        <a:schemeClr val="bg2"/>
                      </a:solidFill>
                      <a:latin typeface="Helvetica" pitchFamily="2" charset="0"/>
                    </a:rPr>
                    <a:t>2</a:t>
                  </a:r>
                  <a:r>
                    <a:rPr lang="ru-RU" dirty="0">
                      <a:solidFill>
                        <a:schemeClr val="bg2"/>
                      </a:solidFill>
                      <a:latin typeface="Helvetica" pitchFamily="2" charset="0"/>
                    </a:rPr>
                    <a:t>  Линия </a:t>
                  </a:r>
                  <a:r>
                    <a:rPr lang="ru-RU" dirty="0" err="1">
                      <a:solidFill>
                        <a:schemeClr val="bg2"/>
                      </a:solidFill>
                      <a:latin typeface="Helvetica" pitchFamily="2" charset="0"/>
                    </a:rPr>
                    <a:t>мехобработки</a:t>
                  </a:r>
                  <a:r>
                    <a:rPr lang="ru-RU" dirty="0">
                      <a:solidFill>
                        <a:schemeClr val="bg2"/>
                      </a:solidFill>
                      <a:latin typeface="Helvetica" pitchFamily="2" charset="0"/>
                    </a:rPr>
                    <a:t> профилей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A57B8A3-04EC-BD7D-796E-ACD79B22C6D4}"/>
                    </a:ext>
                  </a:extLst>
                </p:cNvPr>
                <p:cNvSpPr txBox="1"/>
                <p:nvPr/>
              </p:nvSpPr>
              <p:spPr bwMode="auto">
                <a:xfrm>
                  <a:off x="6221954" y="5940986"/>
                  <a:ext cx="4337169" cy="4230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2000" b="1" dirty="0">
                      <a:solidFill>
                        <a:schemeClr val="bg2"/>
                      </a:solidFill>
                      <a:latin typeface="Helvetica" pitchFamily="2" charset="0"/>
                    </a:rPr>
                    <a:t>2</a:t>
                  </a:r>
                  <a:r>
                    <a:rPr lang="ru-RU" dirty="0">
                      <a:solidFill>
                        <a:schemeClr val="bg2"/>
                      </a:solidFill>
                      <a:latin typeface="Helvetica" pitchFamily="2" charset="0"/>
                    </a:rPr>
                    <a:t>  Линии автоматической упаковки</a:t>
                  </a:r>
                </a:p>
              </p:txBody>
            </p:sp>
          </p:grpSp>
        </p:grp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933521" y="3944814"/>
            <a:ext cx="3911615" cy="337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31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5200" y="204571"/>
            <a:ext cx="11960127" cy="538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6306204" y="971897"/>
            <a:ext cx="7779041" cy="624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ПРОБЛЕМА </a:t>
            </a:r>
            <a:endParaRPr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7A4BC52-C5EE-9E1A-23C1-A44960D1D49F}"/>
              </a:ext>
            </a:extLst>
          </p:cNvPr>
          <p:cNvGrpSpPr/>
          <p:nvPr/>
        </p:nvGrpSpPr>
        <p:grpSpPr>
          <a:xfrm>
            <a:off x="0" y="1515362"/>
            <a:ext cx="9130675" cy="3671980"/>
            <a:chOff x="-92936" y="1229954"/>
            <a:chExt cx="9130675" cy="3671980"/>
          </a:xfrm>
        </p:grpSpPr>
        <p:sp>
          <p:nvSpPr>
            <p:cNvPr id="5" name="TextBox 4"/>
            <p:cNvSpPr txBox="1"/>
            <p:nvPr/>
          </p:nvSpPr>
          <p:spPr bwMode="auto">
            <a:xfrm>
              <a:off x="-92936" y="1229954"/>
              <a:ext cx="648101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000">
                <a:defRPr/>
              </a:pPr>
              <a:r>
                <a:rPr lang="ru-RU" sz="3200" dirty="0">
                  <a:solidFill>
                    <a:schemeClr val="accent1">
                      <a:lumMod val="50000"/>
                    </a:schemeClr>
                  </a:solidFill>
                  <a:latin typeface="Helvetica"/>
                </a:rPr>
                <a:t>С какими сложностями сталкиваются наши заказчики:</a:t>
              </a:r>
              <a:endParaRPr dirty="0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640013CF-D41C-39B8-6100-AF602E1EB010}"/>
                </a:ext>
              </a:extLst>
            </p:cNvPr>
            <p:cNvGrpSpPr/>
            <p:nvPr/>
          </p:nvGrpSpPr>
          <p:grpSpPr>
            <a:xfrm>
              <a:off x="284178" y="4471047"/>
              <a:ext cx="7636577" cy="430887"/>
              <a:chOff x="403420" y="4258532"/>
              <a:chExt cx="7636577" cy="430887"/>
            </a:xfrm>
          </p:grpSpPr>
          <p:sp>
            <p:nvSpPr>
              <p:cNvPr id="12" name="TextBox 11"/>
              <p:cNvSpPr txBox="1"/>
              <p:nvPr/>
            </p:nvSpPr>
            <p:spPr bwMode="auto">
              <a:xfrm>
                <a:off x="857633" y="4258532"/>
                <a:ext cx="718236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2200" dirty="0">
                    <a:solidFill>
                      <a:schemeClr val="accent1">
                        <a:lumMod val="50000"/>
                      </a:schemeClr>
                    </a:solidFill>
                    <a:latin typeface="Helvetica" pitchFamily="2" charset="0"/>
                  </a:rPr>
                  <a:t>Срыв сроков реализации проекта </a:t>
                </a:r>
                <a:endParaRPr sz="2200" dirty="0">
                  <a:latin typeface="Helvetica" pitchFamily="2" charset="0"/>
                </a:endParaRPr>
              </a:p>
            </p:txBody>
          </p:sp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403420" y="4258532"/>
                <a:ext cx="383321" cy="383321"/>
              </a:xfrm>
              <a:prstGeom prst="rect">
                <a:avLst/>
              </a:prstGeom>
            </p:spPr>
          </p:pic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CFF0085-3875-519B-D747-9A11AE7BA586}"/>
                </a:ext>
              </a:extLst>
            </p:cNvPr>
            <p:cNvGrpSpPr/>
            <p:nvPr/>
          </p:nvGrpSpPr>
          <p:grpSpPr>
            <a:xfrm>
              <a:off x="284178" y="3792626"/>
              <a:ext cx="7636577" cy="437379"/>
              <a:chOff x="403420" y="3576360"/>
              <a:chExt cx="7636577" cy="437379"/>
            </a:xfrm>
          </p:grpSpPr>
          <p:sp>
            <p:nvSpPr>
              <p:cNvPr id="11" name="TextBox 10"/>
              <p:cNvSpPr txBox="1"/>
              <p:nvPr/>
            </p:nvSpPr>
            <p:spPr bwMode="auto">
              <a:xfrm>
                <a:off x="857633" y="3582852"/>
                <a:ext cx="718236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2200" dirty="0">
                    <a:solidFill>
                      <a:schemeClr val="accent1">
                        <a:lumMod val="50000"/>
                      </a:schemeClr>
                    </a:solidFill>
                    <a:latin typeface="Helvetica" pitchFamily="2" charset="0"/>
                  </a:rPr>
                  <a:t>Перерасход материалов</a:t>
                </a:r>
                <a:endParaRPr sz="2200" dirty="0">
                  <a:latin typeface="Helvetica" pitchFamily="2" charset="0"/>
                </a:endParaRPr>
              </a:p>
            </p:txBody>
          </p: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06387151-C6D6-CE6D-E57E-B0EAC56AF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403420" y="3576360"/>
                <a:ext cx="383321" cy="383321"/>
              </a:xfrm>
              <a:prstGeom prst="rect">
                <a:avLst/>
              </a:prstGeom>
            </p:spPr>
          </p:pic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8E588017-85ED-F5E4-E725-4AC2C97DCE99}"/>
                </a:ext>
              </a:extLst>
            </p:cNvPr>
            <p:cNvGrpSpPr/>
            <p:nvPr/>
          </p:nvGrpSpPr>
          <p:grpSpPr>
            <a:xfrm>
              <a:off x="284178" y="3106704"/>
              <a:ext cx="8753561" cy="444880"/>
              <a:chOff x="403420" y="2894189"/>
              <a:chExt cx="8753561" cy="444880"/>
            </a:xfrm>
          </p:grpSpPr>
          <p:sp>
            <p:nvSpPr>
              <p:cNvPr id="10" name="TextBox 9"/>
              <p:cNvSpPr txBox="1"/>
              <p:nvPr/>
            </p:nvSpPr>
            <p:spPr bwMode="auto">
              <a:xfrm>
                <a:off x="857633" y="2908182"/>
                <a:ext cx="829934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2200" dirty="0">
                    <a:solidFill>
                      <a:schemeClr val="accent1">
                        <a:lumMod val="50000"/>
                      </a:schemeClr>
                    </a:solidFill>
                    <a:latin typeface="Helvetica" pitchFamily="2" charset="0"/>
                  </a:rPr>
                  <a:t>Рост издержек при проектировании </a:t>
                </a:r>
                <a:endParaRPr sz="2200" dirty="0">
                  <a:latin typeface="Helvetica" pitchFamily="2" charset="0"/>
                </a:endParaRPr>
              </a:p>
            </p:txBody>
          </p:sp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514CDE10-3378-B831-2CBF-D790A91AF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403420" y="2894189"/>
                <a:ext cx="383321" cy="383321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FBF770F-BC09-6D22-0C8D-340F42C5CE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9" t="20370" r="1290" b="2007"/>
          <a:stretch/>
        </p:blipFill>
        <p:spPr>
          <a:xfrm>
            <a:off x="7343352" y="1670658"/>
            <a:ext cx="3594249" cy="44014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832178" y="3953905"/>
            <a:ext cx="3911615" cy="33744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9334" y="359007"/>
            <a:ext cx="11960127" cy="538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6292061" y="897212"/>
            <a:ext cx="7779041" cy="624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219334" y="1030558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ПРОБЛЕМА </a:t>
            </a: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4E0D0B-9B82-96F9-0025-1EEBB7EE0F46}"/>
              </a:ext>
            </a:extLst>
          </p:cNvPr>
          <p:cNvSpPr txBox="1"/>
          <p:nvPr/>
        </p:nvSpPr>
        <p:spPr bwMode="auto">
          <a:xfrm>
            <a:off x="0" y="1732174"/>
            <a:ext cx="101498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>
              <a:defRPr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Рост издержек при проектировании: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</a:br>
            <a:endParaRPr sz="2800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2D4C49A-AB7B-E857-C689-DF7DB643AE48}"/>
              </a:ext>
            </a:extLst>
          </p:cNvPr>
          <p:cNvGrpSpPr/>
          <p:nvPr/>
        </p:nvGrpSpPr>
        <p:grpSpPr>
          <a:xfrm>
            <a:off x="323821" y="2855754"/>
            <a:ext cx="11830237" cy="2136870"/>
            <a:chOff x="241696" y="2884916"/>
            <a:chExt cx="11830237" cy="194476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424A5B-E4AD-7F95-0ADF-3EEDC20C1054}"/>
                </a:ext>
              </a:extLst>
            </p:cNvPr>
            <p:cNvSpPr txBox="1"/>
            <p:nvPr/>
          </p:nvSpPr>
          <p:spPr bwMode="auto">
            <a:xfrm>
              <a:off x="522998" y="2884916"/>
              <a:ext cx="97544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dirty="0">
                  <a:solidFill>
                    <a:schemeClr val="accent1">
                      <a:lumMod val="50000"/>
                    </a:schemeClr>
                  </a:solidFill>
                  <a:latin typeface="Helvetica Neue"/>
                </a:rPr>
                <a:t>В проекте закладываются стандартные длины профилей.</a:t>
              </a:r>
              <a:endParaRPr lang="ru-R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18D092-274D-0911-A2CD-81A72A39C227}"/>
                </a:ext>
              </a:extLst>
            </p:cNvPr>
            <p:cNvSpPr txBox="1"/>
            <p:nvPr/>
          </p:nvSpPr>
          <p:spPr bwMode="auto">
            <a:xfrm>
              <a:off x="509610" y="3374682"/>
              <a:ext cx="115623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dirty="0">
                  <a:solidFill>
                    <a:schemeClr val="accent1">
                      <a:lumMod val="50000"/>
                    </a:schemeClr>
                  </a:solidFill>
                  <a:latin typeface="Helvetica Neue"/>
                </a:rPr>
                <a:t>Используются типовые решения без учета индивидуальности проекта.</a:t>
              </a:r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608BCF8-8258-C5B1-987B-B19601717399}"/>
                </a:ext>
              </a:extLst>
            </p:cNvPr>
            <p:cNvSpPr txBox="1"/>
            <p:nvPr/>
          </p:nvSpPr>
          <p:spPr bwMode="auto">
            <a:xfrm>
              <a:off x="522998" y="3876783"/>
              <a:ext cx="112040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dirty="0">
                  <a:solidFill>
                    <a:schemeClr val="accent1">
                      <a:lumMod val="50000"/>
                    </a:schemeClr>
                  </a:solidFill>
                  <a:latin typeface="Helvetica Neue"/>
                </a:rPr>
                <a:t>Нарушение норм проектирования при подборе статичных нагрузок конструкций.</a:t>
              </a:r>
              <a:endParaRPr lang="ru-RU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BC54B75-1265-FBF1-3B36-67C2951E0DB0}"/>
                </a:ext>
              </a:extLst>
            </p:cNvPr>
            <p:cNvSpPr txBox="1"/>
            <p:nvPr/>
          </p:nvSpPr>
          <p:spPr bwMode="auto">
            <a:xfrm>
              <a:off x="533886" y="4460351"/>
              <a:ext cx="101456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dirty="0">
                  <a:solidFill>
                    <a:schemeClr val="accent1">
                      <a:lumMod val="50000"/>
                    </a:schemeClr>
                  </a:solidFill>
                  <a:latin typeface="Helvetica Neue"/>
                </a:rPr>
                <a:t>Использования серий алюминиевых систем без учета особенностей монтажа.</a:t>
              </a:r>
              <a:endParaRPr lang="ru-RU" dirty="0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92B2AC4-D65C-83D0-642F-29A04D219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255084" y="2945399"/>
              <a:ext cx="267914" cy="267914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7FA9480-A1BD-C800-93A3-95AD5A7D9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241696" y="3424667"/>
              <a:ext cx="267914" cy="267914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7B8B4D6-32BB-C846-21DB-6BD1ED91E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241696" y="3933326"/>
              <a:ext cx="267914" cy="267914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71ABF82E-9FB2-5C49-74FF-DA803FE6F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241696" y="4518705"/>
              <a:ext cx="267914" cy="267914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6E2E34C1-D3DF-ED99-8536-E0E27B01619D}"/>
              </a:ext>
            </a:extLst>
          </p:cNvPr>
          <p:cNvGrpSpPr/>
          <p:nvPr/>
        </p:nvGrpSpPr>
        <p:grpSpPr>
          <a:xfrm>
            <a:off x="424249" y="5621713"/>
            <a:ext cx="9204208" cy="1031810"/>
            <a:chOff x="349225" y="5301299"/>
            <a:chExt cx="9204208" cy="1031810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FE6FD90E-4BAD-59A5-D253-F83849F4C84B}"/>
                </a:ext>
              </a:extLst>
            </p:cNvPr>
            <p:cNvGrpSpPr/>
            <p:nvPr/>
          </p:nvGrpSpPr>
          <p:grpSpPr>
            <a:xfrm>
              <a:off x="349225" y="5301299"/>
              <a:ext cx="9204208" cy="1031810"/>
              <a:chOff x="349225" y="5301299"/>
              <a:chExt cx="9204208" cy="1031810"/>
            </a:xfrm>
          </p:grpSpPr>
          <p:sp>
            <p:nvSpPr>
              <p:cNvPr id="47" name="Скругленный прямоугольник 46">
                <a:extLst>
                  <a:ext uri="{FF2B5EF4-FFF2-40B4-BE49-F238E27FC236}">
                    <a16:creationId xmlns:a16="http://schemas.microsoft.com/office/drawing/2014/main" id="{5A8795E5-3C22-E5D5-2030-65636774656B}"/>
                  </a:ext>
                </a:extLst>
              </p:cNvPr>
              <p:cNvSpPr/>
              <p:nvPr/>
            </p:nvSpPr>
            <p:spPr>
              <a:xfrm>
                <a:off x="349225" y="5301299"/>
                <a:ext cx="9204208" cy="1031810"/>
              </a:xfrm>
              <a:prstGeom prst="roundRect">
                <a:avLst/>
              </a:prstGeom>
              <a:solidFill>
                <a:srgbClr val="11337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48" name="Скругленный прямоугольник 47">
                <a:extLst>
                  <a:ext uri="{FF2B5EF4-FFF2-40B4-BE49-F238E27FC236}">
                    <a16:creationId xmlns:a16="http://schemas.microsoft.com/office/drawing/2014/main" id="{500F09D5-354A-E344-7511-7DB587D4A83B}"/>
                  </a:ext>
                </a:extLst>
              </p:cNvPr>
              <p:cNvSpPr/>
              <p:nvPr/>
            </p:nvSpPr>
            <p:spPr bwMode="auto">
              <a:xfrm>
                <a:off x="489532" y="5434068"/>
                <a:ext cx="8925367" cy="742349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9675857-388A-4384-A726-A695C0A17219}"/>
                </a:ext>
              </a:extLst>
            </p:cNvPr>
            <p:cNvSpPr txBox="1"/>
            <p:nvPr/>
          </p:nvSpPr>
          <p:spPr bwMode="auto">
            <a:xfrm>
              <a:off x="617138" y="5571717"/>
              <a:ext cx="817982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200" b="1" dirty="0">
                  <a:solidFill>
                    <a:schemeClr val="bg2"/>
                  </a:solidFill>
                  <a:latin typeface="Helvetica" pitchFamily="2" charset="0"/>
                </a:rPr>
                <a:t>Итог: </a:t>
              </a:r>
              <a:r>
                <a:rPr lang="ru-RU" sz="2200" dirty="0">
                  <a:solidFill>
                    <a:schemeClr val="bg2"/>
                  </a:solidFill>
                  <a:latin typeface="Helvetica" pitchFamily="2" charset="0"/>
                </a:rPr>
                <a:t>перерасход, сложность монтажа, увеличение сроков.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491279" y="4017771"/>
            <a:ext cx="3911615" cy="337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07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5936" y="204571"/>
            <a:ext cx="11960127" cy="538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6306204" y="971897"/>
            <a:ext cx="7779041" cy="624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504142-F503-4818-980D-4FBADE8471D4}"/>
              </a:ext>
            </a:extLst>
          </p:cNvPr>
          <p:cNvSpPr txBox="1"/>
          <p:nvPr/>
        </p:nvSpPr>
        <p:spPr bwMode="auto"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РЕШЕНИЕ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90BAD0-4D06-6992-9C8E-8602E94783C0}"/>
              </a:ext>
            </a:extLst>
          </p:cNvPr>
          <p:cNvSpPr txBox="1"/>
          <p:nvPr/>
        </p:nvSpPr>
        <p:spPr bwMode="auto">
          <a:xfrm>
            <a:off x="0" y="1450861"/>
            <a:ext cx="11700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>
              <a:defRPr/>
            </a:pPr>
            <a:r>
              <a:rPr lang="ru-RU" sz="2800" b="1" dirty="0">
                <a:solidFill>
                  <a:srgbClr val="1F3764"/>
                </a:solidFill>
                <a:latin typeface="Helvetica"/>
              </a:rPr>
              <a:t>ПРОЕКТНОЕ</a:t>
            </a:r>
            <a:r>
              <a:rPr lang="en-US" sz="2800" b="1" dirty="0">
                <a:solidFill>
                  <a:srgbClr val="1F3764"/>
                </a:solidFill>
                <a:latin typeface="Helvetica"/>
              </a:rPr>
              <a:t> </a:t>
            </a:r>
            <a:r>
              <a:rPr lang="ru-RU" sz="2800" b="1" dirty="0">
                <a:solidFill>
                  <a:srgbClr val="1F3764"/>
                </a:solidFill>
                <a:latin typeface="Helvetica"/>
              </a:rPr>
              <a:t>БЮРО | </a:t>
            </a:r>
            <a:r>
              <a:rPr lang="ru-RU" sz="2800" dirty="0">
                <a:solidFill>
                  <a:srgbClr val="1F3764"/>
                </a:solidFill>
                <a:latin typeface="Helvetica"/>
              </a:rPr>
              <a:t>наше отличие  от игроков рынка</a:t>
            </a:r>
            <a:endParaRPr lang="en-US" sz="2800" dirty="0">
              <a:solidFill>
                <a:srgbClr val="1F3764"/>
              </a:solidFill>
              <a:latin typeface="Helvetica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FE3EAAA3-F659-2493-A851-7EC0F31D160E}"/>
              </a:ext>
            </a:extLst>
          </p:cNvPr>
          <p:cNvGrpSpPr/>
          <p:nvPr/>
        </p:nvGrpSpPr>
        <p:grpSpPr>
          <a:xfrm>
            <a:off x="219334" y="2500370"/>
            <a:ext cx="11528129" cy="3749334"/>
            <a:chOff x="219334" y="2904095"/>
            <a:chExt cx="11528129" cy="374933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8026E0FB-92D0-6007-0011-63B755E32882}"/>
                </a:ext>
              </a:extLst>
            </p:cNvPr>
            <p:cNvGrpSpPr/>
            <p:nvPr/>
          </p:nvGrpSpPr>
          <p:grpSpPr>
            <a:xfrm>
              <a:off x="219334" y="2904095"/>
              <a:ext cx="3345491" cy="1774688"/>
              <a:chOff x="270133" y="3540428"/>
              <a:chExt cx="3345491" cy="1774688"/>
            </a:xfrm>
          </p:grpSpPr>
          <p:sp>
            <p:nvSpPr>
              <p:cNvPr id="21" name="Скругленный прямоугольник 20">
                <a:extLst>
                  <a:ext uri="{FF2B5EF4-FFF2-40B4-BE49-F238E27FC236}">
                    <a16:creationId xmlns:a16="http://schemas.microsoft.com/office/drawing/2014/main" id="{61092787-3502-E5D2-7529-6BD260680199}"/>
                  </a:ext>
                </a:extLst>
              </p:cNvPr>
              <p:cNvSpPr/>
              <p:nvPr/>
            </p:nvSpPr>
            <p:spPr bwMode="auto">
              <a:xfrm>
                <a:off x="270133" y="3540428"/>
                <a:ext cx="3345491" cy="1774688"/>
              </a:xfrm>
              <a:prstGeom prst="roundRect">
                <a:avLst/>
              </a:prstGeom>
              <a:solidFill>
                <a:srgbClr val="11337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23" name="Скругленный прямоугольник 22">
                <a:extLst>
                  <a:ext uri="{FF2B5EF4-FFF2-40B4-BE49-F238E27FC236}">
                    <a16:creationId xmlns:a16="http://schemas.microsoft.com/office/drawing/2014/main" id="{8C577814-6BB7-67C8-3F43-DE02C8E9DE05}"/>
                  </a:ext>
                </a:extLst>
              </p:cNvPr>
              <p:cNvSpPr/>
              <p:nvPr/>
            </p:nvSpPr>
            <p:spPr bwMode="auto">
              <a:xfrm>
                <a:off x="414975" y="3729469"/>
                <a:ext cx="3055805" cy="1406324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9080E55-48A2-B898-5461-85221B95EBCE}"/>
                  </a:ext>
                </a:extLst>
              </p:cNvPr>
              <p:cNvSpPr txBox="1"/>
              <p:nvPr/>
            </p:nvSpPr>
            <p:spPr bwMode="auto">
              <a:xfrm>
                <a:off x="303221" y="3761550"/>
                <a:ext cx="3109995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000">
                  <a:defRPr/>
                </a:pPr>
                <a:r>
                  <a:rPr lang="ru-RU" sz="1600" dirty="0">
                    <a:solidFill>
                      <a:schemeClr val="bg1"/>
                    </a:solidFill>
                    <a:latin typeface="Helvetica"/>
                  </a:rPr>
                  <a:t>Разработка решений</a:t>
                </a:r>
                <a:br>
                  <a:rPr lang="ru-RU" sz="1600" dirty="0">
                    <a:solidFill>
                      <a:schemeClr val="bg1"/>
                    </a:solidFill>
                    <a:latin typeface="Helvetica"/>
                  </a:rPr>
                </a:br>
                <a:r>
                  <a:rPr lang="ru-RU" sz="1600" dirty="0">
                    <a:solidFill>
                      <a:schemeClr val="bg1"/>
                    </a:solidFill>
                    <a:latin typeface="Helvetica"/>
                  </a:rPr>
                  <a:t>в области СПК </a:t>
                </a:r>
                <a:r>
                  <a:rPr lang="ru-RU" sz="1600" dirty="0" err="1">
                    <a:solidFill>
                      <a:schemeClr val="bg1"/>
                    </a:solidFill>
                    <a:latin typeface="Helvetica"/>
                  </a:rPr>
                  <a:t>алюм.системы</a:t>
                </a:r>
                <a:r>
                  <a:rPr lang="ru-RU" sz="1600" dirty="0">
                    <a:solidFill>
                      <a:schemeClr val="bg1"/>
                    </a:solidFill>
                    <a:latin typeface="Helvetica"/>
                  </a:rPr>
                  <a:t> “АЛРОКС”. Ежемесячный запуск от 8-10 матриц</a:t>
                </a:r>
                <a:endParaRPr lang="en-US" sz="1600" dirty="0">
                  <a:solidFill>
                    <a:schemeClr val="bg1"/>
                  </a:solidFill>
                  <a:latin typeface="Helvetica"/>
                </a:endParaRP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DEB8217D-CD68-5466-1B51-897BB8871824}"/>
                </a:ext>
              </a:extLst>
            </p:cNvPr>
            <p:cNvGrpSpPr/>
            <p:nvPr/>
          </p:nvGrpSpPr>
          <p:grpSpPr>
            <a:xfrm>
              <a:off x="3715516" y="2904095"/>
              <a:ext cx="3566328" cy="1501964"/>
              <a:chOff x="270133" y="3540428"/>
              <a:chExt cx="3566328" cy="1501964"/>
            </a:xfrm>
          </p:grpSpPr>
          <p:sp>
            <p:nvSpPr>
              <p:cNvPr id="27" name="Скругленный прямоугольник 26">
                <a:extLst>
                  <a:ext uri="{FF2B5EF4-FFF2-40B4-BE49-F238E27FC236}">
                    <a16:creationId xmlns:a16="http://schemas.microsoft.com/office/drawing/2014/main" id="{4CAE6A0D-B3FE-090D-AE74-87C1277CC028}"/>
                  </a:ext>
                </a:extLst>
              </p:cNvPr>
              <p:cNvSpPr/>
              <p:nvPr/>
            </p:nvSpPr>
            <p:spPr bwMode="auto">
              <a:xfrm>
                <a:off x="270133" y="3540428"/>
                <a:ext cx="3566328" cy="1501964"/>
              </a:xfrm>
              <a:prstGeom prst="roundRect">
                <a:avLst/>
              </a:prstGeom>
              <a:solidFill>
                <a:srgbClr val="11337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28" name="Скругленный прямоугольник 27">
                <a:extLst>
                  <a:ext uri="{FF2B5EF4-FFF2-40B4-BE49-F238E27FC236}">
                    <a16:creationId xmlns:a16="http://schemas.microsoft.com/office/drawing/2014/main" id="{7E8C1EA1-63EE-4439-6BD6-2541A1647AE2}"/>
                  </a:ext>
                </a:extLst>
              </p:cNvPr>
              <p:cNvSpPr/>
              <p:nvPr/>
            </p:nvSpPr>
            <p:spPr bwMode="auto">
              <a:xfrm>
                <a:off x="417965" y="3715841"/>
                <a:ext cx="3261487" cy="1151138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0D35E8-3477-6F62-9684-8377E2BB9528}"/>
                  </a:ext>
                </a:extLst>
              </p:cNvPr>
              <p:cNvSpPr txBox="1"/>
              <p:nvPr/>
            </p:nvSpPr>
            <p:spPr bwMode="auto">
              <a:xfrm>
                <a:off x="339431" y="3806444"/>
                <a:ext cx="326148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000">
                  <a:defRPr/>
                </a:pPr>
                <a:r>
                  <a:rPr lang="ru-RU" sz="2000" dirty="0">
                    <a:solidFill>
                      <a:schemeClr val="bg1"/>
                    </a:solidFill>
                    <a:latin typeface="Helvetica"/>
                  </a:rPr>
                  <a:t>Техническая поддержка на всех этапах сотрудничества</a:t>
                </a:r>
                <a:r>
                  <a:rPr lang="ru-RU" sz="1600" dirty="0">
                    <a:solidFill>
                      <a:schemeClr val="bg1"/>
                    </a:solidFill>
                    <a:latin typeface="Helvetica"/>
                  </a:rPr>
                  <a:t>.</a:t>
                </a:r>
                <a:endParaRPr lang="en-US" sz="1600" dirty="0">
                  <a:solidFill>
                    <a:schemeClr val="bg1"/>
                  </a:solidFill>
                  <a:latin typeface="Helvetica"/>
                </a:endParaRP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C83B4FBB-C054-A05C-20CB-0C687D584B6E}"/>
                </a:ext>
              </a:extLst>
            </p:cNvPr>
            <p:cNvGrpSpPr/>
            <p:nvPr/>
          </p:nvGrpSpPr>
          <p:grpSpPr>
            <a:xfrm>
              <a:off x="3722271" y="4547743"/>
              <a:ext cx="3563097" cy="2105686"/>
              <a:chOff x="270133" y="3540428"/>
              <a:chExt cx="3563097" cy="2105686"/>
            </a:xfrm>
          </p:grpSpPr>
          <p:sp>
            <p:nvSpPr>
              <p:cNvPr id="31" name="Скругленный прямоугольник 30">
                <a:extLst>
                  <a:ext uri="{FF2B5EF4-FFF2-40B4-BE49-F238E27FC236}">
                    <a16:creationId xmlns:a16="http://schemas.microsoft.com/office/drawing/2014/main" id="{A8B60426-D172-7593-9ACB-B926BE801354}"/>
                  </a:ext>
                </a:extLst>
              </p:cNvPr>
              <p:cNvSpPr/>
              <p:nvPr/>
            </p:nvSpPr>
            <p:spPr bwMode="auto">
              <a:xfrm>
                <a:off x="270133" y="3540428"/>
                <a:ext cx="3563097" cy="2105686"/>
              </a:xfrm>
              <a:prstGeom prst="roundRect">
                <a:avLst/>
              </a:prstGeom>
              <a:solidFill>
                <a:srgbClr val="11337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32" name="Скругленный прямоугольник 31">
                <a:extLst>
                  <a:ext uri="{FF2B5EF4-FFF2-40B4-BE49-F238E27FC236}">
                    <a16:creationId xmlns:a16="http://schemas.microsoft.com/office/drawing/2014/main" id="{E61C2103-7871-200F-0EA1-3E0BEE715874}"/>
                  </a:ext>
                </a:extLst>
              </p:cNvPr>
              <p:cNvSpPr/>
              <p:nvPr/>
            </p:nvSpPr>
            <p:spPr bwMode="auto">
              <a:xfrm>
                <a:off x="414734" y="3696260"/>
                <a:ext cx="3261246" cy="1827005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3ACD9BD-F122-3D35-CD19-F764AC15BA8C}"/>
                  </a:ext>
                </a:extLst>
              </p:cNvPr>
              <p:cNvSpPr txBox="1"/>
              <p:nvPr/>
            </p:nvSpPr>
            <p:spPr bwMode="auto">
              <a:xfrm>
                <a:off x="465180" y="3943161"/>
                <a:ext cx="3338015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000">
                  <a:defRPr/>
                </a:pPr>
                <a:r>
                  <a:rPr lang="ru-RU" sz="2000" dirty="0">
                    <a:solidFill>
                      <a:schemeClr val="bg1"/>
                    </a:solidFill>
                    <a:latin typeface="Helvetica"/>
                  </a:rPr>
                  <a:t>Предоставление готовых решений и подробной технической информации</a:t>
                </a:r>
                <a:endParaRPr lang="en-US" sz="2000" dirty="0">
                  <a:solidFill>
                    <a:schemeClr val="bg1"/>
                  </a:solidFill>
                  <a:latin typeface="Helvetica"/>
                </a:endParaRPr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89AFB3C2-1CF6-0B38-7E2C-CD3894671C75}"/>
                </a:ext>
              </a:extLst>
            </p:cNvPr>
            <p:cNvGrpSpPr/>
            <p:nvPr/>
          </p:nvGrpSpPr>
          <p:grpSpPr>
            <a:xfrm>
              <a:off x="219334" y="4878741"/>
              <a:ext cx="3345491" cy="1774688"/>
              <a:chOff x="270133" y="3493228"/>
              <a:chExt cx="3345491" cy="1774688"/>
            </a:xfrm>
          </p:grpSpPr>
          <p:sp>
            <p:nvSpPr>
              <p:cNvPr id="40" name="Скругленный прямоугольник 39">
                <a:extLst>
                  <a:ext uri="{FF2B5EF4-FFF2-40B4-BE49-F238E27FC236}">
                    <a16:creationId xmlns:a16="http://schemas.microsoft.com/office/drawing/2014/main" id="{F07F19ED-B3AA-CEDF-AA10-6F781F500D00}"/>
                  </a:ext>
                </a:extLst>
              </p:cNvPr>
              <p:cNvSpPr/>
              <p:nvPr/>
            </p:nvSpPr>
            <p:spPr bwMode="auto">
              <a:xfrm>
                <a:off x="270133" y="3493228"/>
                <a:ext cx="3345491" cy="1774688"/>
              </a:xfrm>
              <a:prstGeom prst="roundRect">
                <a:avLst/>
              </a:prstGeom>
              <a:solidFill>
                <a:srgbClr val="11337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41" name="Скругленный прямоугольник 40">
                <a:extLst>
                  <a:ext uri="{FF2B5EF4-FFF2-40B4-BE49-F238E27FC236}">
                    <a16:creationId xmlns:a16="http://schemas.microsoft.com/office/drawing/2014/main" id="{686778C0-11F3-12D8-C7F5-0B0C783137BE}"/>
                  </a:ext>
                </a:extLst>
              </p:cNvPr>
              <p:cNvSpPr/>
              <p:nvPr/>
            </p:nvSpPr>
            <p:spPr bwMode="auto">
              <a:xfrm>
                <a:off x="414661" y="3645023"/>
                <a:ext cx="3055805" cy="147109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85958DD-FD02-4E87-5046-24479505FB00}"/>
                  </a:ext>
                </a:extLst>
              </p:cNvPr>
              <p:cNvSpPr txBox="1"/>
              <p:nvPr/>
            </p:nvSpPr>
            <p:spPr bwMode="auto">
              <a:xfrm>
                <a:off x="303221" y="3564963"/>
                <a:ext cx="3174544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000">
                  <a:defRPr/>
                </a:pPr>
                <a:r>
                  <a:rPr lang="ru-RU" sz="2000" dirty="0">
                    <a:solidFill>
                      <a:schemeClr val="bg1"/>
                    </a:solidFill>
                    <a:latin typeface="Helvetica"/>
                  </a:rPr>
                  <a:t>Авторский и технический надзор при работе с алюминиевой системой “АЛРОКС”.</a:t>
                </a:r>
                <a:endParaRPr lang="en-US" sz="2000" dirty="0">
                  <a:solidFill>
                    <a:schemeClr val="bg1"/>
                  </a:solidFill>
                  <a:latin typeface="Helvetica"/>
                </a:endParaRPr>
              </a:p>
            </p:txBody>
          </p:sp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4B51676-FAA8-F4EC-638C-2F0D004C7DB7}"/>
                </a:ext>
              </a:extLst>
            </p:cNvPr>
            <p:cNvGrpSpPr/>
            <p:nvPr/>
          </p:nvGrpSpPr>
          <p:grpSpPr>
            <a:xfrm>
              <a:off x="7432534" y="2904095"/>
              <a:ext cx="4314929" cy="2085101"/>
              <a:chOff x="269733" y="3532570"/>
              <a:chExt cx="4314929" cy="2085101"/>
            </a:xfrm>
          </p:grpSpPr>
          <p:sp>
            <p:nvSpPr>
              <p:cNvPr id="44" name="Скругленный прямоугольник 43">
                <a:extLst>
                  <a:ext uri="{FF2B5EF4-FFF2-40B4-BE49-F238E27FC236}">
                    <a16:creationId xmlns:a16="http://schemas.microsoft.com/office/drawing/2014/main" id="{19A5E3F6-D00A-893F-3912-2AC589B93D46}"/>
                  </a:ext>
                </a:extLst>
              </p:cNvPr>
              <p:cNvSpPr/>
              <p:nvPr/>
            </p:nvSpPr>
            <p:spPr bwMode="auto">
              <a:xfrm>
                <a:off x="269733" y="3532570"/>
                <a:ext cx="4314929" cy="2085101"/>
              </a:xfrm>
              <a:prstGeom prst="roundRect">
                <a:avLst/>
              </a:prstGeom>
              <a:solidFill>
                <a:srgbClr val="11337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45" name="Скругленный прямоугольник 44">
                <a:extLst>
                  <a:ext uri="{FF2B5EF4-FFF2-40B4-BE49-F238E27FC236}">
                    <a16:creationId xmlns:a16="http://schemas.microsoft.com/office/drawing/2014/main" id="{705E5D61-794B-4699-850C-B5E8440B3243}"/>
                  </a:ext>
                </a:extLst>
              </p:cNvPr>
              <p:cNvSpPr/>
              <p:nvPr/>
            </p:nvSpPr>
            <p:spPr bwMode="auto">
              <a:xfrm>
                <a:off x="414973" y="3686246"/>
                <a:ext cx="4024448" cy="177774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9E66E10-A3CE-5E23-A8C0-E544B75E2458}"/>
                  </a:ext>
                </a:extLst>
              </p:cNvPr>
              <p:cNvSpPr txBox="1"/>
              <p:nvPr/>
            </p:nvSpPr>
            <p:spPr bwMode="auto">
              <a:xfrm>
                <a:off x="270942" y="4043016"/>
                <a:ext cx="4146215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000">
                  <a:defRPr/>
                </a:pPr>
                <a:r>
                  <a:rPr lang="ru-RU" sz="2000" dirty="0">
                    <a:solidFill>
                      <a:schemeClr val="bg1"/>
                    </a:solidFill>
                    <a:latin typeface="Helvetica"/>
                  </a:rPr>
                  <a:t>Подготовка проектной документации</a:t>
                </a:r>
                <a:br>
                  <a:rPr lang="ru-RU" sz="2000" dirty="0">
                    <a:solidFill>
                      <a:schemeClr val="bg1"/>
                    </a:solidFill>
                    <a:latin typeface="Helvetica"/>
                  </a:rPr>
                </a:br>
                <a:r>
                  <a:rPr lang="ru-RU" sz="2000" dirty="0">
                    <a:solidFill>
                      <a:schemeClr val="bg1"/>
                    </a:solidFill>
                    <a:latin typeface="Helvetica"/>
                  </a:rPr>
                  <a:t>КМ и КМД</a:t>
                </a:r>
                <a:endParaRPr lang="en-US" sz="2000" dirty="0">
                  <a:solidFill>
                    <a:schemeClr val="bg1"/>
                  </a:solidFill>
                  <a:latin typeface="Helvetica"/>
                </a:endParaRPr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1A688780-B3B3-4F4B-437E-35CEEC4D14D3}"/>
                </a:ext>
              </a:extLst>
            </p:cNvPr>
            <p:cNvGrpSpPr/>
            <p:nvPr/>
          </p:nvGrpSpPr>
          <p:grpSpPr>
            <a:xfrm>
              <a:off x="7442813" y="5149573"/>
              <a:ext cx="4304650" cy="1501964"/>
              <a:chOff x="270133" y="3540428"/>
              <a:chExt cx="4304650" cy="1501964"/>
            </a:xfrm>
          </p:grpSpPr>
          <p:sp>
            <p:nvSpPr>
              <p:cNvPr id="56" name="Скругленный прямоугольник 55">
                <a:extLst>
                  <a:ext uri="{FF2B5EF4-FFF2-40B4-BE49-F238E27FC236}">
                    <a16:creationId xmlns:a16="http://schemas.microsoft.com/office/drawing/2014/main" id="{BAB9E44F-94BA-7A79-34B8-1FD85A88F552}"/>
                  </a:ext>
                </a:extLst>
              </p:cNvPr>
              <p:cNvSpPr/>
              <p:nvPr/>
            </p:nvSpPr>
            <p:spPr bwMode="auto">
              <a:xfrm>
                <a:off x="270133" y="3540428"/>
                <a:ext cx="4304650" cy="1501964"/>
              </a:xfrm>
              <a:prstGeom prst="roundRect">
                <a:avLst/>
              </a:prstGeom>
              <a:solidFill>
                <a:srgbClr val="11337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57" name="Скругленный прямоугольник 56">
                <a:extLst>
                  <a:ext uri="{FF2B5EF4-FFF2-40B4-BE49-F238E27FC236}">
                    <a16:creationId xmlns:a16="http://schemas.microsoft.com/office/drawing/2014/main" id="{5647AED5-C8C8-3EF9-12D9-D6EC9B76163D}"/>
                  </a:ext>
                </a:extLst>
              </p:cNvPr>
              <p:cNvSpPr/>
              <p:nvPr/>
            </p:nvSpPr>
            <p:spPr bwMode="auto">
              <a:xfrm>
                <a:off x="417965" y="3715841"/>
                <a:ext cx="4011577" cy="1151138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14379C8-8B4A-D7A6-C77E-53A367B0210D}"/>
                  </a:ext>
                </a:extLst>
              </p:cNvPr>
              <p:cNvSpPr txBox="1"/>
              <p:nvPr/>
            </p:nvSpPr>
            <p:spPr bwMode="auto">
              <a:xfrm>
                <a:off x="328068" y="3646640"/>
                <a:ext cx="4011577" cy="1261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000">
                  <a:defRPr/>
                </a:pPr>
                <a:r>
                  <a:rPr lang="ru-RU" sz="1900" dirty="0">
                    <a:solidFill>
                      <a:schemeClr val="bg1"/>
                    </a:solidFill>
                    <a:latin typeface="Helvetica"/>
                  </a:rPr>
                  <a:t>Получение максимальной финансовой выгоды (12-15%) за счет оптимизации </a:t>
                </a:r>
                <a:r>
                  <a:rPr lang="ru-RU" sz="1900" dirty="0" err="1">
                    <a:solidFill>
                      <a:schemeClr val="bg1"/>
                    </a:solidFill>
                    <a:latin typeface="Helvetica"/>
                  </a:rPr>
                  <a:t>алюм</a:t>
                </a:r>
                <a:r>
                  <a:rPr lang="ru-RU" sz="1900" dirty="0">
                    <a:solidFill>
                      <a:schemeClr val="bg1"/>
                    </a:solidFill>
                    <a:latin typeface="Helvetica"/>
                  </a:rPr>
                  <a:t>. профилей системы «</a:t>
                </a:r>
                <a:r>
                  <a:rPr lang="ru-RU" sz="1900" dirty="0" err="1">
                    <a:solidFill>
                      <a:schemeClr val="bg1"/>
                    </a:solidFill>
                    <a:latin typeface="Helvetica"/>
                  </a:rPr>
                  <a:t>Алрокс</a:t>
                </a:r>
                <a:r>
                  <a:rPr lang="ru-RU" sz="1900" dirty="0">
                    <a:solidFill>
                      <a:schemeClr val="bg1"/>
                    </a:solidFill>
                    <a:latin typeface="Helvetica"/>
                  </a:rPr>
                  <a:t>»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4665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52483" y="2262845"/>
            <a:ext cx="6053807" cy="4855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19334" y="1593050"/>
            <a:ext cx="86720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Вот что отличает нас от конкурентов:</a:t>
            </a:r>
            <a:endParaRPr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5936" y="204571"/>
            <a:ext cx="11960127" cy="538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ПОЧЕМУ ВЫБИРАЮТ НАС? 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01AE4D-0C6B-4507-8187-FC7089F0A151}"/>
              </a:ext>
            </a:extLst>
          </p:cNvPr>
          <p:cNvSpPr txBox="1"/>
          <p:nvPr/>
        </p:nvSpPr>
        <p:spPr bwMode="auto">
          <a:xfrm>
            <a:off x="219334" y="2037987"/>
            <a:ext cx="747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altLang="en-US" b="1" dirty="0">
                <a:solidFill>
                  <a:srgbClr val="1F3764"/>
                </a:solidFill>
                <a:latin typeface="Helvetica" pitchFamily="2" charset="0"/>
              </a:rPr>
              <a:t>П</a:t>
            </a:r>
            <a:r>
              <a:rPr lang="en-US" altLang="en-US" b="1" dirty="0">
                <a:solidFill>
                  <a:srgbClr val="1F3764"/>
                </a:solidFill>
                <a:latin typeface="Helvetica" pitchFamily="2" charset="0"/>
              </a:rPr>
              <a:t>роектное бюро — это инструмент оптимизации бизнеса.</a:t>
            </a:r>
            <a:r>
              <a:rPr lang="ru-RU" altLang="en-US" b="1" dirty="0">
                <a:solidFill>
                  <a:srgbClr val="1F3764"/>
                </a:solidFill>
                <a:latin typeface="Helvetica" pitchFamily="2" charset="0"/>
              </a:rPr>
              <a:t> </a:t>
            </a:r>
            <a:endParaRPr lang="ru-RU" sz="1600" dirty="0">
              <a:solidFill>
                <a:srgbClr val="1F3764"/>
              </a:solidFill>
              <a:latin typeface="Helvetica" pitchFamily="2" charset="0"/>
            </a:endParaRPr>
          </a:p>
          <a:p>
            <a:pPr>
              <a:defRPr/>
            </a:pPr>
            <a:r>
              <a:rPr lang="ru-RU" dirty="0">
                <a:solidFill>
                  <a:srgbClr val="1F3764"/>
                </a:solidFill>
                <a:latin typeface="Helvetica" pitchFamily="2" charset="0"/>
              </a:rPr>
              <a:t>Применение данного решения экономически выгодно в виду:</a:t>
            </a:r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4121C83-D9D0-57FC-C8BC-2EC271A3B18A}"/>
              </a:ext>
            </a:extLst>
          </p:cNvPr>
          <p:cNvGrpSpPr/>
          <p:nvPr/>
        </p:nvGrpSpPr>
        <p:grpSpPr>
          <a:xfrm>
            <a:off x="299471" y="3055141"/>
            <a:ext cx="10028693" cy="2207141"/>
            <a:chOff x="299471" y="2909176"/>
            <a:chExt cx="10028693" cy="2207141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FA6BF35C-DC56-EBCF-DD34-14933309D046}"/>
                </a:ext>
              </a:extLst>
            </p:cNvPr>
            <p:cNvGrpSpPr/>
            <p:nvPr/>
          </p:nvGrpSpPr>
          <p:grpSpPr>
            <a:xfrm>
              <a:off x="299471" y="2909176"/>
              <a:ext cx="10022343" cy="369332"/>
              <a:chOff x="322331" y="3336491"/>
              <a:chExt cx="10022343" cy="36933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28F33C-F52A-A508-B577-F691912E1EF4}"/>
                  </a:ext>
                </a:extLst>
              </p:cNvPr>
              <p:cNvSpPr txBox="1"/>
              <p:nvPr/>
            </p:nvSpPr>
            <p:spPr bwMode="auto">
              <a:xfrm>
                <a:off x="590245" y="3336491"/>
                <a:ext cx="97544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Скорость сборки и монтажа увеличивается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.</a:t>
                </a:r>
                <a:endParaRPr lang="ru-RU" dirty="0"/>
              </a:p>
            </p:txBody>
          </p:sp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32BB3933-D2CA-8CA6-6392-67992D05D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322331" y="3387200"/>
                <a:ext cx="267914" cy="267914"/>
              </a:xfrm>
              <a:prstGeom prst="rect">
                <a:avLst/>
              </a:prstGeom>
            </p:spPr>
          </p:pic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FB95D6F0-7C94-FA7F-9744-6DEB2731D766}"/>
                </a:ext>
              </a:extLst>
            </p:cNvPr>
            <p:cNvGrpSpPr/>
            <p:nvPr/>
          </p:nvGrpSpPr>
          <p:grpSpPr>
            <a:xfrm>
              <a:off x="299471" y="3411277"/>
              <a:ext cx="10028693" cy="646331"/>
              <a:chOff x="322331" y="3859532"/>
              <a:chExt cx="10028693" cy="6463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807783-3018-DABF-F622-B22BF25CAE7F}"/>
                  </a:ext>
                </a:extLst>
              </p:cNvPr>
              <p:cNvSpPr txBox="1"/>
              <p:nvPr/>
            </p:nvSpPr>
            <p:spPr bwMode="auto">
              <a:xfrm>
                <a:off x="596595" y="3859532"/>
                <a:ext cx="975442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Стоимость оптимизируется за счет необходимой длины профиля.</a:t>
                </a:r>
                <a:b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</a:br>
                <a:r>
                  <a:rPr lang="ru-RU" dirty="0">
                    <a:solidFill>
                      <a:srgbClr val="FF0000"/>
                    </a:solidFill>
                    <a:latin typeface="Helvetica Neue"/>
                  </a:rPr>
                  <a:t>Что позволяет сэкономить до 12-15% на одном объекте.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543F6DC0-3018-1CCE-F27A-5B48ED29BA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322331" y="4044758"/>
                <a:ext cx="267914" cy="267914"/>
              </a:xfrm>
              <a:prstGeom prst="rect">
                <a:avLst/>
              </a:prstGeom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399CAE4-6F51-19DB-2918-BCB748120AA4}"/>
                </a:ext>
              </a:extLst>
            </p:cNvPr>
            <p:cNvGrpSpPr/>
            <p:nvPr/>
          </p:nvGrpSpPr>
          <p:grpSpPr>
            <a:xfrm>
              <a:off x="299471" y="4160337"/>
              <a:ext cx="10022342" cy="369332"/>
              <a:chOff x="322331" y="4719456"/>
              <a:chExt cx="10022342" cy="36933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F2DB27-2CD2-9572-0776-3FDF001C14E8}"/>
                  </a:ext>
                </a:extLst>
              </p:cNvPr>
              <p:cNvSpPr txBox="1"/>
              <p:nvPr/>
            </p:nvSpPr>
            <p:spPr bwMode="auto">
              <a:xfrm>
                <a:off x="590244" y="4719456"/>
                <a:ext cx="97544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Ускоряет реализацию проектов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.</a:t>
                </a:r>
                <a:endParaRPr lang="ru-RU" dirty="0"/>
              </a:p>
            </p:txBody>
          </p:sp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1008B9BA-51A4-7621-1921-A214FC20E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322331" y="4760345"/>
                <a:ext cx="267914" cy="267914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2CB04B68-7162-83EF-36C8-5026D57F6E67}"/>
                </a:ext>
              </a:extLst>
            </p:cNvPr>
            <p:cNvGrpSpPr/>
            <p:nvPr/>
          </p:nvGrpSpPr>
          <p:grpSpPr>
            <a:xfrm>
              <a:off x="305821" y="4746985"/>
              <a:ext cx="10022343" cy="369332"/>
              <a:chOff x="328681" y="5429823"/>
              <a:chExt cx="10022343" cy="36933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C8B77E-2BD0-CE13-69D2-7822E694DE68}"/>
                  </a:ext>
                </a:extLst>
              </p:cNvPr>
              <p:cNvSpPr txBox="1"/>
              <p:nvPr/>
            </p:nvSpPr>
            <p:spPr bwMode="auto">
              <a:xfrm>
                <a:off x="596595" y="5429823"/>
                <a:ext cx="97544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Повышает доверие заказчика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.</a:t>
                </a:r>
                <a:endParaRPr lang="ru-RU" dirty="0"/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35018895-CCA4-543E-2AA1-30A500CF8B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328681" y="5456778"/>
                <a:ext cx="267914" cy="267914"/>
              </a:xfrm>
              <a:prstGeom prst="rect">
                <a:avLst/>
              </a:prstGeom>
            </p:spPr>
          </p:pic>
        </p:grp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6463B3-FC7F-E7EE-5E5E-75F923D5DBC0}"/>
              </a:ext>
            </a:extLst>
          </p:cNvPr>
          <p:cNvGrpSpPr/>
          <p:nvPr/>
        </p:nvGrpSpPr>
        <p:grpSpPr>
          <a:xfrm>
            <a:off x="253656" y="5530451"/>
            <a:ext cx="9204208" cy="1031810"/>
            <a:chOff x="349225" y="5301299"/>
            <a:chExt cx="9204208" cy="1031810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3577C1B7-A1CB-064E-FC88-359A2D7CFE9F}"/>
                </a:ext>
              </a:extLst>
            </p:cNvPr>
            <p:cNvGrpSpPr/>
            <p:nvPr/>
          </p:nvGrpSpPr>
          <p:grpSpPr>
            <a:xfrm>
              <a:off x="349225" y="5301299"/>
              <a:ext cx="9204208" cy="1031810"/>
              <a:chOff x="349225" y="5301299"/>
              <a:chExt cx="9204208" cy="1031810"/>
            </a:xfrm>
          </p:grpSpPr>
          <p:sp>
            <p:nvSpPr>
              <p:cNvPr id="30" name="Скругленный прямоугольник 29">
                <a:extLst>
                  <a:ext uri="{FF2B5EF4-FFF2-40B4-BE49-F238E27FC236}">
                    <a16:creationId xmlns:a16="http://schemas.microsoft.com/office/drawing/2014/main" id="{590BCDA8-C556-17E2-7614-9068B2C5B0C9}"/>
                  </a:ext>
                </a:extLst>
              </p:cNvPr>
              <p:cNvSpPr/>
              <p:nvPr/>
            </p:nvSpPr>
            <p:spPr>
              <a:xfrm>
                <a:off x="349225" y="5301299"/>
                <a:ext cx="9204208" cy="1031810"/>
              </a:xfrm>
              <a:prstGeom prst="roundRect">
                <a:avLst/>
              </a:prstGeom>
              <a:solidFill>
                <a:srgbClr val="11337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 dirty="0"/>
              </a:p>
            </p:txBody>
          </p:sp>
          <p:sp>
            <p:nvSpPr>
              <p:cNvPr id="31" name="Скругленный прямоугольник 30">
                <a:extLst>
                  <a:ext uri="{FF2B5EF4-FFF2-40B4-BE49-F238E27FC236}">
                    <a16:creationId xmlns:a16="http://schemas.microsoft.com/office/drawing/2014/main" id="{F27F9502-A106-9B2F-163C-8A37AFA13D2F}"/>
                  </a:ext>
                </a:extLst>
              </p:cNvPr>
              <p:cNvSpPr/>
              <p:nvPr/>
            </p:nvSpPr>
            <p:spPr bwMode="auto">
              <a:xfrm>
                <a:off x="489532" y="5434068"/>
                <a:ext cx="8925367" cy="742349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KZ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8B84F1-20EF-D429-0C4B-4A61F920D3F5}"/>
                </a:ext>
              </a:extLst>
            </p:cNvPr>
            <p:cNvSpPr txBox="1"/>
            <p:nvPr/>
          </p:nvSpPr>
          <p:spPr bwMode="auto">
            <a:xfrm>
              <a:off x="563319" y="5490508"/>
              <a:ext cx="8656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FFFFFF"/>
                  </a:solidFill>
                  <a:effectLst/>
                  <a:latin typeface="Helvetica Neue" panose="02000503000000020004" pitchFamily="2" charset="0"/>
                </a:rPr>
                <a:t>Разработанные проектные решения под индивидуальные запросы заказчика, делают</a:t>
              </a:r>
              <a:r>
                <a:rPr lang="en-US" sz="1600" dirty="0">
                  <a:solidFill>
                    <a:srgbClr val="FFFFFF"/>
                  </a:solidFill>
                  <a:effectLst/>
                  <a:latin typeface="Helvetica Neue" panose="02000503000000020004" pitchFamily="2" charset="0"/>
                </a:rPr>
                <a:t> </a:t>
              </a:r>
              <a:r>
                <a:rPr lang="ru-RU" sz="1600" dirty="0">
                  <a:solidFill>
                    <a:srgbClr val="FFFFFF"/>
                  </a:solidFill>
                  <a:effectLst/>
                  <a:latin typeface="Helvetica Neue" panose="02000503000000020004" pitchFamily="2" charset="0"/>
                </a:rPr>
                <a:t>нашу систему уникальной, экономически выгодной и для Заказчика и для Инвестора.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r="22181"/>
          <a:stretch/>
        </p:blipFill>
        <p:spPr bwMode="auto">
          <a:xfrm>
            <a:off x="6402433" y="685292"/>
            <a:ext cx="5789567" cy="5966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5936" y="222327"/>
            <a:ext cx="11960127" cy="538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29092" y="2576938"/>
            <a:ext cx="297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>
                <a:solidFill>
                  <a:schemeClr val="bg1"/>
                </a:solidFill>
                <a:latin typeface="Helvetica Neue"/>
              </a:rPr>
              <a:t> </a:t>
            </a:r>
            <a:r>
              <a:rPr lang="ru-RU" sz="3200" b="1">
                <a:solidFill>
                  <a:schemeClr val="bg1"/>
                </a:solidFill>
                <a:latin typeface="Helvetica Neue"/>
              </a:rPr>
              <a:t>Компания А</a:t>
            </a:r>
            <a:r>
              <a:rPr lang="ru-RU" sz="3200">
                <a:solidFill>
                  <a:schemeClr val="bg1"/>
                </a:solidFill>
                <a:latin typeface="Helvetica Neue"/>
              </a:rPr>
              <a:t> 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4397286" y="2576938"/>
            <a:ext cx="297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  <a:latin typeface="Helvetica Neue"/>
              </a:rPr>
              <a:t>Проект Б</a:t>
            </a:r>
            <a:r>
              <a:rPr lang="ru-RU" sz="3200">
                <a:solidFill>
                  <a:schemeClr val="bg1"/>
                </a:solidFill>
                <a:latin typeface="Helvetica Neue"/>
              </a:rPr>
              <a:t> 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accent1">
                    <a:lumMod val="50000"/>
                  </a:schemeClr>
                </a:solidFill>
                <a:latin typeface="Helvetica"/>
              </a:rPr>
              <a:t>КЕЙСЫ</a:t>
            </a: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B1DFAC-0DBC-42A7-A006-65979CAE93CB}"/>
              </a:ext>
            </a:extLst>
          </p:cNvPr>
          <p:cNvSpPr txBox="1"/>
          <p:nvPr/>
        </p:nvSpPr>
        <p:spPr bwMode="auto">
          <a:xfrm>
            <a:off x="219334" y="1631274"/>
            <a:ext cx="78518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ru-RU" b="1" dirty="0">
                <a:solidFill>
                  <a:srgbClr val="1F3764"/>
                </a:solidFill>
                <a:latin typeface="Helvetica" pitchFamily="2" charset="0"/>
                <a:cs typeface="Evolventa" panose="020B0502020202020204" charset="0"/>
                <a:sym typeface="+mn-ea"/>
              </a:rPr>
              <a:t>Пример из практики: объект «ЖК Южная Битца»</a:t>
            </a:r>
            <a:endParaRPr lang="ru-RU" dirty="0">
              <a:solidFill>
                <a:srgbClr val="1F3764"/>
              </a:solidFill>
              <a:latin typeface="Helvetica" pitchFamily="2" charset="0"/>
              <a:cs typeface="Evolventa" panose="020B0502020202020204" charset="0"/>
              <a:sym typeface="+mn-ea"/>
            </a:endParaRPr>
          </a:p>
          <a:p>
            <a:pPr>
              <a:spcBef>
                <a:spcPts val="800"/>
              </a:spcBef>
              <a:defRPr/>
            </a:pPr>
            <a:r>
              <a:rPr lang="ru-RU" dirty="0">
                <a:solidFill>
                  <a:srgbClr val="1F3764"/>
                </a:solidFill>
                <a:latin typeface="Helvetica" pitchFamily="2" charset="0"/>
                <a:sym typeface="+mn-ea"/>
              </a:rPr>
              <a:t>Объем СПК балконов и лоджий </a:t>
            </a:r>
            <a:r>
              <a:rPr lang="ru-RU" b="1" dirty="0">
                <a:solidFill>
                  <a:srgbClr val="1F3764"/>
                </a:solidFill>
                <a:latin typeface="Helvetica" pitchFamily="2" charset="0"/>
                <a:sym typeface="+mn-ea"/>
              </a:rPr>
              <a:t>- </a:t>
            </a:r>
            <a:r>
              <a:rPr lang="en-US" altLang="en-US" b="1" dirty="0">
                <a:solidFill>
                  <a:srgbClr val="1F3764"/>
                </a:solidFill>
                <a:effectLst/>
                <a:latin typeface="Helvetica" pitchFamily="2" charset="0"/>
                <a:sym typeface="+mn-ea"/>
              </a:rPr>
              <a:t>19840</a:t>
            </a:r>
            <a:r>
              <a:rPr lang="ru-RU" altLang="en-US" b="1" dirty="0">
                <a:solidFill>
                  <a:srgbClr val="1F3764"/>
                </a:solidFill>
                <a:effectLst/>
                <a:latin typeface="Helvetica" pitchFamily="2" charset="0"/>
                <a:sym typeface="+mn-ea"/>
              </a:rPr>
              <a:t> </a:t>
            </a:r>
            <a:r>
              <a:rPr lang="ru-RU" b="1" dirty="0">
                <a:solidFill>
                  <a:srgbClr val="1F3764"/>
                </a:solidFill>
                <a:latin typeface="Helvetica" pitchFamily="2" charset="0"/>
              </a:rPr>
              <a:t>м²</a:t>
            </a:r>
            <a:br>
              <a:rPr lang="ru-RU" b="1" i="0" dirty="0">
                <a:solidFill>
                  <a:srgbClr val="1F3764"/>
                </a:solidFill>
                <a:latin typeface="Helvetica" pitchFamily="2" charset="0"/>
              </a:rPr>
            </a:br>
            <a:r>
              <a:rPr lang="ru-RU" dirty="0">
                <a:solidFill>
                  <a:srgbClr val="1F3764"/>
                </a:solidFill>
                <a:effectLst/>
                <a:latin typeface="Helvetica" pitchFamily="2" charset="0"/>
                <a:sym typeface="+mn-ea"/>
              </a:rPr>
              <a:t>Объем СПК входных групп </a:t>
            </a:r>
            <a:r>
              <a:rPr lang="ru-RU" b="1" dirty="0">
                <a:solidFill>
                  <a:srgbClr val="1F3764"/>
                </a:solidFill>
                <a:effectLst/>
                <a:latin typeface="Helvetica" pitchFamily="2" charset="0"/>
                <a:sym typeface="+mn-ea"/>
              </a:rPr>
              <a:t>– </a:t>
            </a:r>
            <a:r>
              <a:rPr lang="en-US" altLang="en-US" b="1" dirty="0">
                <a:solidFill>
                  <a:srgbClr val="1F3764"/>
                </a:solidFill>
                <a:effectLst/>
                <a:latin typeface="Helvetica" pitchFamily="2" charset="0"/>
                <a:sym typeface="+mn-ea"/>
              </a:rPr>
              <a:t>3410</a:t>
            </a:r>
            <a:r>
              <a:rPr lang="ru-RU" b="1" dirty="0">
                <a:solidFill>
                  <a:srgbClr val="1F3764"/>
                </a:solidFill>
                <a:latin typeface="Helvetica" pitchFamily="2" charset="0"/>
                <a:sym typeface="+mn-ea"/>
              </a:rPr>
              <a:t> </a:t>
            </a:r>
            <a:r>
              <a:rPr lang="ru-RU" b="1" dirty="0">
                <a:solidFill>
                  <a:srgbClr val="1F3764"/>
                </a:solidFill>
                <a:latin typeface="Helvetica" pitchFamily="2" charset="0"/>
              </a:rPr>
              <a:t>м²</a:t>
            </a:r>
          </a:p>
          <a:p>
            <a:pPr marL="0" marR="0" lvl="0" indent="0" algn="l" defTabSz="914400" eaLnBrk="1" fontAlgn="auto" latinLnBrk="0" hangingPunct="1"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1F3764"/>
                </a:solidFill>
                <a:effectLst/>
                <a:uLnTx/>
                <a:uFillTx/>
                <a:latin typeface="Helvetica" pitchFamily="2" charset="0"/>
                <a:cs typeface="Arial" panose="020B0604020202090204"/>
              </a:rPr>
              <a:t>Технические требования заказчика по объекту:</a:t>
            </a:r>
          </a:p>
          <a:p>
            <a:pPr marL="0" marR="0" lvl="0" indent="0" algn="l" defTabSz="914400" eaLnBrk="1" fontAlgn="auto" latinLnBrk="0" hangingPunct="1"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>
                <a:solidFill>
                  <a:srgbClr val="1F3764"/>
                </a:solidFill>
                <a:latin typeface="Helvetica" pitchFamily="2" charset="0"/>
                <a:cs typeface="Arial" panose="020B0604020202090204"/>
              </a:rPr>
              <a:t>Предложить решение по заполнению межэтажных зон (плит перекрытия) в светопрозрачных конструкций балконного остекления.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60EFA18-F8F2-CA37-8469-51CA69657307}"/>
              </a:ext>
            </a:extLst>
          </p:cNvPr>
          <p:cNvGrpSpPr/>
          <p:nvPr/>
        </p:nvGrpSpPr>
        <p:grpSpPr>
          <a:xfrm>
            <a:off x="315612" y="3835611"/>
            <a:ext cx="7550402" cy="2722521"/>
            <a:chOff x="271961" y="3671783"/>
            <a:chExt cx="7550402" cy="2722521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977B4696-49CF-08C4-4F5D-7D5ADA1F32B2}"/>
                </a:ext>
              </a:extLst>
            </p:cNvPr>
            <p:cNvGrpSpPr/>
            <p:nvPr/>
          </p:nvGrpSpPr>
          <p:grpSpPr>
            <a:xfrm>
              <a:off x="271961" y="4243987"/>
              <a:ext cx="7550402" cy="323165"/>
              <a:chOff x="289272" y="4443417"/>
              <a:chExt cx="7550402" cy="323165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5F858714-B3A4-D65F-1EA4-A68FC6A51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289272" y="4471042"/>
                <a:ext cx="267914" cy="267914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1236C3-990D-59DF-449D-630E11C66922}"/>
                  </a:ext>
                </a:extLst>
              </p:cNvPr>
              <p:cNvSpPr txBox="1"/>
              <p:nvPr/>
            </p:nvSpPr>
            <p:spPr bwMode="auto">
              <a:xfrm>
                <a:off x="549132" y="4443417"/>
                <a:ext cx="7290542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500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Уменьшить трудоемкость сборки и монтажа.</a:t>
                </a:r>
                <a:endParaRPr lang="ru-RU" sz="1500" dirty="0"/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245F755E-97D3-24FC-26D2-42AF905607B0}"/>
                </a:ext>
              </a:extLst>
            </p:cNvPr>
            <p:cNvGrpSpPr/>
            <p:nvPr/>
          </p:nvGrpSpPr>
          <p:grpSpPr>
            <a:xfrm>
              <a:off x="271961" y="4926729"/>
              <a:ext cx="7137878" cy="323165"/>
              <a:chOff x="289272" y="5377854"/>
              <a:chExt cx="7137878" cy="323165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3DCEA1DE-B975-9FCC-A922-9FA7F74B0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289272" y="5405479"/>
                <a:ext cx="267914" cy="267914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B896FD-00D4-F67C-90A5-37B9554C8CBF}"/>
                  </a:ext>
                </a:extLst>
              </p:cNvPr>
              <p:cNvSpPr txBox="1"/>
              <p:nvPr/>
            </p:nvSpPr>
            <p:spPr bwMode="auto">
              <a:xfrm>
                <a:off x="549132" y="5377854"/>
                <a:ext cx="6878018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500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Не нарушать архитектурную и колористическую концепцию фасада</a:t>
                </a:r>
                <a:endParaRPr lang="ru-RU" sz="1500" dirty="0"/>
              </a:p>
            </p:txBody>
          </p:sp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5C3E0528-82CE-A21A-5CF0-73F0AA5B78F7}"/>
                </a:ext>
              </a:extLst>
            </p:cNvPr>
            <p:cNvGrpSpPr/>
            <p:nvPr/>
          </p:nvGrpSpPr>
          <p:grpSpPr>
            <a:xfrm>
              <a:off x="271961" y="4585358"/>
              <a:ext cx="7550402" cy="323165"/>
              <a:chOff x="292901" y="4910635"/>
              <a:chExt cx="7550402" cy="323165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88A8754B-2650-EDC9-EE37-C3F1BCD30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292901" y="4938260"/>
                <a:ext cx="267914" cy="26791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CEFE43-E97E-4907-E207-D497CC11835C}"/>
                  </a:ext>
                </a:extLst>
              </p:cNvPr>
              <p:cNvSpPr txBox="1"/>
              <p:nvPr/>
            </p:nvSpPr>
            <p:spPr bwMode="auto">
              <a:xfrm>
                <a:off x="552761" y="4910635"/>
                <a:ext cx="7290542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500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Использовать  профиль оптимальной длины.</a:t>
                </a:r>
                <a:endParaRPr lang="ru-RU" sz="1500" dirty="0"/>
              </a:p>
            </p:txBody>
          </p: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0EC23902-85BA-68F3-60FC-E382A6378B9F}"/>
                </a:ext>
              </a:extLst>
            </p:cNvPr>
            <p:cNvGrpSpPr/>
            <p:nvPr/>
          </p:nvGrpSpPr>
          <p:grpSpPr>
            <a:xfrm>
              <a:off x="271961" y="3671783"/>
              <a:ext cx="6570743" cy="553998"/>
              <a:chOff x="292901" y="3729978"/>
              <a:chExt cx="6570743" cy="553998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CEE8FEC-ED8D-C40C-58F5-FBB95389C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292901" y="3873020"/>
                <a:ext cx="267914" cy="267914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481E3E-E65B-1913-C0FE-1E02D9D600E0}"/>
                  </a:ext>
                </a:extLst>
              </p:cNvPr>
              <p:cNvSpPr txBox="1"/>
              <p:nvPr/>
            </p:nvSpPr>
            <p:spPr bwMode="auto">
              <a:xfrm>
                <a:off x="552761" y="3729978"/>
                <a:ext cx="631088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500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Необходимо уйти от решения установки окрашенной оцинкованной стали в зонах межэтажных плит перекрытия.</a:t>
                </a:r>
                <a:endParaRPr lang="ru-RU" sz="1500" dirty="0"/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5DFAF02B-599F-909B-107D-48EFC822093D}"/>
                </a:ext>
              </a:extLst>
            </p:cNvPr>
            <p:cNvGrpSpPr/>
            <p:nvPr/>
          </p:nvGrpSpPr>
          <p:grpSpPr>
            <a:xfrm>
              <a:off x="271961" y="5268100"/>
              <a:ext cx="7550402" cy="553998"/>
              <a:chOff x="281612" y="5750689"/>
              <a:chExt cx="7550402" cy="553998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2345BB16-184D-D7DD-ACF1-BD9DA2548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281612" y="5893731"/>
                <a:ext cx="267914" cy="267914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5D3054F-7842-3A86-1216-62C9EB6E0E60}"/>
                  </a:ext>
                </a:extLst>
              </p:cNvPr>
              <p:cNvSpPr txBox="1"/>
              <p:nvPr/>
            </p:nvSpPr>
            <p:spPr bwMode="auto">
              <a:xfrm>
                <a:off x="541472" y="5750689"/>
                <a:ext cx="7290542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500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Обеспечить </a:t>
                </a:r>
                <a:r>
                  <a:rPr lang="ru-RU" sz="1500" dirty="0" err="1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влагонепроницаемость</a:t>
                </a:r>
                <a:r>
                  <a:rPr lang="ru-RU" sz="1500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 ограждающих</a:t>
                </a:r>
                <a:br>
                  <a:rPr lang="en-US" sz="1500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</a:br>
                <a:r>
                  <a:rPr lang="ru-RU" sz="1500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конструкций</a:t>
                </a:r>
                <a:r>
                  <a:rPr lang="en-US" sz="1500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 </a:t>
                </a:r>
                <a:r>
                  <a:rPr lang="ru-RU" sz="1500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от внешних осадков.</a:t>
                </a:r>
                <a:endParaRPr lang="ru-RU" sz="1500" dirty="0"/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ED7A1781-668D-D67A-6D3D-110BA1467402}"/>
                </a:ext>
              </a:extLst>
            </p:cNvPr>
            <p:cNvGrpSpPr/>
            <p:nvPr/>
          </p:nvGrpSpPr>
          <p:grpSpPr>
            <a:xfrm>
              <a:off x="271961" y="5840306"/>
              <a:ext cx="7550402" cy="553998"/>
              <a:chOff x="270324" y="6326423"/>
              <a:chExt cx="7550402" cy="553998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7466F47A-0B78-5238-F0A7-7A644A647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270324" y="6469465"/>
                <a:ext cx="267914" cy="267914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7BA96BD-C566-53ED-D883-B6BEA4D422B0}"/>
                  </a:ext>
                </a:extLst>
              </p:cNvPr>
              <p:cNvSpPr txBox="1"/>
              <p:nvPr/>
            </p:nvSpPr>
            <p:spPr bwMode="auto">
              <a:xfrm>
                <a:off x="530184" y="6326423"/>
                <a:ext cx="7290542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500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Долговременное сохранение внешнего вида фасада</a:t>
                </a:r>
              </a:p>
              <a:p>
                <a:pPr>
                  <a:defRPr/>
                </a:pPr>
                <a:r>
                  <a:rPr lang="ru-RU" sz="1500" dirty="0">
                    <a:solidFill>
                      <a:schemeClr val="accent1">
                        <a:lumMod val="50000"/>
                      </a:schemeClr>
                    </a:solidFill>
                    <a:latin typeface="Helvetica Neue"/>
                  </a:rPr>
                  <a:t>в период эксплуатации.</a:t>
                </a:r>
                <a:endParaRPr lang="ru-RU" sz="1500" dirty="0"/>
              </a:p>
            </p:txBody>
          </p:sp>
        </p:grp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3C26BE-5463-48EF-A03A-4E10BDBE1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355" y="3441388"/>
            <a:ext cx="3973885" cy="32066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5936" y="204571"/>
            <a:ext cx="11960127" cy="538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29092" y="2576938"/>
            <a:ext cx="297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ru-RU" sz="3200" b="1" dirty="0">
                <a:solidFill>
                  <a:schemeClr val="bg1"/>
                </a:solidFill>
                <a:latin typeface="Helvetica Neue"/>
              </a:rPr>
              <a:t>Компания А</a:t>
            </a:r>
            <a:r>
              <a:rPr lang="ru-RU" sz="3200" dirty="0">
                <a:solidFill>
                  <a:schemeClr val="bg1"/>
                </a:solidFill>
                <a:latin typeface="Helvetica Neue"/>
              </a:rPr>
              <a:t> 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753180" y="3299969"/>
            <a:ext cx="2978192" cy="1200329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  <a:latin typeface="Helvetica Neue"/>
              </a:rPr>
              <a:t>сократили бюджет закупок на 12% за год.  </a:t>
            </a:r>
            <a:endParaRPr/>
          </a:p>
          <a:p>
            <a:pPr>
              <a:defRPr/>
            </a:pPr>
            <a:br>
              <a:rPr lang="ru-RU">
                <a:solidFill>
                  <a:schemeClr val="bg1"/>
                </a:solidFill>
                <a:latin typeface="Helvetica Neue"/>
              </a:rPr>
            </a:br>
            <a:endParaRPr lang="ru-RU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4397286" y="2576938"/>
            <a:ext cx="297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  <a:latin typeface="Helvetica Neue"/>
              </a:rPr>
              <a:t>Проект Б</a:t>
            </a:r>
            <a:r>
              <a:rPr lang="ru-RU" sz="3200">
                <a:solidFill>
                  <a:schemeClr val="bg1"/>
                </a:solidFill>
                <a:latin typeface="Helvetica Neue"/>
              </a:rPr>
              <a:t> 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4521374" y="3299969"/>
            <a:ext cx="2978192" cy="1754326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  <a:latin typeface="Helvetica Neue"/>
              </a:rPr>
              <a:t>избежали штрафов за просрочку благодаря нашим гарантированным поставкам.  </a:t>
            </a:r>
            <a:endParaRPr/>
          </a:p>
          <a:p>
            <a:pPr>
              <a:defRPr/>
            </a:pPr>
            <a:br>
              <a:rPr lang="ru-RU">
                <a:solidFill>
                  <a:schemeClr val="bg1"/>
                </a:solidFill>
                <a:latin typeface="Helvetica Neue"/>
              </a:rPr>
            </a:br>
            <a:endParaRPr lang="ru-RU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accent1">
                    <a:lumMod val="50000"/>
                  </a:schemeClr>
                </a:solidFill>
                <a:latin typeface="Helvetica"/>
              </a:rPr>
              <a:t>КЕЙСЫ</a:t>
            </a: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6E2EB5-31CE-408E-BAD1-E5F5CF2BB1DB}"/>
              </a:ext>
            </a:extLst>
          </p:cNvPr>
          <p:cNvSpPr txBox="1"/>
          <p:nvPr/>
        </p:nvSpPr>
        <p:spPr bwMode="auto">
          <a:xfrm>
            <a:off x="219334" y="1632408"/>
            <a:ext cx="7849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rgbClr val="1F3764"/>
                </a:solidFill>
                <a:latin typeface="Helvetica" pitchFamily="2" charset="0"/>
              </a:rPr>
              <a:t>Профили для обрамления межэтажных плит перекрытия </a:t>
            </a:r>
            <a:endParaRPr sz="2200" dirty="0">
              <a:solidFill>
                <a:srgbClr val="1F3764"/>
              </a:solidFill>
              <a:latin typeface="Helvetica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890B32-6CA4-4715-B429-D7FD93B67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8923" y="2123004"/>
            <a:ext cx="1820216" cy="43807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3A2590-7D2D-4083-AD68-DB88E0CEE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236564" y="2123004"/>
            <a:ext cx="1998164" cy="29674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9B33AA2-7A00-4307-9835-BBA220809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342151" y="2061850"/>
            <a:ext cx="2314490" cy="28716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478BB1D-C78C-436C-BF67-9986F19F8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764068" y="2123004"/>
            <a:ext cx="2224413" cy="28105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CE4F9A0-87C5-4458-A72B-C49BB58BE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9095904" y="2123004"/>
            <a:ext cx="2560489" cy="197187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4F89BD7-034A-4D34-908F-D340618E15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437"/>
          <a:stretch>
            <a:fillRect/>
          </a:stretch>
        </p:blipFill>
        <p:spPr bwMode="auto">
          <a:xfrm>
            <a:off x="9275406" y="3971962"/>
            <a:ext cx="1912406" cy="25317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06FA83-F4EB-9830-A30F-1388DEEE87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249"/>
          <a:stretch/>
        </p:blipFill>
        <p:spPr bwMode="auto">
          <a:xfrm flipH="1">
            <a:off x="6065914" y="653068"/>
            <a:ext cx="6126085" cy="62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734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Liberation Sans"/>
        <a:cs typeface="Liberation Sans"/>
      </a:majorFont>
      <a:minorFont>
        <a:latin typeface="Calibri"/>
        <a:ea typeface="Liberation Sans"/>
        <a:cs typeface="Liberation Sans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{4D97721E-A00A-AE4D-96EE-534E76A8A3EF}tf16401369</Template>
  <TotalTime>1943</TotalTime>
  <Words>654</Words>
  <Application>Microsoft Office PowerPoint</Application>
  <DocSecurity>0</DocSecurity>
  <PresentationFormat>Широкоэкранный</PresentationFormat>
  <Paragraphs>109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Helvetica 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nastyastakh@yandex.ru</dc:creator>
  <cp:keywords/>
  <dc:description/>
  <cp:lastModifiedBy>Admin</cp:lastModifiedBy>
  <cp:revision>52</cp:revision>
  <dcterms:created xsi:type="dcterms:W3CDTF">2025-04-23T08:46:05Z</dcterms:created>
  <dcterms:modified xsi:type="dcterms:W3CDTF">2025-11-12T11:37:05Z</dcterms:modified>
  <cp:category/>
  <dc:identifier/>
  <cp:contentStatus/>
  <dc:language/>
  <cp:version/>
</cp:coreProperties>
</file>